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6"/>
  </p:notesMasterIdLst>
  <p:sldIdLst>
    <p:sldId id="1588" r:id="rId5"/>
    <p:sldId id="873" r:id="rId6"/>
    <p:sldId id="878" r:id="rId7"/>
    <p:sldId id="879" r:id="rId8"/>
    <p:sldId id="808" r:id="rId9"/>
    <p:sldId id="811" r:id="rId10"/>
    <p:sldId id="1584" r:id="rId11"/>
    <p:sldId id="813" r:id="rId12"/>
    <p:sldId id="880" r:id="rId13"/>
    <p:sldId id="1512" r:id="rId14"/>
    <p:sldId id="1509" r:id="rId15"/>
    <p:sldId id="1511" r:id="rId16"/>
    <p:sldId id="1515" r:id="rId17"/>
    <p:sldId id="1559" r:id="rId18"/>
    <p:sldId id="1513" r:id="rId19"/>
    <p:sldId id="1523" r:id="rId20"/>
    <p:sldId id="1544" r:id="rId21"/>
    <p:sldId id="1545" r:id="rId22"/>
    <p:sldId id="1547" r:id="rId23"/>
    <p:sldId id="1524" r:id="rId24"/>
    <p:sldId id="1541" r:id="rId25"/>
    <p:sldId id="1549" r:id="rId26"/>
    <p:sldId id="1550" r:id="rId27"/>
    <p:sldId id="1552" r:id="rId28"/>
    <p:sldId id="1553" r:id="rId29"/>
    <p:sldId id="1585" r:id="rId30"/>
    <p:sldId id="1521" r:id="rId31"/>
    <p:sldId id="1586" r:id="rId32"/>
    <p:sldId id="1587" r:id="rId33"/>
    <p:sldId id="1503" r:id="rId34"/>
    <p:sldId id="1504" r:id="rId35"/>
    <p:sldId id="1567" r:id="rId36"/>
    <p:sldId id="267" r:id="rId37"/>
    <p:sldId id="871" r:id="rId38"/>
    <p:sldId id="1580" r:id="rId39"/>
    <p:sldId id="1510" r:id="rId40"/>
    <p:sldId id="872" r:id="rId41"/>
    <p:sldId id="1514" r:id="rId42"/>
    <p:sldId id="876" r:id="rId43"/>
    <p:sldId id="875" r:id="rId44"/>
    <p:sldId id="87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85F7C1-B8CD-4275-9266-E8A7A27B1663}">
          <p14:sldIdLst>
            <p14:sldId id="1588"/>
            <p14:sldId id="873"/>
            <p14:sldId id="878"/>
            <p14:sldId id="879"/>
            <p14:sldId id="808"/>
            <p14:sldId id="811"/>
            <p14:sldId id="1584"/>
            <p14:sldId id="813"/>
            <p14:sldId id="880"/>
            <p14:sldId id="1512"/>
            <p14:sldId id="1509"/>
            <p14:sldId id="1511"/>
            <p14:sldId id="1515"/>
            <p14:sldId id="1559"/>
            <p14:sldId id="1513"/>
            <p14:sldId id="1523"/>
            <p14:sldId id="1544"/>
            <p14:sldId id="1545"/>
            <p14:sldId id="1547"/>
            <p14:sldId id="1524"/>
            <p14:sldId id="1541"/>
            <p14:sldId id="1549"/>
            <p14:sldId id="1550"/>
            <p14:sldId id="1552"/>
            <p14:sldId id="1553"/>
            <p14:sldId id="1585"/>
            <p14:sldId id="1521"/>
            <p14:sldId id="1586"/>
            <p14:sldId id="1587"/>
            <p14:sldId id="1503"/>
            <p14:sldId id="1504"/>
            <p14:sldId id="1567"/>
            <p14:sldId id="267"/>
          </p14:sldIdLst>
        </p14:section>
        <p14:section name="Introduction" id="{8F6A7811-6D0F-4E13-B6B0-FE6431B6FA94}">
          <p14:sldIdLst>
            <p14:sldId id="871"/>
            <p14:sldId id="1580"/>
            <p14:sldId id="1510"/>
            <p14:sldId id="872"/>
            <p14:sldId id="1514"/>
            <p14:sldId id="876"/>
            <p14:sldId id="875"/>
            <p14:sldId id="874"/>
          </p14:sldIdLst>
        </p14:section>
        <p14:section name="CorrectImp" id="{2C69298C-211C-47D7-A935-70B0FBBAB36F}">
          <p14:sldIdLst/>
        </p14:section>
        <p14:section name="QuantumFlow" id="{BE34CF23-983B-4E74-B760-13E5EB392348}">
          <p14:sldIdLst/>
        </p14:section>
        <p14:section name="Untitled Section" id="{8506C80B-244C-496B-8746-AB2543C795D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5CFE"/>
    <a:srgbClr val="192420"/>
    <a:srgbClr val="EF7F4E"/>
    <a:srgbClr val="FFFFFF"/>
    <a:srgbClr val="AB1D36"/>
    <a:srgbClr val="1B2723"/>
    <a:srgbClr val="BCD631"/>
    <a:srgbClr val="FF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95408" autoAdjust="0"/>
  </p:normalViewPr>
  <p:slideViewPr>
    <p:cSldViewPr snapToGrid="0" snapToObjects="1">
      <p:cViewPr>
        <p:scale>
          <a:sx n="50" d="100"/>
          <a:sy n="50" d="100"/>
        </p:scale>
        <p:origin x="1497" y="71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358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wen Jiang" userId="0e4016a5-9048-4e1b-922e-13dee76f1b6b" providerId="ADAL" clId="{85ED9B39-CC74-45A8-9432-700A5C44C2FD}"/>
    <pc:docChg chg="undo redo custSel addSld delSld modSld sldOrd modSection">
      <pc:chgData name="Weiwen Jiang" userId="0e4016a5-9048-4e1b-922e-13dee76f1b6b" providerId="ADAL" clId="{85ED9B39-CC74-45A8-9432-700A5C44C2FD}" dt="2024-04-11T19:47:54.039" v="1155" actId="20577"/>
      <pc:docMkLst>
        <pc:docMk/>
      </pc:docMkLst>
      <pc:sldChg chg="add del">
        <pc:chgData name="Weiwen Jiang" userId="0e4016a5-9048-4e1b-922e-13dee76f1b6b" providerId="ADAL" clId="{85ED9B39-CC74-45A8-9432-700A5C44C2FD}" dt="2024-04-11T19:04:24.316" v="100" actId="47"/>
        <pc:sldMkLst>
          <pc:docMk/>
          <pc:sldMk cId="2027231263" sldId="784"/>
        </pc:sldMkLst>
      </pc:sldChg>
      <pc:sldChg chg="del">
        <pc:chgData name="Weiwen Jiang" userId="0e4016a5-9048-4e1b-922e-13dee76f1b6b" providerId="ADAL" clId="{85ED9B39-CC74-45A8-9432-700A5C44C2FD}" dt="2024-04-11T17:46:28.056" v="0" actId="47"/>
        <pc:sldMkLst>
          <pc:docMk/>
          <pc:sldMk cId="263153696" sldId="791"/>
        </pc:sldMkLst>
      </pc:sldChg>
      <pc:sldChg chg="del">
        <pc:chgData name="Weiwen Jiang" userId="0e4016a5-9048-4e1b-922e-13dee76f1b6b" providerId="ADAL" clId="{85ED9B39-CC74-45A8-9432-700A5C44C2FD}" dt="2024-04-11T19:04:19.164" v="97" actId="47"/>
        <pc:sldMkLst>
          <pc:docMk/>
          <pc:sldMk cId="1060734335" sldId="796"/>
        </pc:sldMkLst>
      </pc:sldChg>
      <pc:sldChg chg="ord">
        <pc:chgData name="Weiwen Jiang" userId="0e4016a5-9048-4e1b-922e-13dee76f1b6b" providerId="ADAL" clId="{85ED9B39-CC74-45A8-9432-700A5C44C2FD}" dt="2024-04-11T19:02:25.988" v="90"/>
        <pc:sldMkLst>
          <pc:docMk/>
          <pc:sldMk cId="979686387" sldId="808"/>
        </pc:sldMkLst>
      </pc:sldChg>
      <pc:sldChg chg="modSp del mod">
        <pc:chgData name="Weiwen Jiang" userId="0e4016a5-9048-4e1b-922e-13dee76f1b6b" providerId="ADAL" clId="{85ED9B39-CC74-45A8-9432-700A5C44C2FD}" dt="2024-04-11T19:30:37.360" v="313" actId="47"/>
        <pc:sldMkLst>
          <pc:docMk/>
          <pc:sldMk cId="1052766646" sldId="814"/>
        </pc:sldMkLst>
        <pc:spChg chg="mod">
          <ac:chgData name="Weiwen Jiang" userId="0e4016a5-9048-4e1b-922e-13dee76f1b6b" providerId="ADAL" clId="{85ED9B39-CC74-45A8-9432-700A5C44C2FD}" dt="2024-04-11T19:06:54.654" v="161" actId="1076"/>
          <ac:spMkLst>
            <pc:docMk/>
            <pc:sldMk cId="1052766646" sldId="814"/>
            <ac:spMk id="18" creationId="{53A3D49B-9624-4E50-ACFD-85739841E38B}"/>
          </ac:spMkLst>
        </pc:spChg>
        <pc:spChg chg="mod">
          <ac:chgData name="Weiwen Jiang" userId="0e4016a5-9048-4e1b-922e-13dee76f1b6b" providerId="ADAL" clId="{85ED9B39-CC74-45A8-9432-700A5C44C2FD}" dt="2024-04-11T19:06:54.654" v="161" actId="1076"/>
          <ac:spMkLst>
            <pc:docMk/>
            <pc:sldMk cId="1052766646" sldId="814"/>
            <ac:spMk id="206" creationId="{1C0A9C2B-7A41-41D2-942F-7046D0A42E2E}"/>
          </ac:spMkLst>
        </pc:spChg>
        <pc:spChg chg="mod">
          <ac:chgData name="Weiwen Jiang" userId="0e4016a5-9048-4e1b-922e-13dee76f1b6b" providerId="ADAL" clId="{85ED9B39-CC74-45A8-9432-700A5C44C2FD}" dt="2024-04-11T19:06:54.654" v="161" actId="1076"/>
          <ac:spMkLst>
            <pc:docMk/>
            <pc:sldMk cId="1052766646" sldId="814"/>
            <ac:spMk id="207" creationId="{42B3BC2F-B10A-41CA-879A-FA1D5264BF1B}"/>
          </ac:spMkLst>
        </pc:spChg>
      </pc:sldChg>
      <pc:sldChg chg="addSp delSp modSp mod modAnim">
        <pc:chgData name="Weiwen Jiang" userId="0e4016a5-9048-4e1b-922e-13dee76f1b6b" providerId="ADAL" clId="{85ED9B39-CC74-45A8-9432-700A5C44C2FD}" dt="2024-04-11T19:06:11.580" v="159" actId="14100"/>
        <pc:sldMkLst>
          <pc:docMk/>
          <pc:sldMk cId="3678645230" sldId="873"/>
        </pc:sldMkLst>
        <pc:spChg chg="add mod">
          <ac:chgData name="Weiwen Jiang" userId="0e4016a5-9048-4e1b-922e-13dee76f1b6b" providerId="ADAL" clId="{85ED9B39-CC74-45A8-9432-700A5C44C2FD}" dt="2024-04-11T18:58:58.139" v="79" actId="1076"/>
          <ac:spMkLst>
            <pc:docMk/>
            <pc:sldMk cId="3678645230" sldId="873"/>
            <ac:spMk id="3" creationId="{DE1CC6BC-0FBE-40F7-A976-AB3E3D25DDD8}"/>
          </ac:spMkLst>
        </pc:spChg>
        <pc:spChg chg="add mod">
          <ac:chgData name="Weiwen Jiang" userId="0e4016a5-9048-4e1b-922e-13dee76f1b6b" providerId="ADAL" clId="{85ED9B39-CC74-45A8-9432-700A5C44C2FD}" dt="2024-04-11T17:47:19.720" v="8"/>
          <ac:spMkLst>
            <pc:docMk/>
            <pc:sldMk cId="3678645230" sldId="873"/>
            <ac:spMk id="7" creationId="{C487C363-6F79-444F-94F6-96C82D9ED0FD}"/>
          </ac:spMkLst>
        </pc:spChg>
        <pc:spChg chg="add mod">
          <ac:chgData name="Weiwen Jiang" userId="0e4016a5-9048-4e1b-922e-13dee76f1b6b" providerId="ADAL" clId="{85ED9B39-CC74-45A8-9432-700A5C44C2FD}" dt="2024-04-11T18:57:27.163" v="68" actId="1076"/>
          <ac:spMkLst>
            <pc:docMk/>
            <pc:sldMk cId="3678645230" sldId="873"/>
            <ac:spMk id="8" creationId="{B2803325-DFC2-442C-B021-C02FD431F8DA}"/>
          </ac:spMkLst>
        </pc:spChg>
        <pc:spChg chg="del mod">
          <ac:chgData name="Weiwen Jiang" userId="0e4016a5-9048-4e1b-922e-13dee76f1b6b" providerId="ADAL" clId="{85ED9B39-CC74-45A8-9432-700A5C44C2FD}" dt="2024-04-11T17:47:18.818" v="7" actId="478"/>
          <ac:spMkLst>
            <pc:docMk/>
            <pc:sldMk cId="3678645230" sldId="873"/>
            <ac:spMk id="11" creationId="{27BC46C7-1522-D344-B798-DA41C5D6B478}"/>
          </ac:spMkLst>
        </pc:spChg>
        <pc:spChg chg="add mod">
          <ac:chgData name="Weiwen Jiang" userId="0e4016a5-9048-4e1b-922e-13dee76f1b6b" providerId="ADAL" clId="{85ED9B39-CC74-45A8-9432-700A5C44C2FD}" dt="2024-04-11T18:57:27.163" v="68" actId="1076"/>
          <ac:spMkLst>
            <pc:docMk/>
            <pc:sldMk cId="3678645230" sldId="873"/>
            <ac:spMk id="13" creationId="{CA0EA95E-25A1-4881-BCB3-2053DE577A80}"/>
          </ac:spMkLst>
        </pc:spChg>
        <pc:spChg chg="mod">
          <ac:chgData name="Weiwen Jiang" userId="0e4016a5-9048-4e1b-922e-13dee76f1b6b" providerId="ADAL" clId="{85ED9B39-CC74-45A8-9432-700A5C44C2FD}" dt="2024-04-11T17:50:02.896" v="39" actId="20577"/>
          <ac:spMkLst>
            <pc:docMk/>
            <pc:sldMk cId="3678645230" sldId="873"/>
            <ac:spMk id="14" creationId="{62FC5CA1-C0D7-D649-8FC5-D61C022E6095}"/>
          </ac:spMkLst>
        </pc:spChg>
        <pc:spChg chg="add del mod">
          <ac:chgData name="Weiwen Jiang" userId="0e4016a5-9048-4e1b-922e-13dee76f1b6b" providerId="ADAL" clId="{85ED9B39-CC74-45A8-9432-700A5C44C2FD}" dt="2024-04-11T17:51:07.572" v="50" actId="478"/>
          <ac:spMkLst>
            <pc:docMk/>
            <pc:sldMk cId="3678645230" sldId="873"/>
            <ac:spMk id="16" creationId="{A496E478-0EBD-4D9A-96FA-51B179623FA0}"/>
          </ac:spMkLst>
        </pc:spChg>
        <pc:spChg chg="add mod">
          <ac:chgData name="Weiwen Jiang" userId="0e4016a5-9048-4e1b-922e-13dee76f1b6b" providerId="ADAL" clId="{85ED9B39-CC74-45A8-9432-700A5C44C2FD}" dt="2024-04-11T19:06:05.320" v="157" actId="6549"/>
          <ac:spMkLst>
            <pc:docMk/>
            <pc:sldMk cId="3678645230" sldId="873"/>
            <ac:spMk id="17" creationId="{878BEF36-BCB2-4043-B385-79FFBFFF0911}"/>
          </ac:spMkLst>
        </pc:spChg>
        <pc:picChg chg="del">
          <ac:chgData name="Weiwen Jiang" userId="0e4016a5-9048-4e1b-922e-13dee76f1b6b" providerId="ADAL" clId="{85ED9B39-CC74-45A8-9432-700A5C44C2FD}" dt="2024-04-11T17:46:28.641" v="1" actId="478"/>
          <ac:picMkLst>
            <pc:docMk/>
            <pc:sldMk cId="3678645230" sldId="873"/>
            <ac:picMk id="2" creationId="{4293920A-A27D-40AF-B508-FE830555FDE9}"/>
          </ac:picMkLst>
        </pc:picChg>
        <pc:picChg chg="del">
          <ac:chgData name="Weiwen Jiang" userId="0e4016a5-9048-4e1b-922e-13dee76f1b6b" providerId="ADAL" clId="{85ED9B39-CC74-45A8-9432-700A5C44C2FD}" dt="2024-04-11T17:46:28.995" v="2" actId="478"/>
          <ac:picMkLst>
            <pc:docMk/>
            <pc:sldMk cId="3678645230" sldId="873"/>
            <ac:picMk id="9" creationId="{0801F901-04AF-AB42-8212-3023F9C7FE12}"/>
          </ac:picMkLst>
        </pc:picChg>
        <pc:picChg chg="add mod">
          <ac:chgData name="Weiwen Jiang" userId="0e4016a5-9048-4e1b-922e-13dee76f1b6b" providerId="ADAL" clId="{85ED9B39-CC74-45A8-9432-700A5C44C2FD}" dt="2024-04-11T18:57:27.163" v="68" actId="1076"/>
          <ac:picMkLst>
            <pc:docMk/>
            <pc:sldMk cId="3678645230" sldId="873"/>
            <ac:picMk id="10" creationId="{83078E17-467A-4206-B457-4978D3FFAFBB}"/>
          </ac:picMkLst>
        </pc:picChg>
        <pc:picChg chg="add mod">
          <ac:chgData name="Weiwen Jiang" userId="0e4016a5-9048-4e1b-922e-13dee76f1b6b" providerId="ADAL" clId="{85ED9B39-CC74-45A8-9432-700A5C44C2FD}" dt="2024-04-11T18:57:27.163" v="68" actId="1076"/>
          <ac:picMkLst>
            <pc:docMk/>
            <pc:sldMk cId="3678645230" sldId="873"/>
            <ac:picMk id="12" creationId="{C106BF15-E7B1-42E4-B6F8-E844BE408ADB}"/>
          </ac:picMkLst>
        </pc:picChg>
        <pc:picChg chg="add mod">
          <ac:chgData name="Weiwen Jiang" userId="0e4016a5-9048-4e1b-922e-13dee76f1b6b" providerId="ADAL" clId="{85ED9B39-CC74-45A8-9432-700A5C44C2FD}" dt="2024-04-11T18:57:27.163" v="68" actId="1076"/>
          <ac:picMkLst>
            <pc:docMk/>
            <pc:sldMk cId="3678645230" sldId="873"/>
            <ac:picMk id="15" creationId="{7CBB9D57-5C06-4C65-81DC-73F03A816359}"/>
          </ac:picMkLst>
        </pc:picChg>
        <pc:picChg chg="add mod">
          <ac:chgData name="Weiwen Jiang" userId="0e4016a5-9048-4e1b-922e-13dee76f1b6b" providerId="ADAL" clId="{85ED9B39-CC74-45A8-9432-700A5C44C2FD}" dt="2024-04-11T19:06:11.580" v="159" actId="14100"/>
          <ac:picMkLst>
            <pc:docMk/>
            <pc:sldMk cId="3678645230" sldId="873"/>
            <ac:picMk id="1026" creationId="{882F9D76-EE37-4CBB-B3B8-D1CDB7220191}"/>
          </ac:picMkLst>
        </pc:picChg>
        <pc:picChg chg="del">
          <ac:chgData name="Weiwen Jiang" userId="0e4016a5-9048-4e1b-922e-13dee76f1b6b" providerId="ADAL" clId="{85ED9B39-CC74-45A8-9432-700A5C44C2FD}" dt="2024-04-11T17:46:29.350" v="3" actId="478"/>
          <ac:picMkLst>
            <pc:docMk/>
            <pc:sldMk cId="3678645230" sldId="873"/>
            <ac:picMk id="2050" creationId="{E5EEAA80-A987-B9BE-5156-E63D174EA4E5}"/>
          </ac:picMkLst>
        </pc:picChg>
      </pc:sldChg>
      <pc:sldChg chg="del ord">
        <pc:chgData name="Weiwen Jiang" userId="0e4016a5-9048-4e1b-922e-13dee76f1b6b" providerId="ADAL" clId="{85ED9B39-CC74-45A8-9432-700A5C44C2FD}" dt="2024-04-11T19:31:16.101" v="314" actId="47"/>
        <pc:sldMkLst>
          <pc:docMk/>
          <pc:sldMk cId="4028253014" sldId="877"/>
        </pc:sldMkLst>
      </pc:sldChg>
      <pc:sldChg chg="delSp modSp mod ord">
        <pc:chgData name="Weiwen Jiang" userId="0e4016a5-9048-4e1b-922e-13dee76f1b6b" providerId="ADAL" clId="{85ED9B39-CC74-45A8-9432-700A5C44C2FD}" dt="2024-04-11T19:02:32.374" v="92"/>
        <pc:sldMkLst>
          <pc:docMk/>
          <pc:sldMk cId="72852104" sldId="878"/>
        </pc:sldMkLst>
        <pc:spChg chg="mod">
          <ac:chgData name="Weiwen Jiang" userId="0e4016a5-9048-4e1b-922e-13dee76f1b6b" providerId="ADAL" clId="{85ED9B39-CC74-45A8-9432-700A5C44C2FD}" dt="2024-04-11T19:00:31.827" v="86" actId="14100"/>
          <ac:spMkLst>
            <pc:docMk/>
            <pc:sldMk cId="72852104" sldId="878"/>
            <ac:spMk id="10" creationId="{53168672-ADF4-4071-94A2-3ED48FDE44F5}"/>
          </ac:spMkLst>
        </pc:spChg>
        <pc:spChg chg="mod">
          <ac:chgData name="Weiwen Jiang" userId="0e4016a5-9048-4e1b-922e-13dee76f1b6b" providerId="ADAL" clId="{85ED9B39-CC74-45A8-9432-700A5C44C2FD}" dt="2024-04-11T19:00:28.794" v="85" actId="1076"/>
          <ac:spMkLst>
            <pc:docMk/>
            <pc:sldMk cId="72852104" sldId="878"/>
            <ac:spMk id="21" creationId="{33042C5E-8FC4-4FE8-9173-6FD2568A3113}"/>
          </ac:spMkLst>
        </pc:spChg>
        <pc:picChg chg="del">
          <ac:chgData name="Weiwen Jiang" userId="0e4016a5-9048-4e1b-922e-13dee76f1b6b" providerId="ADAL" clId="{85ED9B39-CC74-45A8-9432-700A5C44C2FD}" dt="2024-04-11T19:00:25.433" v="81" actId="478"/>
          <ac:picMkLst>
            <pc:docMk/>
            <pc:sldMk cId="72852104" sldId="878"/>
            <ac:picMk id="24" creationId="{6717AFAB-17D7-4B60-8AFE-96A75C480498}"/>
          </ac:picMkLst>
        </pc:picChg>
        <pc:picChg chg="del">
          <ac:chgData name="Weiwen Jiang" userId="0e4016a5-9048-4e1b-922e-13dee76f1b6b" providerId="ADAL" clId="{85ED9B39-CC74-45A8-9432-700A5C44C2FD}" dt="2024-04-11T19:00:25.779" v="82" actId="478"/>
          <ac:picMkLst>
            <pc:docMk/>
            <pc:sldMk cId="72852104" sldId="878"/>
            <ac:picMk id="26" creationId="{722DB52D-73F3-4196-A5F6-863E85FF5EC3}"/>
          </ac:picMkLst>
        </pc:picChg>
        <pc:picChg chg="del">
          <ac:chgData name="Weiwen Jiang" userId="0e4016a5-9048-4e1b-922e-13dee76f1b6b" providerId="ADAL" clId="{85ED9B39-CC74-45A8-9432-700A5C44C2FD}" dt="2024-04-11T19:00:26.373" v="83" actId="478"/>
          <ac:picMkLst>
            <pc:docMk/>
            <pc:sldMk cId="72852104" sldId="878"/>
            <ac:picMk id="27" creationId="{6DD941FB-6296-4BC2-8635-3A02ABD7ABBA}"/>
          </ac:picMkLst>
        </pc:picChg>
        <pc:picChg chg="mod">
          <ac:chgData name="Weiwen Jiang" userId="0e4016a5-9048-4e1b-922e-13dee76f1b6b" providerId="ADAL" clId="{85ED9B39-CC74-45A8-9432-700A5C44C2FD}" dt="2024-04-11T19:00:04.652" v="80" actId="14826"/>
          <ac:picMkLst>
            <pc:docMk/>
            <pc:sldMk cId="72852104" sldId="878"/>
            <ac:picMk id="1026" creationId="{29F831F2-3FE2-4BA6-8D8A-64E1391F8F98}"/>
          </ac:picMkLst>
        </pc:picChg>
      </pc:sldChg>
      <pc:sldChg chg="addSp modSp add mod ord modShow">
        <pc:chgData name="Weiwen Jiang" userId="0e4016a5-9048-4e1b-922e-13dee76f1b6b" providerId="ADAL" clId="{85ED9B39-CC74-45A8-9432-700A5C44C2FD}" dt="2024-04-11T19:46:02.629" v="975"/>
        <pc:sldMkLst>
          <pc:docMk/>
          <pc:sldMk cId="3849271511" sldId="879"/>
        </pc:sldMkLst>
        <pc:spChg chg="add mod ord">
          <ac:chgData name="Weiwen Jiang" userId="0e4016a5-9048-4e1b-922e-13dee76f1b6b" providerId="ADAL" clId="{85ED9B39-CC74-45A8-9432-700A5C44C2FD}" dt="2024-04-11T19:12:24.487" v="308" actId="167"/>
          <ac:spMkLst>
            <pc:docMk/>
            <pc:sldMk cId="3849271511" sldId="879"/>
            <ac:spMk id="3" creationId="{42589058-7615-4A2E-B2C1-B9CEFFD90A4B}"/>
          </ac:spMkLst>
        </pc:spChg>
        <pc:spChg chg="mod">
          <ac:chgData name="Weiwen Jiang" userId="0e4016a5-9048-4e1b-922e-13dee76f1b6b" providerId="ADAL" clId="{85ED9B39-CC74-45A8-9432-700A5C44C2FD}" dt="2024-04-11T19:32:56.021" v="386" actId="20577"/>
          <ac:spMkLst>
            <pc:docMk/>
            <pc:sldMk cId="3849271511" sldId="879"/>
            <ac:spMk id="6" creationId="{22DC51A8-3BF1-4D0B-AE0E-1752BB759138}"/>
          </ac:spMkLst>
        </pc:spChg>
        <pc:spChg chg="add mod">
          <ac:chgData name="Weiwen Jiang" userId="0e4016a5-9048-4e1b-922e-13dee76f1b6b" providerId="ADAL" clId="{85ED9B39-CC74-45A8-9432-700A5C44C2FD}" dt="2024-04-11T19:33:44.319" v="391" actId="13822"/>
          <ac:spMkLst>
            <pc:docMk/>
            <pc:sldMk cId="3849271511" sldId="879"/>
            <ac:spMk id="11" creationId="{998B4F7C-4600-49D5-B323-37A093A333BE}"/>
          </ac:spMkLst>
        </pc:spChg>
        <pc:spChg chg="ord">
          <ac:chgData name="Weiwen Jiang" userId="0e4016a5-9048-4e1b-922e-13dee76f1b6b" providerId="ADAL" clId="{85ED9B39-CC74-45A8-9432-700A5C44C2FD}" dt="2024-04-11T19:10:09.141" v="217" actId="166"/>
          <ac:spMkLst>
            <pc:docMk/>
            <pc:sldMk cId="3849271511" sldId="879"/>
            <ac:spMk id="197" creationId="{747D7F1B-16E6-4A16-823F-962E2FCD8D93}"/>
          </ac:spMkLst>
        </pc:spChg>
        <pc:spChg chg="add mod ord">
          <ac:chgData name="Weiwen Jiang" userId="0e4016a5-9048-4e1b-922e-13dee76f1b6b" providerId="ADAL" clId="{85ED9B39-CC74-45A8-9432-700A5C44C2FD}" dt="2024-04-11T19:12:45.770" v="311" actId="1036"/>
          <ac:spMkLst>
            <pc:docMk/>
            <pc:sldMk cId="3849271511" sldId="879"/>
            <ac:spMk id="202" creationId="{C063B176-BBDB-4AD3-86FA-70B551314F1F}"/>
          </ac:spMkLst>
        </pc:spChg>
        <pc:spChg chg="add mod ord">
          <ac:chgData name="Weiwen Jiang" userId="0e4016a5-9048-4e1b-922e-13dee76f1b6b" providerId="ADAL" clId="{85ED9B39-CC74-45A8-9432-700A5C44C2FD}" dt="2024-04-11T19:34:03.244" v="397" actId="1076"/>
          <ac:spMkLst>
            <pc:docMk/>
            <pc:sldMk cId="3849271511" sldId="879"/>
            <ac:spMk id="203" creationId="{7CE4C93D-E19D-4E9F-A919-395721F44C18}"/>
          </ac:spMkLst>
        </pc:spChg>
        <pc:spChg chg="add mod">
          <ac:chgData name="Weiwen Jiang" userId="0e4016a5-9048-4e1b-922e-13dee76f1b6b" providerId="ADAL" clId="{85ED9B39-CC74-45A8-9432-700A5C44C2FD}" dt="2024-04-11T19:33:56.822" v="395" actId="1076"/>
          <ac:spMkLst>
            <pc:docMk/>
            <pc:sldMk cId="3849271511" sldId="879"/>
            <ac:spMk id="205" creationId="{15E1C89A-2DB6-4F50-B35B-8DCA95937B72}"/>
          </ac:spMkLst>
        </pc:spChg>
        <pc:grpChg chg="mod ord">
          <ac:chgData name="Weiwen Jiang" userId="0e4016a5-9048-4e1b-922e-13dee76f1b6b" providerId="ADAL" clId="{85ED9B39-CC74-45A8-9432-700A5C44C2FD}" dt="2024-04-11T19:10:27.431" v="221" actId="166"/>
          <ac:grpSpMkLst>
            <pc:docMk/>
            <pc:sldMk cId="3849271511" sldId="879"/>
            <ac:grpSpMk id="1026" creationId="{28A68A83-ADF1-460B-AF46-A3EDA8608D6D}"/>
          </ac:grpSpMkLst>
        </pc:grpChg>
      </pc:sldChg>
      <pc:sldChg chg="addSp delSp modSp new mod modClrScheme chgLayout">
        <pc:chgData name="Weiwen Jiang" userId="0e4016a5-9048-4e1b-922e-13dee76f1b6b" providerId="ADAL" clId="{85ED9B39-CC74-45A8-9432-700A5C44C2FD}" dt="2024-04-11T19:47:54.039" v="1155" actId="20577"/>
        <pc:sldMkLst>
          <pc:docMk/>
          <pc:sldMk cId="2656544387" sldId="880"/>
        </pc:sldMkLst>
        <pc:spChg chg="mod ord">
          <ac:chgData name="Weiwen Jiang" userId="0e4016a5-9048-4e1b-922e-13dee76f1b6b" providerId="ADAL" clId="{85ED9B39-CC74-45A8-9432-700A5C44C2FD}" dt="2024-04-11T19:47:13.903" v="1132" actId="700"/>
          <ac:spMkLst>
            <pc:docMk/>
            <pc:sldMk cId="2656544387" sldId="880"/>
            <ac:spMk id="2" creationId="{8D939625-4DF5-488F-BA5C-7EBDF7A92C08}"/>
          </ac:spMkLst>
        </pc:spChg>
        <pc:spChg chg="mod ord">
          <ac:chgData name="Weiwen Jiang" userId="0e4016a5-9048-4e1b-922e-13dee76f1b6b" providerId="ADAL" clId="{85ED9B39-CC74-45A8-9432-700A5C44C2FD}" dt="2024-04-11T19:47:13.903" v="1132" actId="700"/>
          <ac:spMkLst>
            <pc:docMk/>
            <pc:sldMk cId="2656544387" sldId="880"/>
            <ac:spMk id="3" creationId="{B7819912-421A-4A97-A3BE-2AE2F3C2F3FE}"/>
          </ac:spMkLst>
        </pc:spChg>
        <pc:spChg chg="add mod">
          <ac:chgData name="Weiwen Jiang" userId="0e4016a5-9048-4e1b-922e-13dee76f1b6b" providerId="ADAL" clId="{85ED9B39-CC74-45A8-9432-700A5C44C2FD}" dt="2024-04-11T19:47:54.039" v="1155" actId="20577"/>
          <ac:spMkLst>
            <pc:docMk/>
            <pc:sldMk cId="2656544387" sldId="880"/>
            <ac:spMk id="4" creationId="{7A2F9958-9125-40CE-9548-5BBBE812B39E}"/>
          </ac:spMkLst>
        </pc:spChg>
        <pc:spChg chg="add del mod ord">
          <ac:chgData name="Weiwen Jiang" userId="0e4016a5-9048-4e1b-922e-13dee76f1b6b" providerId="ADAL" clId="{85ED9B39-CC74-45A8-9432-700A5C44C2FD}" dt="2024-04-11T19:47:17.659" v="1133" actId="478"/>
          <ac:spMkLst>
            <pc:docMk/>
            <pc:sldMk cId="2656544387" sldId="880"/>
            <ac:spMk id="5" creationId="{8A2068D3-728D-42DE-8FA1-6C7B06A4DF4E}"/>
          </ac:spMkLst>
        </pc:spChg>
      </pc:sldChg>
    </pc:docChg>
  </pc:docChgLst>
  <pc:docChgLst>
    <pc:chgData name="Zhepeng Wang" userId="9e9b86f6-cb72-436b-88fa-d1cc9167f420" providerId="ADAL" clId="{76906220-EF0A-AD45-B4B3-1A6D6FC673E3}"/>
    <pc:docChg chg="undo custSel addSld delSld modSld sldOrd modMainMaster delSection modSection">
      <pc:chgData name="Zhepeng Wang" userId="9e9b86f6-cb72-436b-88fa-d1cc9167f420" providerId="ADAL" clId="{76906220-EF0A-AD45-B4B3-1A6D6FC673E3}" dt="2022-09-23T15:19:48.890" v="783" actId="14100"/>
      <pc:docMkLst>
        <pc:docMk/>
      </pc:docMkLst>
      <pc:sldChg chg="del">
        <pc:chgData name="Zhepeng Wang" userId="9e9b86f6-cb72-436b-88fa-d1cc9167f420" providerId="ADAL" clId="{76906220-EF0A-AD45-B4B3-1A6D6FC673E3}" dt="2022-09-22T03:36:36.740" v="1" actId="2696"/>
        <pc:sldMkLst>
          <pc:docMk/>
          <pc:sldMk cId="2327283099" sldId="256"/>
        </pc:sldMkLst>
      </pc:sldChg>
      <pc:sldChg chg="add setBg">
        <pc:chgData name="Zhepeng Wang" userId="9e9b86f6-cb72-436b-88fa-d1cc9167f420" providerId="ADAL" clId="{76906220-EF0A-AD45-B4B3-1A6D6FC673E3}" dt="2022-09-22T03:57:48.659" v="99"/>
        <pc:sldMkLst>
          <pc:docMk/>
          <pc:sldMk cId="2113045811" sldId="260"/>
        </pc:sldMkLst>
      </pc:sldChg>
      <pc:sldChg chg="add">
        <pc:chgData name="Zhepeng Wang" userId="9e9b86f6-cb72-436b-88fa-d1cc9167f420" providerId="ADAL" clId="{76906220-EF0A-AD45-B4B3-1A6D6FC673E3}" dt="2022-09-22T03:57:54.097" v="100"/>
        <pc:sldMkLst>
          <pc:docMk/>
          <pc:sldMk cId="1208910324" sldId="261"/>
        </pc:sldMkLst>
      </pc:sldChg>
      <pc:sldChg chg="add del">
        <pc:chgData name="Zhepeng Wang" userId="9e9b86f6-cb72-436b-88fa-d1cc9167f420" providerId="ADAL" clId="{76906220-EF0A-AD45-B4B3-1A6D6FC673E3}" dt="2022-09-22T16:50:02.393" v="106" actId="2696"/>
        <pc:sldMkLst>
          <pc:docMk/>
          <pc:sldMk cId="3046535215" sldId="267"/>
        </pc:sldMkLst>
      </pc:sldChg>
      <pc:sldChg chg="del">
        <pc:chgData name="Zhepeng Wang" userId="9e9b86f6-cb72-436b-88fa-d1cc9167f420" providerId="ADAL" clId="{76906220-EF0A-AD45-B4B3-1A6D6FC673E3}" dt="2022-09-22T03:55:35.950" v="36" actId="2696"/>
        <pc:sldMkLst>
          <pc:docMk/>
          <pc:sldMk cId="1166563747" sldId="338"/>
        </pc:sldMkLst>
      </pc:sldChg>
      <pc:sldChg chg="del">
        <pc:chgData name="Zhepeng Wang" userId="9e9b86f6-cb72-436b-88fa-d1cc9167f420" providerId="ADAL" clId="{76906220-EF0A-AD45-B4B3-1A6D6FC673E3}" dt="2022-09-22T03:56:39.537" v="44" actId="2696"/>
        <pc:sldMkLst>
          <pc:docMk/>
          <pc:sldMk cId="4124916666" sldId="339"/>
        </pc:sldMkLst>
      </pc:sldChg>
      <pc:sldChg chg="del">
        <pc:chgData name="Zhepeng Wang" userId="9e9b86f6-cb72-436b-88fa-d1cc9167f420" providerId="ADAL" clId="{76906220-EF0A-AD45-B4B3-1A6D6FC673E3}" dt="2022-09-22T03:56:40.356" v="45" actId="2696"/>
        <pc:sldMkLst>
          <pc:docMk/>
          <pc:sldMk cId="2717555158" sldId="340"/>
        </pc:sldMkLst>
      </pc:sldChg>
      <pc:sldChg chg="del">
        <pc:chgData name="Zhepeng Wang" userId="9e9b86f6-cb72-436b-88fa-d1cc9167f420" providerId="ADAL" clId="{76906220-EF0A-AD45-B4B3-1A6D6FC673E3}" dt="2022-09-22T03:56:45.635" v="51" actId="2696"/>
        <pc:sldMkLst>
          <pc:docMk/>
          <pc:sldMk cId="3325232151" sldId="341"/>
        </pc:sldMkLst>
      </pc:sldChg>
      <pc:sldChg chg="del">
        <pc:chgData name="Zhepeng Wang" userId="9e9b86f6-cb72-436b-88fa-d1cc9167f420" providerId="ADAL" clId="{76906220-EF0A-AD45-B4B3-1A6D6FC673E3}" dt="2022-09-22T03:56:46.455" v="52" actId="2696"/>
        <pc:sldMkLst>
          <pc:docMk/>
          <pc:sldMk cId="534134747" sldId="342"/>
        </pc:sldMkLst>
      </pc:sldChg>
      <pc:sldChg chg="del">
        <pc:chgData name="Zhepeng Wang" userId="9e9b86f6-cb72-436b-88fa-d1cc9167f420" providerId="ADAL" clId="{76906220-EF0A-AD45-B4B3-1A6D6FC673E3}" dt="2022-09-22T03:56:47.107" v="55" actId="2696"/>
        <pc:sldMkLst>
          <pc:docMk/>
          <pc:sldMk cId="10492000" sldId="343"/>
        </pc:sldMkLst>
      </pc:sldChg>
      <pc:sldChg chg="del">
        <pc:chgData name="Zhepeng Wang" userId="9e9b86f6-cb72-436b-88fa-d1cc9167f420" providerId="ADAL" clId="{76906220-EF0A-AD45-B4B3-1A6D6FC673E3}" dt="2022-09-22T03:56:47.598" v="56" actId="2696"/>
        <pc:sldMkLst>
          <pc:docMk/>
          <pc:sldMk cId="2917265206" sldId="344"/>
        </pc:sldMkLst>
      </pc:sldChg>
      <pc:sldChg chg="del">
        <pc:chgData name="Zhepeng Wang" userId="9e9b86f6-cb72-436b-88fa-d1cc9167f420" providerId="ADAL" clId="{76906220-EF0A-AD45-B4B3-1A6D6FC673E3}" dt="2022-09-22T03:56:48.027" v="57" actId="2696"/>
        <pc:sldMkLst>
          <pc:docMk/>
          <pc:sldMk cId="1702002894" sldId="345"/>
        </pc:sldMkLst>
      </pc:sldChg>
      <pc:sldChg chg="del">
        <pc:chgData name="Zhepeng Wang" userId="9e9b86f6-cb72-436b-88fa-d1cc9167f420" providerId="ADAL" clId="{76906220-EF0A-AD45-B4B3-1A6D6FC673E3}" dt="2022-09-22T03:56:48.398" v="58" actId="2696"/>
        <pc:sldMkLst>
          <pc:docMk/>
          <pc:sldMk cId="235428560" sldId="346"/>
        </pc:sldMkLst>
      </pc:sldChg>
      <pc:sldChg chg="del">
        <pc:chgData name="Zhepeng Wang" userId="9e9b86f6-cb72-436b-88fa-d1cc9167f420" providerId="ADAL" clId="{76906220-EF0A-AD45-B4B3-1A6D6FC673E3}" dt="2022-09-22T03:56:48.776" v="59" actId="2696"/>
        <pc:sldMkLst>
          <pc:docMk/>
          <pc:sldMk cId="1488042921" sldId="347"/>
        </pc:sldMkLst>
      </pc:sldChg>
      <pc:sldChg chg="del">
        <pc:chgData name="Zhepeng Wang" userId="9e9b86f6-cb72-436b-88fa-d1cc9167f420" providerId="ADAL" clId="{76906220-EF0A-AD45-B4B3-1A6D6FC673E3}" dt="2022-09-22T03:56:46.495" v="53" actId="2696"/>
        <pc:sldMkLst>
          <pc:docMk/>
          <pc:sldMk cId="3385543437" sldId="352"/>
        </pc:sldMkLst>
      </pc:sldChg>
      <pc:sldChg chg="del">
        <pc:chgData name="Zhepeng Wang" userId="9e9b86f6-cb72-436b-88fa-d1cc9167f420" providerId="ADAL" clId="{76906220-EF0A-AD45-B4B3-1A6D6FC673E3}" dt="2022-09-22T03:56:49.078" v="60" actId="2696"/>
        <pc:sldMkLst>
          <pc:docMk/>
          <pc:sldMk cId="1867809830" sldId="354"/>
        </pc:sldMkLst>
      </pc:sldChg>
      <pc:sldChg chg="del">
        <pc:chgData name="Zhepeng Wang" userId="9e9b86f6-cb72-436b-88fa-d1cc9167f420" providerId="ADAL" clId="{76906220-EF0A-AD45-B4B3-1A6D6FC673E3}" dt="2022-09-22T03:56:49.308" v="61" actId="2696"/>
        <pc:sldMkLst>
          <pc:docMk/>
          <pc:sldMk cId="3686176965" sldId="355"/>
        </pc:sldMkLst>
      </pc:sldChg>
      <pc:sldChg chg="del">
        <pc:chgData name="Zhepeng Wang" userId="9e9b86f6-cb72-436b-88fa-d1cc9167f420" providerId="ADAL" clId="{76906220-EF0A-AD45-B4B3-1A6D6FC673E3}" dt="2022-09-22T03:56:50.283" v="62" actId="2696"/>
        <pc:sldMkLst>
          <pc:docMk/>
          <pc:sldMk cId="937591813" sldId="356"/>
        </pc:sldMkLst>
      </pc:sldChg>
      <pc:sldChg chg="del">
        <pc:chgData name="Zhepeng Wang" userId="9e9b86f6-cb72-436b-88fa-d1cc9167f420" providerId="ADAL" clId="{76906220-EF0A-AD45-B4B3-1A6D6FC673E3}" dt="2022-09-22T03:56:50.522" v="63" actId="2696"/>
        <pc:sldMkLst>
          <pc:docMk/>
          <pc:sldMk cId="3050795356" sldId="357"/>
        </pc:sldMkLst>
      </pc:sldChg>
      <pc:sldChg chg="del">
        <pc:chgData name="Zhepeng Wang" userId="9e9b86f6-cb72-436b-88fa-d1cc9167f420" providerId="ADAL" clId="{76906220-EF0A-AD45-B4B3-1A6D6FC673E3}" dt="2022-09-22T03:56:50.553" v="64" actId="2696"/>
        <pc:sldMkLst>
          <pc:docMk/>
          <pc:sldMk cId="1984161773" sldId="358"/>
        </pc:sldMkLst>
      </pc:sldChg>
      <pc:sldChg chg="del">
        <pc:chgData name="Zhepeng Wang" userId="9e9b86f6-cb72-436b-88fa-d1cc9167f420" providerId="ADAL" clId="{76906220-EF0A-AD45-B4B3-1A6D6FC673E3}" dt="2022-09-22T03:56:57.095" v="82" actId="2696"/>
        <pc:sldMkLst>
          <pc:docMk/>
          <pc:sldMk cId="2031128981" sldId="359"/>
        </pc:sldMkLst>
      </pc:sldChg>
      <pc:sldChg chg="del">
        <pc:chgData name="Zhepeng Wang" userId="9e9b86f6-cb72-436b-88fa-d1cc9167f420" providerId="ADAL" clId="{76906220-EF0A-AD45-B4B3-1A6D6FC673E3}" dt="2022-09-22T03:56:51.937" v="66" actId="2696"/>
        <pc:sldMkLst>
          <pc:docMk/>
          <pc:sldMk cId="3563762093" sldId="362"/>
        </pc:sldMkLst>
      </pc:sldChg>
      <pc:sldChg chg="del">
        <pc:chgData name="Zhepeng Wang" userId="9e9b86f6-cb72-436b-88fa-d1cc9167f420" providerId="ADAL" clId="{76906220-EF0A-AD45-B4B3-1A6D6FC673E3}" dt="2022-09-22T03:56:52.472" v="67" actId="2696"/>
        <pc:sldMkLst>
          <pc:docMk/>
          <pc:sldMk cId="2828427036" sldId="363"/>
        </pc:sldMkLst>
      </pc:sldChg>
      <pc:sldChg chg="del">
        <pc:chgData name="Zhepeng Wang" userId="9e9b86f6-cb72-436b-88fa-d1cc9167f420" providerId="ADAL" clId="{76906220-EF0A-AD45-B4B3-1A6D6FC673E3}" dt="2022-09-22T03:56:52.925" v="68" actId="2696"/>
        <pc:sldMkLst>
          <pc:docMk/>
          <pc:sldMk cId="904233092" sldId="364"/>
        </pc:sldMkLst>
      </pc:sldChg>
      <pc:sldChg chg="del">
        <pc:chgData name="Zhepeng Wang" userId="9e9b86f6-cb72-436b-88fa-d1cc9167f420" providerId="ADAL" clId="{76906220-EF0A-AD45-B4B3-1A6D6FC673E3}" dt="2022-09-22T03:56:53.329" v="70" actId="2696"/>
        <pc:sldMkLst>
          <pc:docMk/>
          <pc:sldMk cId="3403230393" sldId="365"/>
        </pc:sldMkLst>
      </pc:sldChg>
      <pc:sldChg chg="del">
        <pc:chgData name="Zhepeng Wang" userId="9e9b86f6-cb72-436b-88fa-d1cc9167f420" providerId="ADAL" clId="{76906220-EF0A-AD45-B4B3-1A6D6FC673E3}" dt="2022-09-22T03:56:53.733" v="71" actId="2696"/>
        <pc:sldMkLst>
          <pc:docMk/>
          <pc:sldMk cId="673501804" sldId="366"/>
        </pc:sldMkLst>
      </pc:sldChg>
      <pc:sldChg chg="del">
        <pc:chgData name="Zhepeng Wang" userId="9e9b86f6-cb72-436b-88fa-d1cc9167f420" providerId="ADAL" clId="{76906220-EF0A-AD45-B4B3-1A6D6FC673E3}" dt="2022-09-22T03:56:53.985" v="72" actId="2696"/>
        <pc:sldMkLst>
          <pc:docMk/>
          <pc:sldMk cId="800579631" sldId="367"/>
        </pc:sldMkLst>
      </pc:sldChg>
      <pc:sldChg chg="del">
        <pc:chgData name="Zhepeng Wang" userId="9e9b86f6-cb72-436b-88fa-d1cc9167f420" providerId="ADAL" clId="{76906220-EF0A-AD45-B4B3-1A6D6FC673E3}" dt="2022-09-22T03:56:54.416" v="73" actId="2696"/>
        <pc:sldMkLst>
          <pc:docMk/>
          <pc:sldMk cId="741403627" sldId="368"/>
        </pc:sldMkLst>
      </pc:sldChg>
      <pc:sldChg chg="del">
        <pc:chgData name="Zhepeng Wang" userId="9e9b86f6-cb72-436b-88fa-d1cc9167f420" providerId="ADAL" clId="{76906220-EF0A-AD45-B4B3-1A6D6FC673E3}" dt="2022-09-22T03:56:54.559" v="74" actId="2696"/>
        <pc:sldMkLst>
          <pc:docMk/>
          <pc:sldMk cId="2284535811" sldId="369"/>
        </pc:sldMkLst>
      </pc:sldChg>
      <pc:sldChg chg="del">
        <pc:chgData name="Zhepeng Wang" userId="9e9b86f6-cb72-436b-88fa-d1cc9167f420" providerId="ADAL" clId="{76906220-EF0A-AD45-B4B3-1A6D6FC673E3}" dt="2022-09-22T03:56:55.061" v="75" actId="2696"/>
        <pc:sldMkLst>
          <pc:docMk/>
          <pc:sldMk cId="286953471" sldId="370"/>
        </pc:sldMkLst>
      </pc:sldChg>
      <pc:sldChg chg="del">
        <pc:chgData name="Zhepeng Wang" userId="9e9b86f6-cb72-436b-88fa-d1cc9167f420" providerId="ADAL" clId="{76906220-EF0A-AD45-B4B3-1A6D6FC673E3}" dt="2022-09-22T03:56:55.320" v="76" actId="2696"/>
        <pc:sldMkLst>
          <pc:docMk/>
          <pc:sldMk cId="1306733279" sldId="371"/>
        </pc:sldMkLst>
      </pc:sldChg>
      <pc:sldChg chg="del">
        <pc:chgData name="Zhepeng Wang" userId="9e9b86f6-cb72-436b-88fa-d1cc9167f420" providerId="ADAL" clId="{76906220-EF0A-AD45-B4B3-1A6D6FC673E3}" dt="2022-09-22T03:56:56.411" v="78" actId="2696"/>
        <pc:sldMkLst>
          <pc:docMk/>
          <pc:sldMk cId="3011542294" sldId="372"/>
        </pc:sldMkLst>
      </pc:sldChg>
      <pc:sldChg chg="del">
        <pc:chgData name="Zhepeng Wang" userId="9e9b86f6-cb72-436b-88fa-d1cc9167f420" providerId="ADAL" clId="{76906220-EF0A-AD45-B4B3-1A6D6FC673E3}" dt="2022-09-22T03:56:55.787" v="77" actId="2696"/>
        <pc:sldMkLst>
          <pc:docMk/>
          <pc:sldMk cId="4207454533" sldId="373"/>
        </pc:sldMkLst>
      </pc:sldChg>
      <pc:sldChg chg="del">
        <pc:chgData name="Zhepeng Wang" userId="9e9b86f6-cb72-436b-88fa-d1cc9167f420" providerId="ADAL" clId="{76906220-EF0A-AD45-B4B3-1A6D6FC673E3}" dt="2022-09-22T03:56:56.757" v="79" actId="2696"/>
        <pc:sldMkLst>
          <pc:docMk/>
          <pc:sldMk cId="2505761431" sldId="374"/>
        </pc:sldMkLst>
      </pc:sldChg>
      <pc:sldChg chg="del">
        <pc:chgData name="Zhepeng Wang" userId="9e9b86f6-cb72-436b-88fa-d1cc9167f420" providerId="ADAL" clId="{76906220-EF0A-AD45-B4B3-1A6D6FC673E3}" dt="2022-09-22T03:56:56.875" v="80" actId="2696"/>
        <pc:sldMkLst>
          <pc:docMk/>
          <pc:sldMk cId="3914755390" sldId="375"/>
        </pc:sldMkLst>
      </pc:sldChg>
      <pc:sldChg chg="del">
        <pc:chgData name="Zhepeng Wang" userId="9e9b86f6-cb72-436b-88fa-d1cc9167f420" providerId="ADAL" clId="{76906220-EF0A-AD45-B4B3-1A6D6FC673E3}" dt="2022-09-22T03:56:57.065" v="81" actId="2696"/>
        <pc:sldMkLst>
          <pc:docMk/>
          <pc:sldMk cId="1815306851" sldId="376"/>
        </pc:sldMkLst>
      </pc:sldChg>
      <pc:sldChg chg="del">
        <pc:chgData name="Zhepeng Wang" userId="9e9b86f6-cb72-436b-88fa-d1cc9167f420" providerId="ADAL" clId="{76906220-EF0A-AD45-B4B3-1A6D6FC673E3}" dt="2022-09-22T03:56:58.660" v="85" actId="2696"/>
        <pc:sldMkLst>
          <pc:docMk/>
          <pc:sldMk cId="623645242" sldId="377"/>
        </pc:sldMkLst>
      </pc:sldChg>
      <pc:sldChg chg="del">
        <pc:chgData name="Zhepeng Wang" userId="9e9b86f6-cb72-436b-88fa-d1cc9167f420" providerId="ADAL" clId="{76906220-EF0A-AD45-B4B3-1A6D6FC673E3}" dt="2022-09-22T03:56:57.981" v="84" actId="2696"/>
        <pc:sldMkLst>
          <pc:docMk/>
          <pc:sldMk cId="1135260834" sldId="378"/>
        </pc:sldMkLst>
      </pc:sldChg>
      <pc:sldChg chg="del">
        <pc:chgData name="Zhepeng Wang" userId="9e9b86f6-cb72-436b-88fa-d1cc9167f420" providerId="ADAL" clId="{76906220-EF0A-AD45-B4B3-1A6D6FC673E3}" dt="2022-09-22T03:56:58.808" v="86" actId="2696"/>
        <pc:sldMkLst>
          <pc:docMk/>
          <pc:sldMk cId="2184086790" sldId="379"/>
        </pc:sldMkLst>
      </pc:sldChg>
      <pc:sldChg chg="del">
        <pc:chgData name="Zhepeng Wang" userId="9e9b86f6-cb72-436b-88fa-d1cc9167f420" providerId="ADAL" clId="{76906220-EF0A-AD45-B4B3-1A6D6FC673E3}" dt="2022-09-22T03:56:58.838" v="87" actId="2696"/>
        <pc:sldMkLst>
          <pc:docMk/>
          <pc:sldMk cId="3795712608" sldId="380"/>
        </pc:sldMkLst>
      </pc:sldChg>
      <pc:sldChg chg="del">
        <pc:chgData name="Zhepeng Wang" userId="9e9b86f6-cb72-436b-88fa-d1cc9167f420" providerId="ADAL" clId="{76906220-EF0A-AD45-B4B3-1A6D6FC673E3}" dt="2022-09-22T03:57:00.093" v="90" actId="2696"/>
        <pc:sldMkLst>
          <pc:docMk/>
          <pc:sldMk cId="3042211144" sldId="381"/>
        </pc:sldMkLst>
      </pc:sldChg>
      <pc:sldChg chg="del">
        <pc:chgData name="Zhepeng Wang" userId="9e9b86f6-cb72-436b-88fa-d1cc9167f420" providerId="ADAL" clId="{76906220-EF0A-AD45-B4B3-1A6D6FC673E3}" dt="2022-09-22T03:57:01.547" v="92" actId="2696"/>
        <pc:sldMkLst>
          <pc:docMk/>
          <pc:sldMk cId="3911344479" sldId="382"/>
        </pc:sldMkLst>
      </pc:sldChg>
      <pc:sldChg chg="del">
        <pc:chgData name="Zhepeng Wang" userId="9e9b86f6-cb72-436b-88fa-d1cc9167f420" providerId="ADAL" clId="{76906220-EF0A-AD45-B4B3-1A6D6FC673E3}" dt="2022-09-22T03:57:02.164" v="93" actId="2696"/>
        <pc:sldMkLst>
          <pc:docMk/>
          <pc:sldMk cId="1190417494" sldId="383"/>
        </pc:sldMkLst>
      </pc:sldChg>
      <pc:sldChg chg="del">
        <pc:chgData name="Zhepeng Wang" userId="9e9b86f6-cb72-436b-88fa-d1cc9167f420" providerId="ADAL" clId="{76906220-EF0A-AD45-B4B3-1A6D6FC673E3}" dt="2022-09-22T03:57:02.849" v="94" actId="2696"/>
        <pc:sldMkLst>
          <pc:docMk/>
          <pc:sldMk cId="147776805" sldId="384"/>
        </pc:sldMkLst>
      </pc:sldChg>
      <pc:sldChg chg="del">
        <pc:chgData name="Zhepeng Wang" userId="9e9b86f6-cb72-436b-88fa-d1cc9167f420" providerId="ADAL" clId="{76906220-EF0A-AD45-B4B3-1A6D6FC673E3}" dt="2022-09-22T03:56:59.179" v="88" actId="2696"/>
        <pc:sldMkLst>
          <pc:docMk/>
          <pc:sldMk cId="382843277" sldId="385"/>
        </pc:sldMkLst>
      </pc:sldChg>
      <pc:sldChg chg="del">
        <pc:chgData name="Zhepeng Wang" userId="9e9b86f6-cb72-436b-88fa-d1cc9167f420" providerId="ADAL" clId="{76906220-EF0A-AD45-B4B3-1A6D6FC673E3}" dt="2022-09-22T03:56:38.057" v="43" actId="2696"/>
        <pc:sldMkLst>
          <pc:docMk/>
          <pc:sldMk cId="2745229491" sldId="386"/>
        </pc:sldMkLst>
      </pc:sldChg>
      <pc:sldChg chg="del">
        <pc:chgData name="Zhepeng Wang" userId="9e9b86f6-cb72-436b-88fa-d1cc9167f420" providerId="ADAL" clId="{76906220-EF0A-AD45-B4B3-1A6D6FC673E3}" dt="2022-09-22T03:56:46.845" v="54" actId="2696"/>
        <pc:sldMkLst>
          <pc:docMk/>
          <pc:sldMk cId="1465605981" sldId="387"/>
        </pc:sldMkLst>
      </pc:sldChg>
      <pc:sldChg chg="del">
        <pc:chgData name="Zhepeng Wang" userId="9e9b86f6-cb72-436b-88fa-d1cc9167f420" providerId="ADAL" clId="{76906220-EF0A-AD45-B4B3-1A6D6FC673E3}" dt="2022-09-22T03:56:50.986" v="65" actId="2696"/>
        <pc:sldMkLst>
          <pc:docMk/>
          <pc:sldMk cId="2514840527" sldId="388"/>
        </pc:sldMkLst>
      </pc:sldChg>
      <pc:sldChg chg="del">
        <pc:chgData name="Zhepeng Wang" userId="9e9b86f6-cb72-436b-88fa-d1cc9167f420" providerId="ADAL" clId="{76906220-EF0A-AD45-B4B3-1A6D6FC673E3}" dt="2022-09-22T03:56:52.992" v="69" actId="2696"/>
        <pc:sldMkLst>
          <pc:docMk/>
          <pc:sldMk cId="146875040" sldId="389"/>
        </pc:sldMkLst>
      </pc:sldChg>
      <pc:sldChg chg="del">
        <pc:chgData name="Zhepeng Wang" userId="9e9b86f6-cb72-436b-88fa-d1cc9167f420" providerId="ADAL" clId="{76906220-EF0A-AD45-B4B3-1A6D6FC673E3}" dt="2022-09-22T03:56:57.467" v="83" actId="2696"/>
        <pc:sldMkLst>
          <pc:docMk/>
          <pc:sldMk cId="2053033525" sldId="390"/>
        </pc:sldMkLst>
      </pc:sldChg>
      <pc:sldChg chg="del">
        <pc:chgData name="Zhepeng Wang" userId="9e9b86f6-cb72-436b-88fa-d1cc9167f420" providerId="ADAL" clId="{76906220-EF0A-AD45-B4B3-1A6D6FC673E3}" dt="2022-09-22T03:56:59.812" v="89" actId="2696"/>
        <pc:sldMkLst>
          <pc:docMk/>
          <pc:sldMk cId="3012870969" sldId="391"/>
        </pc:sldMkLst>
      </pc:sldChg>
      <pc:sldChg chg="del">
        <pc:chgData name="Zhepeng Wang" userId="9e9b86f6-cb72-436b-88fa-d1cc9167f420" providerId="ADAL" clId="{76906220-EF0A-AD45-B4B3-1A6D6FC673E3}" dt="2022-09-22T03:56:44.825" v="50" actId="2696"/>
        <pc:sldMkLst>
          <pc:docMk/>
          <pc:sldMk cId="1721193236" sldId="395"/>
        </pc:sldMkLst>
      </pc:sldChg>
      <pc:sldChg chg="del">
        <pc:chgData name="Zhepeng Wang" userId="9e9b86f6-cb72-436b-88fa-d1cc9167f420" providerId="ADAL" clId="{76906220-EF0A-AD45-B4B3-1A6D6FC673E3}" dt="2022-09-22T03:55:26.982" v="34" actId="2696"/>
        <pc:sldMkLst>
          <pc:docMk/>
          <pc:sldMk cId="547284272" sldId="396"/>
        </pc:sldMkLst>
      </pc:sldChg>
      <pc:sldChg chg="del">
        <pc:chgData name="Zhepeng Wang" userId="9e9b86f6-cb72-436b-88fa-d1cc9167f420" providerId="ADAL" clId="{76906220-EF0A-AD45-B4B3-1A6D6FC673E3}" dt="2022-09-22T03:57:00.885" v="91" actId="2696"/>
        <pc:sldMkLst>
          <pc:docMk/>
          <pc:sldMk cId="3129330316" sldId="397"/>
        </pc:sldMkLst>
      </pc:sldChg>
      <pc:sldChg chg="del">
        <pc:chgData name="Zhepeng Wang" userId="9e9b86f6-cb72-436b-88fa-d1cc9167f420" providerId="ADAL" clId="{76906220-EF0A-AD45-B4B3-1A6D6FC673E3}" dt="2022-09-22T03:56:41" v="46" actId="2696"/>
        <pc:sldMkLst>
          <pc:docMk/>
          <pc:sldMk cId="3569815131" sldId="757"/>
        </pc:sldMkLst>
      </pc:sldChg>
      <pc:sldChg chg="del">
        <pc:chgData name="Zhepeng Wang" userId="9e9b86f6-cb72-436b-88fa-d1cc9167f420" providerId="ADAL" clId="{76906220-EF0A-AD45-B4B3-1A6D6FC673E3}" dt="2022-09-22T03:56:41.628" v="47" actId="2696"/>
        <pc:sldMkLst>
          <pc:docMk/>
          <pc:sldMk cId="2971940560" sldId="758"/>
        </pc:sldMkLst>
      </pc:sldChg>
      <pc:sldChg chg="del">
        <pc:chgData name="Zhepeng Wang" userId="9e9b86f6-cb72-436b-88fa-d1cc9167f420" providerId="ADAL" clId="{76906220-EF0A-AD45-B4B3-1A6D6FC673E3}" dt="2022-09-22T03:56:43.366" v="48" actId="2696"/>
        <pc:sldMkLst>
          <pc:docMk/>
          <pc:sldMk cId="293125446" sldId="759"/>
        </pc:sldMkLst>
      </pc:sldChg>
      <pc:sldChg chg="del">
        <pc:chgData name="Zhepeng Wang" userId="9e9b86f6-cb72-436b-88fa-d1cc9167f420" providerId="ADAL" clId="{76906220-EF0A-AD45-B4B3-1A6D6FC673E3}" dt="2022-09-22T03:56:44.065" v="49" actId="2696"/>
        <pc:sldMkLst>
          <pc:docMk/>
          <pc:sldMk cId="2901401823" sldId="760"/>
        </pc:sldMkLst>
      </pc:sldChg>
      <pc:sldChg chg="del">
        <pc:chgData name="Zhepeng Wang" userId="9e9b86f6-cb72-436b-88fa-d1cc9167f420" providerId="ADAL" clId="{76906220-EF0A-AD45-B4B3-1A6D6FC673E3}" dt="2022-09-22T03:55:26.045" v="32" actId="2696"/>
        <pc:sldMkLst>
          <pc:docMk/>
          <pc:sldMk cId="1045810712" sldId="783"/>
        </pc:sldMkLst>
      </pc:sldChg>
      <pc:sldChg chg="addSp delSp modSp add">
        <pc:chgData name="Zhepeng Wang" userId="9e9b86f6-cb72-436b-88fa-d1cc9167f420" providerId="ADAL" clId="{76906220-EF0A-AD45-B4B3-1A6D6FC673E3}" dt="2022-09-22T19:15:00.786" v="366" actId="478"/>
        <pc:sldMkLst>
          <pc:docMk/>
          <pc:sldMk cId="2027231263" sldId="784"/>
        </pc:sldMkLst>
        <pc:spChg chg="del">
          <ac:chgData name="Zhepeng Wang" userId="9e9b86f6-cb72-436b-88fa-d1cc9167f420" providerId="ADAL" clId="{76906220-EF0A-AD45-B4B3-1A6D6FC673E3}" dt="2022-09-22T03:51:48.680" v="31"/>
          <ac:spMkLst>
            <pc:docMk/>
            <pc:sldMk cId="2027231263" sldId="784"/>
            <ac:spMk id="6" creationId="{27C35D52-9623-4FB3-BF5F-F9DFF9B0E890}"/>
          </ac:spMkLst>
        </pc:spChg>
        <pc:spChg chg="mod">
          <ac:chgData name="Zhepeng Wang" userId="9e9b86f6-cb72-436b-88fa-d1cc9167f420" providerId="ADAL" clId="{76906220-EF0A-AD45-B4B3-1A6D6FC673E3}" dt="2022-09-22T17:38:13.342" v="360" actId="1076"/>
          <ac:spMkLst>
            <pc:docMk/>
            <pc:sldMk cId="2027231263" sldId="784"/>
            <ac:spMk id="7" creationId="{BEBA3719-C3A8-4FDD-9DD0-5714B0BEA662}"/>
          </ac:spMkLst>
        </pc:spChg>
        <pc:spChg chg="add">
          <ac:chgData name="Zhepeng Wang" userId="9e9b86f6-cb72-436b-88fa-d1cc9167f420" providerId="ADAL" clId="{76906220-EF0A-AD45-B4B3-1A6D6FC673E3}" dt="2022-09-22T17:37:09.084" v="359"/>
          <ac:spMkLst>
            <pc:docMk/>
            <pc:sldMk cId="2027231263" sldId="784"/>
            <ac:spMk id="8" creationId="{33B90641-10EF-7640-B131-825514FEEBA4}"/>
          </ac:spMkLst>
        </pc:spChg>
        <pc:spChg chg="add del">
          <ac:chgData name="Zhepeng Wang" userId="9e9b86f6-cb72-436b-88fa-d1cc9167f420" providerId="ADAL" clId="{76906220-EF0A-AD45-B4B3-1A6D6FC673E3}" dt="2022-09-22T17:37:07.957" v="358" actId="478"/>
          <ac:spMkLst>
            <pc:docMk/>
            <pc:sldMk cId="2027231263" sldId="784"/>
            <ac:spMk id="11" creationId="{27BC46C7-1522-D344-B798-DA41C5D6B478}"/>
          </ac:spMkLst>
        </pc:spChg>
        <pc:picChg chg="del">
          <ac:chgData name="Zhepeng Wang" userId="9e9b86f6-cb72-436b-88fa-d1cc9167f420" providerId="ADAL" clId="{76906220-EF0A-AD45-B4B3-1A6D6FC673E3}" dt="2022-09-22T03:51:30.163" v="29" actId="478"/>
          <ac:picMkLst>
            <pc:docMk/>
            <pc:sldMk cId="2027231263" sldId="784"/>
            <ac:picMk id="8" creationId="{5DD8FA90-8DE5-4F10-BD85-6A9506A75903}"/>
          </ac:picMkLst>
        </pc:picChg>
        <pc:picChg chg="add del">
          <ac:chgData name="Zhepeng Wang" userId="9e9b86f6-cb72-436b-88fa-d1cc9167f420" providerId="ADAL" clId="{76906220-EF0A-AD45-B4B3-1A6D6FC673E3}" dt="2022-09-22T19:15:00.786" v="366" actId="478"/>
          <ac:picMkLst>
            <pc:docMk/>
            <pc:sldMk cId="2027231263" sldId="784"/>
            <ac:picMk id="9" creationId="{0801F901-04AF-AB42-8212-3023F9C7FE12}"/>
          </ac:picMkLst>
        </pc:picChg>
        <pc:picChg chg="add del">
          <ac:chgData name="Zhepeng Wang" userId="9e9b86f6-cb72-436b-88fa-d1cc9167f420" providerId="ADAL" clId="{76906220-EF0A-AD45-B4B3-1A6D6FC673E3}" dt="2022-09-22T19:14:59.060" v="365" actId="478"/>
          <ac:picMkLst>
            <pc:docMk/>
            <pc:sldMk cId="2027231263" sldId="784"/>
            <ac:picMk id="10" creationId="{94F5B623-1CC2-D641-A686-ACE575CE86F6}"/>
          </ac:picMkLst>
        </pc:picChg>
      </pc:sldChg>
      <pc:sldChg chg="addSp modSp add">
        <pc:chgData name="Zhepeng Wang" userId="9e9b86f6-cb72-436b-88fa-d1cc9167f420" providerId="ADAL" clId="{76906220-EF0A-AD45-B4B3-1A6D6FC673E3}" dt="2022-09-23T15:19:48.890" v="783" actId="14100"/>
        <pc:sldMkLst>
          <pc:docMk/>
          <pc:sldMk cId="263153696" sldId="791"/>
        </pc:sldMkLst>
        <pc:picChg chg="add mod">
          <ac:chgData name="Zhepeng Wang" userId="9e9b86f6-cb72-436b-88fa-d1cc9167f420" providerId="ADAL" clId="{76906220-EF0A-AD45-B4B3-1A6D6FC673E3}" dt="2022-09-23T15:19:48.890" v="783" actId="14100"/>
          <ac:picMkLst>
            <pc:docMk/>
            <pc:sldMk cId="263153696" sldId="791"/>
            <ac:picMk id="2" creationId="{7E72CA24-3A10-0644-9AE1-5D2979CF8473}"/>
          </ac:picMkLst>
        </pc:picChg>
      </pc:sldChg>
      <pc:sldChg chg="add ord">
        <pc:chgData name="Zhepeng Wang" userId="9e9b86f6-cb72-436b-88fa-d1cc9167f420" providerId="ADAL" clId="{76906220-EF0A-AD45-B4B3-1A6D6FC673E3}" dt="2022-09-22T03:37:19.912" v="3"/>
        <pc:sldMkLst>
          <pc:docMk/>
          <pc:sldMk cId="3734881780" sldId="795"/>
        </pc:sldMkLst>
      </pc:sldChg>
      <pc:sldChg chg="modSp add">
        <pc:chgData name="Zhepeng Wang" userId="9e9b86f6-cb72-436b-88fa-d1cc9167f420" providerId="ADAL" clId="{76906220-EF0A-AD45-B4B3-1A6D6FC673E3}" dt="2022-09-22T17:23:16.140" v="350" actId="20577"/>
        <pc:sldMkLst>
          <pc:docMk/>
          <pc:sldMk cId="1060734335" sldId="796"/>
        </pc:sldMkLst>
        <pc:spChg chg="mod">
          <ac:chgData name="Zhepeng Wang" userId="9e9b86f6-cb72-436b-88fa-d1cc9167f420" providerId="ADAL" clId="{76906220-EF0A-AD45-B4B3-1A6D6FC673E3}" dt="2022-09-22T17:23:16.140" v="350" actId="20577"/>
          <ac:spMkLst>
            <pc:docMk/>
            <pc:sldMk cId="1060734335" sldId="796"/>
            <ac:spMk id="7" creationId="{26413307-79F6-4254-8253-B7C600B057A2}"/>
          </ac:spMkLst>
        </pc:spChg>
      </pc:sldChg>
      <pc:sldChg chg="add">
        <pc:chgData name="Zhepeng Wang" userId="9e9b86f6-cb72-436b-88fa-d1cc9167f420" providerId="ADAL" clId="{76906220-EF0A-AD45-B4B3-1A6D6FC673E3}" dt="2022-09-22T03:55:33.225" v="35"/>
        <pc:sldMkLst>
          <pc:docMk/>
          <pc:sldMk cId="979686387" sldId="808"/>
        </pc:sldMkLst>
      </pc:sldChg>
      <pc:sldChg chg="add">
        <pc:chgData name="Zhepeng Wang" userId="9e9b86f6-cb72-436b-88fa-d1cc9167f420" providerId="ADAL" clId="{76906220-EF0A-AD45-B4B3-1A6D6FC673E3}" dt="2022-09-22T03:55:41.306" v="37"/>
        <pc:sldMkLst>
          <pc:docMk/>
          <pc:sldMk cId="2583162960" sldId="811"/>
        </pc:sldMkLst>
      </pc:sldChg>
      <pc:sldChg chg="add">
        <pc:chgData name="Zhepeng Wang" userId="9e9b86f6-cb72-436b-88fa-d1cc9167f420" providerId="ADAL" clId="{76906220-EF0A-AD45-B4B3-1A6D6FC673E3}" dt="2022-09-22T03:56:16.310" v="40"/>
        <pc:sldMkLst>
          <pc:docMk/>
          <pc:sldMk cId="2105674983" sldId="813"/>
        </pc:sldMkLst>
      </pc:sldChg>
      <pc:sldChg chg="add">
        <pc:chgData name="Zhepeng Wang" userId="9e9b86f6-cb72-436b-88fa-d1cc9167f420" providerId="ADAL" clId="{76906220-EF0A-AD45-B4B3-1A6D6FC673E3}" dt="2022-09-22T03:56:23.656" v="41"/>
        <pc:sldMkLst>
          <pc:docMk/>
          <pc:sldMk cId="1052766646" sldId="814"/>
        </pc:sldMkLst>
      </pc:sldChg>
      <pc:sldChg chg="add del ord">
        <pc:chgData name="Zhepeng Wang" userId="9e9b86f6-cb72-436b-88fa-d1cc9167f420" providerId="ADAL" clId="{76906220-EF0A-AD45-B4B3-1A6D6FC673E3}" dt="2022-09-22T17:24:50.527" v="351" actId="2696"/>
        <pc:sldMkLst>
          <pc:docMk/>
          <pc:sldMk cId="353831691" sldId="816"/>
        </pc:sldMkLst>
      </pc:sldChg>
      <pc:sldChg chg="add">
        <pc:chgData name="Zhepeng Wang" userId="9e9b86f6-cb72-436b-88fa-d1cc9167f420" providerId="ADAL" clId="{76906220-EF0A-AD45-B4B3-1A6D6FC673E3}" dt="2022-09-22T03:55:46.721" v="38"/>
        <pc:sldMkLst>
          <pc:docMk/>
          <pc:sldMk cId="2081198592" sldId="871"/>
        </pc:sldMkLst>
      </pc:sldChg>
      <pc:sldChg chg="modSp add">
        <pc:chgData name="Zhepeng Wang" userId="9e9b86f6-cb72-436b-88fa-d1cc9167f420" providerId="ADAL" clId="{76906220-EF0A-AD45-B4B3-1A6D6FC673E3}" dt="2022-09-22T04:04:17.300" v="104" actId="20577"/>
        <pc:sldMkLst>
          <pc:docMk/>
          <pc:sldMk cId="4183964459" sldId="872"/>
        </pc:sldMkLst>
        <pc:spChg chg="mod">
          <ac:chgData name="Zhepeng Wang" userId="9e9b86f6-cb72-436b-88fa-d1cc9167f420" providerId="ADAL" clId="{76906220-EF0A-AD45-B4B3-1A6D6FC673E3}" dt="2022-09-22T04:04:17.300" v="104" actId="20577"/>
          <ac:spMkLst>
            <pc:docMk/>
            <pc:sldMk cId="4183964459" sldId="872"/>
            <ac:spMk id="6" creationId="{22DC51A8-3BF1-4D0B-AE0E-1752BB759138}"/>
          </ac:spMkLst>
        </pc:spChg>
      </pc:sldChg>
      <pc:sldChg chg="delSp modSp add ord">
        <pc:chgData name="Zhepeng Wang" userId="9e9b86f6-cb72-436b-88fa-d1cc9167f420" providerId="ADAL" clId="{76906220-EF0A-AD45-B4B3-1A6D6FC673E3}" dt="2022-09-22T17:36:30.918" v="356" actId="1076"/>
        <pc:sldMkLst>
          <pc:docMk/>
          <pc:sldMk cId="3678645230" sldId="873"/>
        </pc:sldMkLst>
        <pc:spChg chg="del">
          <ac:chgData name="Zhepeng Wang" userId="9e9b86f6-cb72-436b-88fa-d1cc9167f420" providerId="ADAL" clId="{76906220-EF0A-AD45-B4B3-1A6D6FC673E3}" dt="2022-09-22T17:36:23.720" v="354" actId="478"/>
          <ac:spMkLst>
            <pc:docMk/>
            <pc:sldMk cId="3678645230" sldId="873"/>
            <ac:spMk id="7" creationId="{BEBA3719-C3A8-4FDD-9DD0-5714B0BEA662}"/>
          </ac:spMkLst>
        </pc:spChg>
        <pc:spChg chg="mod">
          <ac:chgData name="Zhepeng Wang" userId="9e9b86f6-cb72-436b-88fa-d1cc9167f420" providerId="ADAL" clId="{76906220-EF0A-AD45-B4B3-1A6D6FC673E3}" dt="2022-09-22T17:36:27.440" v="355" actId="1076"/>
          <ac:spMkLst>
            <pc:docMk/>
            <pc:sldMk cId="3678645230" sldId="873"/>
            <ac:spMk id="11" creationId="{27BC46C7-1522-D344-B798-DA41C5D6B478}"/>
          </ac:spMkLst>
        </pc:spChg>
        <pc:spChg chg="mod">
          <ac:chgData name="Zhepeng Wang" userId="9e9b86f6-cb72-436b-88fa-d1cc9167f420" providerId="ADAL" clId="{76906220-EF0A-AD45-B4B3-1A6D6FC673E3}" dt="2022-09-22T17:36:30.918" v="356" actId="1076"/>
          <ac:spMkLst>
            <pc:docMk/>
            <pc:sldMk cId="3678645230" sldId="873"/>
            <ac:spMk id="14" creationId="{62FC5CA1-C0D7-D649-8FC5-D61C022E6095}"/>
          </ac:spMkLst>
        </pc:spChg>
      </pc:sldChg>
      <pc:sldChg chg="addSp delSp modSp add">
        <pc:chgData name="Zhepeng Wang" userId="9e9b86f6-cb72-436b-88fa-d1cc9167f420" providerId="ADAL" clId="{76906220-EF0A-AD45-B4B3-1A6D6FC673E3}" dt="2022-09-23T05:04:54.778" v="776" actId="1035"/>
        <pc:sldMkLst>
          <pc:docMk/>
          <pc:sldMk cId="3150594514" sldId="874"/>
        </pc:sldMkLst>
        <pc:spChg chg="mod">
          <ac:chgData name="Zhepeng Wang" userId="9e9b86f6-cb72-436b-88fa-d1cc9167f420" providerId="ADAL" clId="{76906220-EF0A-AD45-B4B3-1A6D6FC673E3}" dt="2022-09-23T03:40:12.035" v="443" actId="14100"/>
          <ac:spMkLst>
            <pc:docMk/>
            <pc:sldMk cId="3150594514" sldId="874"/>
            <ac:spMk id="2" creationId="{BC5D8463-ED9F-1A4E-8C41-2AC2C1B764DD}"/>
          </ac:spMkLst>
        </pc:spChg>
        <pc:spChg chg="add del mod">
          <ac:chgData name="Zhepeng Wang" userId="9e9b86f6-cb72-436b-88fa-d1cc9167f420" providerId="ADAL" clId="{76906220-EF0A-AD45-B4B3-1A6D6FC673E3}" dt="2022-09-23T04:01:29.441" v="547" actId="478"/>
          <ac:spMkLst>
            <pc:docMk/>
            <pc:sldMk cId="3150594514" sldId="874"/>
            <ac:spMk id="5" creationId="{CB22F281-6314-A848-94CC-2AC2CE9DA486}"/>
          </ac:spMkLst>
        </pc:spChg>
        <pc:spChg chg="add mod">
          <ac:chgData name="Zhepeng Wang" userId="9e9b86f6-cb72-436b-88fa-d1cc9167f420" providerId="ADAL" clId="{76906220-EF0A-AD45-B4B3-1A6D6FC673E3}" dt="2022-09-23T05:04:54.778" v="776" actId="1035"/>
          <ac:spMkLst>
            <pc:docMk/>
            <pc:sldMk cId="3150594514" sldId="874"/>
            <ac:spMk id="6" creationId="{6911E0E5-77C4-C448-BDB6-0F5D3AF436EA}"/>
          </ac:spMkLst>
        </pc:spChg>
        <pc:picChg chg="add mod">
          <ac:chgData name="Zhepeng Wang" userId="9e9b86f6-cb72-436b-88fa-d1cc9167f420" providerId="ADAL" clId="{76906220-EF0A-AD45-B4B3-1A6D6FC673E3}" dt="2022-09-23T03:40:18.367" v="446" actId="1076"/>
          <ac:picMkLst>
            <pc:docMk/>
            <pc:sldMk cId="3150594514" sldId="874"/>
            <ac:picMk id="4" creationId="{A4602CEB-FEE1-EF4A-8110-14A65D641AAD}"/>
          </ac:picMkLst>
        </pc:picChg>
      </pc:sldChg>
      <pc:sldChg chg="addSp delSp modSp add">
        <pc:chgData name="Zhepeng Wang" userId="9e9b86f6-cb72-436b-88fa-d1cc9167f420" providerId="ADAL" clId="{76906220-EF0A-AD45-B4B3-1A6D6FC673E3}" dt="2022-09-23T05:04:31.568" v="767" actId="948"/>
        <pc:sldMkLst>
          <pc:docMk/>
          <pc:sldMk cId="931268696" sldId="875"/>
        </pc:sldMkLst>
        <pc:spChg chg="mod">
          <ac:chgData name="Zhepeng Wang" userId="9e9b86f6-cb72-436b-88fa-d1cc9167f420" providerId="ADAL" clId="{76906220-EF0A-AD45-B4B3-1A6D6FC673E3}" dt="2022-09-23T03:33:23.804" v="428" actId="14100"/>
          <ac:spMkLst>
            <pc:docMk/>
            <pc:sldMk cId="931268696" sldId="875"/>
            <ac:spMk id="2" creationId="{BC5D8463-ED9F-1A4E-8C41-2AC2C1B764DD}"/>
          </ac:spMkLst>
        </pc:spChg>
        <pc:spChg chg="add del mod">
          <ac:chgData name="Zhepeng Wang" userId="9e9b86f6-cb72-436b-88fa-d1cc9167f420" providerId="ADAL" clId="{76906220-EF0A-AD45-B4B3-1A6D6FC673E3}" dt="2022-09-23T03:53:12.676" v="495" actId="478"/>
          <ac:spMkLst>
            <pc:docMk/>
            <pc:sldMk cId="931268696" sldId="875"/>
            <ac:spMk id="5" creationId="{F991917F-70C0-C24E-9F58-9DBD54F76FB3}"/>
          </ac:spMkLst>
        </pc:spChg>
        <pc:spChg chg="mod">
          <ac:chgData name="Zhepeng Wang" userId="9e9b86f6-cb72-436b-88fa-d1cc9167f420" providerId="ADAL" clId="{76906220-EF0A-AD45-B4B3-1A6D6FC673E3}" dt="2022-09-23T03:54:25.124" v="514" actId="14100"/>
          <ac:spMkLst>
            <pc:docMk/>
            <pc:sldMk cId="931268696" sldId="875"/>
            <ac:spMk id="8" creationId="{D800C0C7-0BB3-1245-93E9-DFC1BA331E78}"/>
          </ac:spMkLst>
        </pc:spChg>
        <pc:spChg chg="mod">
          <ac:chgData name="Zhepeng Wang" userId="9e9b86f6-cb72-436b-88fa-d1cc9167f420" providerId="ADAL" clId="{76906220-EF0A-AD45-B4B3-1A6D6FC673E3}" dt="2022-09-23T03:53:30.018" v="501" actId="14100"/>
          <ac:spMkLst>
            <pc:docMk/>
            <pc:sldMk cId="931268696" sldId="875"/>
            <ac:spMk id="10" creationId="{35708046-31D3-5F49-ADE1-EF3F46A808EA}"/>
          </ac:spMkLst>
        </pc:spChg>
        <pc:spChg chg="add mod">
          <ac:chgData name="Zhepeng Wang" userId="9e9b86f6-cb72-436b-88fa-d1cc9167f420" providerId="ADAL" clId="{76906220-EF0A-AD45-B4B3-1A6D6FC673E3}" dt="2022-09-23T05:04:31.568" v="767" actId="948"/>
          <ac:spMkLst>
            <pc:docMk/>
            <pc:sldMk cId="931268696" sldId="875"/>
            <ac:spMk id="12" creationId="{DA775304-C3B0-AD4E-B01F-940DFDB1972A}"/>
          </ac:spMkLst>
        </pc:spChg>
        <pc:grpChg chg="add mod">
          <ac:chgData name="Zhepeng Wang" userId="9e9b86f6-cb72-436b-88fa-d1cc9167f420" providerId="ADAL" clId="{76906220-EF0A-AD45-B4B3-1A6D6FC673E3}" dt="2022-09-23T04:02:34.873" v="557" actId="1076"/>
          <ac:grpSpMkLst>
            <pc:docMk/>
            <pc:sldMk cId="931268696" sldId="875"/>
            <ac:grpSpMk id="6" creationId="{7BE1E7AF-1209-CE4F-B126-AE33F20C1AB0}"/>
          </ac:grpSpMkLst>
        </pc:grpChg>
        <pc:picChg chg="add mod">
          <ac:chgData name="Zhepeng Wang" userId="9e9b86f6-cb72-436b-88fa-d1cc9167f420" providerId="ADAL" clId="{76906220-EF0A-AD45-B4B3-1A6D6FC673E3}" dt="2022-09-23T04:02:37.686" v="558" actId="1076"/>
          <ac:picMkLst>
            <pc:docMk/>
            <pc:sldMk cId="931268696" sldId="875"/>
            <ac:picMk id="4" creationId="{78C9B267-DCF1-5B4C-9AD6-803A271541C3}"/>
          </ac:picMkLst>
        </pc:picChg>
      </pc:sldChg>
      <pc:sldChg chg="addSp modSp add">
        <pc:chgData name="Zhepeng Wang" userId="9e9b86f6-cb72-436b-88fa-d1cc9167f420" providerId="ADAL" clId="{76906220-EF0A-AD45-B4B3-1A6D6FC673E3}" dt="2022-09-23T04:57:16.698" v="699" actId="1036"/>
        <pc:sldMkLst>
          <pc:docMk/>
          <pc:sldMk cId="2429116010" sldId="876"/>
        </pc:sldMkLst>
        <pc:spChg chg="mod">
          <ac:chgData name="Zhepeng Wang" userId="9e9b86f6-cb72-436b-88fa-d1cc9167f420" providerId="ADAL" clId="{76906220-EF0A-AD45-B4B3-1A6D6FC673E3}" dt="2022-09-23T03:34:01.430" v="435" actId="14100"/>
          <ac:spMkLst>
            <pc:docMk/>
            <pc:sldMk cId="2429116010" sldId="876"/>
            <ac:spMk id="2" creationId="{BC5D8463-ED9F-1A4E-8C41-2AC2C1B764DD}"/>
          </ac:spMkLst>
        </pc:spChg>
        <pc:spChg chg="add mod">
          <ac:chgData name="Zhepeng Wang" userId="9e9b86f6-cb72-436b-88fa-d1cc9167f420" providerId="ADAL" clId="{76906220-EF0A-AD45-B4B3-1A6D6FC673E3}" dt="2022-09-23T04:56:40.011" v="677" actId="122"/>
          <ac:spMkLst>
            <pc:docMk/>
            <pc:sldMk cId="2429116010" sldId="876"/>
            <ac:spMk id="4" creationId="{A16A21A2-D4F2-1B46-BE2D-8855B4BD8B5F}"/>
          </ac:spMkLst>
        </pc:spChg>
        <pc:spChg chg="add mod">
          <ac:chgData name="Zhepeng Wang" userId="9e9b86f6-cb72-436b-88fa-d1cc9167f420" providerId="ADAL" clId="{76906220-EF0A-AD45-B4B3-1A6D6FC673E3}" dt="2022-09-23T04:56:44.671" v="678" actId="122"/>
          <ac:spMkLst>
            <pc:docMk/>
            <pc:sldMk cId="2429116010" sldId="876"/>
            <ac:spMk id="6" creationId="{EAFC5BED-E3C8-3441-9CB2-500D4993863B}"/>
          </ac:spMkLst>
        </pc:spChg>
        <pc:spChg chg="add mod">
          <ac:chgData name="Zhepeng Wang" userId="9e9b86f6-cb72-436b-88fa-d1cc9167f420" providerId="ADAL" clId="{76906220-EF0A-AD45-B4B3-1A6D6FC673E3}" dt="2022-09-23T04:57:16.698" v="699" actId="1036"/>
          <ac:spMkLst>
            <pc:docMk/>
            <pc:sldMk cId="2429116010" sldId="876"/>
            <ac:spMk id="8" creationId="{8C1F4984-F521-8140-B7CB-0899B5B6230F}"/>
          </ac:spMkLst>
        </pc:spChg>
        <pc:picChg chg="add mod">
          <ac:chgData name="Zhepeng Wang" userId="9e9b86f6-cb72-436b-88fa-d1cc9167f420" providerId="ADAL" clId="{76906220-EF0A-AD45-B4B3-1A6D6FC673E3}" dt="2022-09-23T04:56:51.329" v="683" actId="1035"/>
          <ac:picMkLst>
            <pc:docMk/>
            <pc:sldMk cId="2429116010" sldId="876"/>
            <ac:picMk id="5" creationId="{6DED0673-98FF-974F-890D-FC0E4958E1FA}"/>
          </ac:picMkLst>
        </pc:picChg>
        <pc:picChg chg="add mod">
          <ac:chgData name="Zhepeng Wang" userId="9e9b86f6-cb72-436b-88fa-d1cc9167f420" providerId="ADAL" clId="{76906220-EF0A-AD45-B4B3-1A6D6FC673E3}" dt="2022-09-23T04:56:54.368" v="684" actId="1076"/>
          <ac:picMkLst>
            <pc:docMk/>
            <pc:sldMk cId="2429116010" sldId="876"/>
            <ac:picMk id="7" creationId="{4A1F3A06-329A-D84D-8AA7-E5F0D5A8F225}"/>
          </ac:picMkLst>
        </pc:picChg>
      </pc:sldChg>
      <pc:sldMasterChg chg="delSldLayout modSldLayout">
        <pc:chgData name="Zhepeng Wang" userId="9e9b86f6-cb72-436b-88fa-d1cc9167f420" providerId="ADAL" clId="{76906220-EF0A-AD45-B4B3-1A6D6FC673E3}" dt="2022-09-22T22:20:00.311" v="370"/>
        <pc:sldMasterMkLst>
          <pc:docMk/>
          <pc:sldMasterMk cId="1740110889" sldId="2147483660"/>
        </pc:sldMasterMkLst>
        <pc:sldLayoutChg chg="modSp">
          <pc:chgData name="Zhepeng Wang" userId="9e9b86f6-cb72-436b-88fa-d1cc9167f420" providerId="ADAL" clId="{76906220-EF0A-AD45-B4B3-1A6D6FC673E3}" dt="2022-09-22T22:19:56.197" v="369"/>
          <pc:sldLayoutMkLst>
            <pc:docMk/>
            <pc:sldMasterMk cId="1740110889" sldId="2147483660"/>
            <pc:sldLayoutMk cId="3305173301" sldId="2147483662"/>
          </pc:sldLayoutMkLst>
          <pc:spChg chg="mod">
            <ac:chgData name="Zhepeng Wang" userId="9e9b86f6-cb72-436b-88fa-d1cc9167f420" providerId="ADAL" clId="{76906220-EF0A-AD45-B4B3-1A6D6FC673E3}" dt="2022-09-22T22:19:56.197" v="369"/>
            <ac:spMkLst>
              <pc:docMk/>
              <pc:sldMasterMk cId="1740110889" sldId="2147483660"/>
              <pc:sldLayoutMk cId="3305173301" sldId="2147483662"/>
              <ac:spMk id="10" creationId="{83BC8A6A-78E0-4272-B2A9-E9D5E2EFA77C}"/>
            </ac:spMkLst>
          </pc:spChg>
        </pc:sldLayoutChg>
        <pc:sldLayoutChg chg="modSp">
          <pc:chgData name="Zhepeng Wang" userId="9e9b86f6-cb72-436b-88fa-d1cc9167f420" providerId="ADAL" clId="{76906220-EF0A-AD45-B4B3-1A6D6FC673E3}" dt="2022-09-22T22:20:00.311" v="370"/>
          <pc:sldLayoutMkLst>
            <pc:docMk/>
            <pc:sldMasterMk cId="1740110889" sldId="2147483660"/>
            <pc:sldLayoutMk cId="2254817612" sldId="2147483677"/>
          </pc:sldLayoutMkLst>
          <pc:spChg chg="mod">
            <ac:chgData name="Zhepeng Wang" userId="9e9b86f6-cb72-436b-88fa-d1cc9167f420" providerId="ADAL" clId="{76906220-EF0A-AD45-B4B3-1A6D6FC673E3}" dt="2022-09-22T22:20:00.311" v="370"/>
            <ac:spMkLst>
              <pc:docMk/>
              <pc:sldMasterMk cId="1740110889" sldId="2147483660"/>
              <pc:sldLayoutMk cId="2254817612" sldId="2147483677"/>
              <ac:spMk id="12" creationId="{D6F6EFD8-CB6A-4AE1-B71F-BB86E4A66325}"/>
            </ac:spMkLst>
          </pc:spChg>
        </pc:sldLayoutChg>
        <pc:sldLayoutChg chg="modSp">
          <pc:chgData name="Zhepeng Wang" userId="9e9b86f6-cb72-436b-88fa-d1cc9167f420" providerId="ADAL" clId="{76906220-EF0A-AD45-B4B3-1A6D6FC673E3}" dt="2022-09-22T22:19:51.395" v="368"/>
          <pc:sldLayoutMkLst>
            <pc:docMk/>
            <pc:sldMasterMk cId="1740110889" sldId="2147483660"/>
            <pc:sldLayoutMk cId="3112375957" sldId="2147483678"/>
          </pc:sldLayoutMkLst>
          <pc:spChg chg="mod">
            <ac:chgData name="Zhepeng Wang" userId="9e9b86f6-cb72-436b-88fa-d1cc9167f420" providerId="ADAL" clId="{76906220-EF0A-AD45-B4B3-1A6D6FC673E3}" dt="2022-09-22T22:19:51.395" v="368"/>
            <ac:spMkLst>
              <pc:docMk/>
              <pc:sldMasterMk cId="1740110889" sldId="2147483660"/>
              <pc:sldLayoutMk cId="3112375957" sldId="2147483678"/>
              <ac:spMk id="12" creationId="{D6F6EFD8-CB6A-4AE1-B71F-BB86E4A66325}"/>
            </ac:spMkLst>
          </pc:spChg>
        </pc:sldLayoutChg>
        <pc:sldLayoutChg chg="del">
          <pc:chgData name="Zhepeng Wang" userId="9e9b86f6-cb72-436b-88fa-d1cc9167f420" providerId="ADAL" clId="{76906220-EF0A-AD45-B4B3-1A6D6FC673E3}" dt="2022-09-22T03:55:26.048" v="33" actId="2696"/>
          <pc:sldLayoutMkLst>
            <pc:docMk/>
            <pc:sldMasterMk cId="1740110889" sldId="2147483660"/>
            <pc:sldLayoutMk cId="4148987842"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C9BC5-6BEA-F340-98D4-D2D96B564EE1}"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5D9B5-480C-FA4E-8D16-720F54051EB1}" type="slidenum">
              <a:rPr lang="en-US" smtClean="0"/>
              <a:t>‹#›</a:t>
            </a:fld>
            <a:endParaRPr lang="en-US"/>
          </a:p>
        </p:txBody>
      </p:sp>
    </p:spTree>
    <p:extLst>
      <p:ext uri="{BB962C8B-B14F-4D97-AF65-F5344CB8AC3E}">
        <p14:creationId xmlns:p14="http://schemas.microsoft.com/office/powerpoint/2010/main" val="295727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3</a:t>
            </a:fld>
            <a:endParaRPr lang="en-US"/>
          </a:p>
        </p:txBody>
      </p:sp>
    </p:spTree>
    <p:extLst>
      <p:ext uri="{BB962C8B-B14F-4D97-AF65-F5344CB8AC3E}">
        <p14:creationId xmlns:p14="http://schemas.microsoft.com/office/powerpoint/2010/main" val="2018480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612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47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Aquarium </a:t>
            </a:r>
            <a:r>
              <a:rPr lang="en-US" dirty="0" err="1"/>
              <a:t>Srimp</a:t>
            </a:r>
            <a:r>
              <a:rPr lang="en-US" dirty="0"/>
              <a:t> Environment</a:t>
            </a:r>
          </a:p>
        </p:txBody>
      </p:sp>
      <p:sp>
        <p:nvSpPr>
          <p:cNvPr id="4" name="Slide Number Placeholder 3"/>
          <p:cNvSpPr>
            <a:spLocks noGrp="1"/>
          </p:cNvSpPr>
          <p:nvPr>
            <p:ph type="sldNum" sz="quarter" idx="5"/>
          </p:nvPr>
        </p:nvSpPr>
        <p:spPr/>
        <p:txBody>
          <a:bodyPr/>
          <a:lstStyle/>
          <a:p>
            <a:fld id="{0595D9B5-480C-FA4E-8D16-720F54051EB1}" type="slidenum">
              <a:rPr lang="en-US" smtClean="0"/>
              <a:t>21</a:t>
            </a:fld>
            <a:endParaRPr lang="en-US"/>
          </a:p>
        </p:txBody>
      </p:sp>
    </p:spTree>
    <p:extLst>
      <p:ext uri="{BB962C8B-B14F-4D97-AF65-F5344CB8AC3E}">
        <p14:creationId xmlns:p14="http://schemas.microsoft.com/office/powerpoint/2010/main" val="1842036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TODO: Noise</a:t>
            </a:r>
          </a:p>
        </p:txBody>
      </p:sp>
      <p:sp>
        <p:nvSpPr>
          <p:cNvPr id="4" name="灯片编号占位符 3"/>
          <p:cNvSpPr>
            <a:spLocks noGrp="1"/>
          </p:cNvSpPr>
          <p:nvPr>
            <p:ph type="sldNum" sz="quarter" idx="5"/>
          </p:nvPr>
        </p:nvSpPr>
        <p:spPr/>
        <p:txBody>
          <a:bodyPr/>
          <a:lstStyle/>
          <a:p>
            <a:fld id="{0595D9B5-480C-FA4E-8D16-720F54051EB1}" type="slidenum">
              <a:rPr lang="en-US" smtClean="0"/>
              <a:t>22</a:t>
            </a:fld>
            <a:endParaRPr lang="en-US"/>
          </a:p>
        </p:txBody>
      </p:sp>
    </p:spTree>
    <p:extLst>
      <p:ext uri="{BB962C8B-B14F-4D97-AF65-F5344CB8AC3E}">
        <p14:creationId xmlns:p14="http://schemas.microsoft.com/office/powerpoint/2010/main" val="3824115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TODO: Noise</a:t>
            </a:r>
          </a:p>
        </p:txBody>
      </p:sp>
      <p:sp>
        <p:nvSpPr>
          <p:cNvPr id="4" name="灯片编号占位符 3"/>
          <p:cNvSpPr>
            <a:spLocks noGrp="1"/>
          </p:cNvSpPr>
          <p:nvPr>
            <p:ph type="sldNum" sz="quarter" idx="5"/>
          </p:nvPr>
        </p:nvSpPr>
        <p:spPr/>
        <p:txBody>
          <a:bodyPr/>
          <a:lstStyle/>
          <a:p>
            <a:fld id="{0595D9B5-480C-FA4E-8D16-720F54051EB1}" type="slidenum">
              <a:rPr lang="en-US" smtClean="0"/>
              <a:t>23</a:t>
            </a:fld>
            <a:endParaRPr lang="en-US"/>
          </a:p>
        </p:txBody>
      </p:sp>
    </p:spTree>
    <p:extLst>
      <p:ext uri="{BB962C8B-B14F-4D97-AF65-F5344CB8AC3E}">
        <p14:creationId xmlns:p14="http://schemas.microsoft.com/office/powerpoint/2010/main" val="1338685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TODO: Noise</a:t>
            </a:r>
          </a:p>
        </p:txBody>
      </p:sp>
      <p:sp>
        <p:nvSpPr>
          <p:cNvPr id="4" name="灯片编号占位符 3"/>
          <p:cNvSpPr>
            <a:spLocks noGrp="1"/>
          </p:cNvSpPr>
          <p:nvPr>
            <p:ph type="sldNum" sz="quarter" idx="5"/>
          </p:nvPr>
        </p:nvSpPr>
        <p:spPr/>
        <p:txBody>
          <a:bodyPr/>
          <a:lstStyle/>
          <a:p>
            <a:fld id="{0595D9B5-480C-FA4E-8D16-720F54051EB1}" type="slidenum">
              <a:rPr lang="en-US" smtClean="0"/>
              <a:t>24</a:t>
            </a:fld>
            <a:endParaRPr lang="en-US"/>
          </a:p>
        </p:txBody>
      </p:sp>
    </p:spTree>
    <p:extLst>
      <p:ext uri="{BB962C8B-B14F-4D97-AF65-F5344CB8AC3E}">
        <p14:creationId xmlns:p14="http://schemas.microsoft.com/office/powerpoint/2010/main" val="260445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TODO: Noise</a:t>
            </a:r>
          </a:p>
        </p:txBody>
      </p:sp>
      <p:sp>
        <p:nvSpPr>
          <p:cNvPr id="4" name="灯片编号占位符 3"/>
          <p:cNvSpPr>
            <a:spLocks noGrp="1"/>
          </p:cNvSpPr>
          <p:nvPr>
            <p:ph type="sldNum" sz="quarter" idx="5"/>
          </p:nvPr>
        </p:nvSpPr>
        <p:spPr/>
        <p:txBody>
          <a:bodyPr/>
          <a:lstStyle/>
          <a:p>
            <a:fld id="{0595D9B5-480C-FA4E-8D16-720F54051EB1}" type="slidenum">
              <a:rPr lang="en-US" smtClean="0"/>
              <a:t>25</a:t>
            </a:fld>
            <a:endParaRPr lang="en-US"/>
          </a:p>
        </p:txBody>
      </p:sp>
    </p:spTree>
    <p:extLst>
      <p:ext uri="{BB962C8B-B14F-4D97-AF65-F5344CB8AC3E}">
        <p14:creationId xmlns:p14="http://schemas.microsoft.com/office/powerpoint/2010/main" val="2743000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F116B-1469-A514-BD58-C87C07970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F2CDC-2C94-7C18-DE43-A1FC31E223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B863D-0521-EA68-463B-F9E9C37F2E82}"/>
              </a:ext>
            </a:extLst>
          </p:cNvPr>
          <p:cNvSpPr>
            <a:spLocks noGrp="1"/>
          </p:cNvSpPr>
          <p:nvPr>
            <p:ph type="body" idx="1"/>
          </p:nvPr>
        </p:nvSpPr>
        <p:spPr/>
        <p:txBody>
          <a:bodyPr/>
          <a:lstStyle/>
          <a:p>
            <a:r>
              <a:rPr lang="en-US" dirty="0"/>
              <a:t>Now, I am going to talk how to make such theoretically good results on the real quantum device. The problem that makes troubles for every quantum computing researcher is the high noise level. What’s more, we observe the noise is not stable. </a:t>
            </a:r>
            <a:r>
              <a:rPr lang="en-US" b="1" i="1" dirty="0"/>
              <a:t>As shown in this figure</a:t>
            </a:r>
            <a:r>
              <a:rPr lang="en-US" dirty="0"/>
              <a:t>, we give the daily noise on IBM quantum computer for different quantum operators. The x-axis is the dates, and y-axis is the noise level. It is clear that the noise changed sharply.  </a:t>
            </a:r>
            <a:r>
              <a:rPr lang="en-US" b="1" i="1" dirty="0"/>
              <a:t>As a result</a:t>
            </a:r>
            <a:r>
              <a:rPr lang="en-US" dirty="0"/>
              <a:t>, when we deploy a trained quantum learning model to process the same data on the device at different days. We can see the accuracy ranges from 40% to 90%. To solve this issue, the straightforward way is to improve the circuit fidelity. </a:t>
            </a:r>
            <a:r>
              <a:rPr lang="en-US" b="1" dirty="0"/>
              <a:t>(click)</a:t>
            </a:r>
          </a:p>
          <a:p>
            <a:endParaRPr lang="en-US" dirty="0"/>
          </a:p>
          <a:p>
            <a:r>
              <a:rPr lang="en-US" dirty="0"/>
              <a:t>We observe that the fidelity is affected by the circuit depth, and therefore, our first work borrowed the widely used model compression from AI domain to compress the quantum neural network. It can improve the circuit fidelity, but cannot fundamentally address the unstable noise issue</a:t>
            </a:r>
            <a:r>
              <a:rPr lang="en-US" b="1" dirty="0"/>
              <a:t>. (click)</a:t>
            </a:r>
          </a:p>
          <a:p>
            <a:endParaRPr lang="en-US" dirty="0"/>
          </a:p>
          <a:p>
            <a:r>
              <a:rPr lang="en-US" dirty="0"/>
              <a:t>In DAC last year, we propose the quantum circuit adaptation during the deployment stage. We use the offline unsupervised learning to cluster the noise and optimize a circuit for each cluster. At online stage, we match the current noise with the clusters and use the corresponding circuit for execution. This can significantly improve the stability. We call such method as passive adaptation, since we only change our circuit design and not directly improve the gate fidelity. </a:t>
            </a:r>
            <a:r>
              <a:rPr lang="en-US" b="1" dirty="0"/>
              <a:t>(click)</a:t>
            </a:r>
          </a:p>
          <a:p>
            <a:endParaRPr lang="en-US" dirty="0"/>
          </a:p>
          <a:p>
            <a:r>
              <a:rPr lang="en-US" dirty="0"/>
              <a:t>In IEEE Quantum Week last year, we propose a lightweight calibration to optimize the pulse control parameters before running the circuit, so that we can further improve the performance. This work obtained the best paper award. </a:t>
            </a:r>
            <a:r>
              <a:rPr lang="en-US" b="1" dirty="0"/>
              <a:t>(click)</a:t>
            </a:r>
          </a:p>
          <a:p>
            <a:endParaRPr lang="en-US" dirty="0"/>
          </a:p>
          <a:p>
            <a:r>
              <a:rPr lang="en-US" dirty="0"/>
              <a:t>We also want to emphasize the importance of the stability issue in the community, and I collaborated with Travis Humble from </a:t>
            </a:r>
            <a:r>
              <a:rPr lang="en-US" dirty="0" err="1"/>
              <a:t>oakridge</a:t>
            </a:r>
            <a:r>
              <a:rPr lang="en-US" dirty="0"/>
              <a:t> national lab to established the </a:t>
            </a:r>
            <a:r>
              <a:rPr lang="en-US" dirty="0" err="1"/>
              <a:t>stableQ</a:t>
            </a:r>
            <a:r>
              <a:rPr lang="en-US" dirty="0"/>
              <a:t> workshop, where we have a good number of attendance.</a:t>
            </a:r>
          </a:p>
        </p:txBody>
      </p:sp>
      <p:sp>
        <p:nvSpPr>
          <p:cNvPr id="4" name="Slide Number Placeholder 3">
            <a:extLst>
              <a:ext uri="{FF2B5EF4-FFF2-40B4-BE49-F238E27FC236}">
                <a16:creationId xmlns:a16="http://schemas.microsoft.com/office/drawing/2014/main" id="{8AACD6F9-51C2-9AC7-3CB5-89ABBC017EC0}"/>
              </a:ext>
            </a:extLst>
          </p:cNvPr>
          <p:cNvSpPr>
            <a:spLocks noGrp="1"/>
          </p:cNvSpPr>
          <p:nvPr>
            <p:ph type="sldNum" sz="quarter" idx="5"/>
          </p:nvPr>
        </p:nvSpPr>
        <p:spPr/>
        <p:txBody>
          <a:bodyPr/>
          <a:lstStyle/>
          <a:p>
            <a:fld id="{0595D9B5-480C-FA4E-8D16-720F54051EB1}" type="slidenum">
              <a:rPr lang="en-US" smtClean="0"/>
              <a:t>35</a:t>
            </a:fld>
            <a:endParaRPr lang="en-US"/>
          </a:p>
        </p:txBody>
      </p:sp>
    </p:spTree>
    <p:extLst>
      <p:ext uri="{BB962C8B-B14F-4D97-AF65-F5344CB8AC3E}">
        <p14:creationId xmlns:p14="http://schemas.microsoft.com/office/powerpoint/2010/main" val="419584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4</a:t>
            </a:fld>
            <a:endParaRPr lang="en-US"/>
          </a:p>
        </p:txBody>
      </p:sp>
    </p:spTree>
    <p:extLst>
      <p:ext uri="{BB962C8B-B14F-4D97-AF65-F5344CB8AC3E}">
        <p14:creationId xmlns:p14="http://schemas.microsoft.com/office/powerpoint/2010/main" val="3445514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5</a:t>
            </a:fld>
            <a:endParaRPr lang="en-US"/>
          </a:p>
        </p:txBody>
      </p:sp>
    </p:spTree>
    <p:extLst>
      <p:ext uri="{BB962C8B-B14F-4D97-AF65-F5344CB8AC3E}">
        <p14:creationId xmlns:p14="http://schemas.microsoft.com/office/powerpoint/2010/main" val="42752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6</a:t>
            </a:fld>
            <a:endParaRPr lang="en-US"/>
          </a:p>
        </p:txBody>
      </p:sp>
    </p:spTree>
    <p:extLst>
      <p:ext uri="{BB962C8B-B14F-4D97-AF65-F5344CB8AC3E}">
        <p14:creationId xmlns:p14="http://schemas.microsoft.com/office/powerpoint/2010/main" val="2319342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0F0E7-21EC-90CD-EFFD-61CB1E313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FD647-DDE4-58C4-8FCA-8FB682453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D6F1E-C651-4029-FAD1-31555023C9E2}"/>
              </a:ext>
            </a:extLst>
          </p:cNvPr>
          <p:cNvSpPr>
            <a:spLocks noGrp="1"/>
          </p:cNvSpPr>
          <p:nvPr>
            <p:ph type="body" idx="1"/>
          </p:nvPr>
        </p:nvSpPr>
        <p:spPr/>
        <p:txBody>
          <a:bodyPr/>
          <a:lstStyle/>
          <a:p>
            <a:r>
              <a:rPr lang="en-US" dirty="0"/>
              <a:t>In the following slides, I will show you some of my current research. The research in this slides is carried out by my first PhD student. She will be on job market this fall for a faculty position. Let’s see what she explored during her PhD.</a:t>
            </a:r>
          </a:p>
          <a:p>
            <a:endParaRPr lang="en-US" dirty="0"/>
          </a:p>
          <a:p>
            <a:r>
              <a:rPr lang="en-US" dirty="0"/>
              <a:t>As you can see in the slides, the problem we target is the </a:t>
            </a:r>
            <a:r>
              <a:rPr lang="en-US" b="1" dirty="0"/>
              <a:t>fairness issue for the on-device AI</a:t>
            </a:r>
            <a:r>
              <a:rPr lang="en-US" dirty="0"/>
              <a:t>. Specifically, when we apply AI for skin disease diagnose, it shows the bias on people </a:t>
            </a:r>
            <a:r>
              <a:rPr lang="en-US" altLang="zh-CN" dirty="0"/>
              <a:t>with different skin color</a:t>
            </a:r>
            <a:r>
              <a:rPr lang="en-US" dirty="0"/>
              <a:t>, as shown in the slides. </a:t>
            </a:r>
          </a:p>
          <a:p>
            <a:endParaRPr lang="en-US" dirty="0"/>
          </a:p>
          <a:p>
            <a:r>
              <a:rPr lang="en-US" dirty="0"/>
              <a:t>In past two years, we proposed to use neural architecture search to find the neural architecture for high accuracy, fairness and timing performance. </a:t>
            </a:r>
          </a:p>
          <a:p>
            <a:endParaRPr lang="en-US" dirty="0"/>
          </a:p>
          <a:p>
            <a:r>
              <a:rPr lang="en-US" dirty="0"/>
              <a:t>We also want to bring people to conduct research on this important field. In last year, I chaired and crated the first Tiny and Fair ML design contest at ESWEEK. It received a large number of participation. </a:t>
            </a:r>
            <a:r>
              <a:rPr lang="en-US" b="1" dirty="0">
                <a:solidFill>
                  <a:srgbClr val="FF0000"/>
                </a:solidFill>
              </a:rPr>
              <a:t>(click)</a:t>
            </a:r>
          </a:p>
          <a:p>
            <a:endParaRPr lang="en-US" dirty="0"/>
          </a:p>
          <a:p>
            <a:r>
              <a:rPr lang="en-US" dirty="0"/>
              <a:t>Now, we are exploring a more challenging medical AI problem. As shown in the slides, we are using the ultrasound wave information to reconstruct the structure under skin. The physics approach can solve the forward problem that is using the structure to generate the wave.</a:t>
            </a:r>
          </a:p>
          <a:p>
            <a:endParaRPr lang="en-US" dirty="0"/>
          </a:p>
          <a:p>
            <a:r>
              <a:rPr lang="en-US" dirty="0"/>
              <a:t>But the problem of using waveform for reconstruction is much more challenging, since we only have data outside of our skin. </a:t>
            </a:r>
          </a:p>
          <a:p>
            <a:endParaRPr lang="en-US" dirty="0"/>
          </a:p>
          <a:p>
            <a:r>
              <a:rPr lang="en-US" dirty="0"/>
              <a:t>The problem becomes more challenge when we reduce the number of receivers to control cost. As shown in the slides, the straightforward reconstruction using sparse data has very low performance. </a:t>
            </a:r>
          </a:p>
          <a:p>
            <a:endParaRPr lang="en-US" dirty="0"/>
          </a:p>
          <a:p>
            <a:r>
              <a:rPr lang="en-US" dirty="0"/>
              <a:t>We are exploring the physics-guided AI to co-optimize the model and data, and we have received encourage results. The work will be submitted to MICCAI next week.</a:t>
            </a:r>
          </a:p>
        </p:txBody>
      </p:sp>
      <p:sp>
        <p:nvSpPr>
          <p:cNvPr id="4" name="Slide Number Placeholder 3">
            <a:extLst>
              <a:ext uri="{FF2B5EF4-FFF2-40B4-BE49-F238E27FC236}">
                <a16:creationId xmlns:a16="http://schemas.microsoft.com/office/drawing/2014/main" id="{2FEECCB1-5078-28B5-F380-7A729DE9480B}"/>
              </a:ext>
            </a:extLst>
          </p:cNvPr>
          <p:cNvSpPr>
            <a:spLocks noGrp="1"/>
          </p:cNvSpPr>
          <p:nvPr>
            <p:ph type="sldNum" sz="quarter" idx="5"/>
          </p:nvPr>
        </p:nvSpPr>
        <p:spPr/>
        <p:txBody>
          <a:bodyPr/>
          <a:lstStyle/>
          <a:p>
            <a:fld id="{0595D9B5-480C-FA4E-8D16-720F54051EB1}" type="slidenum">
              <a:rPr lang="en-US" smtClean="0"/>
              <a:t>7</a:t>
            </a:fld>
            <a:endParaRPr lang="en-US"/>
          </a:p>
        </p:txBody>
      </p:sp>
    </p:spTree>
    <p:extLst>
      <p:ext uri="{BB962C8B-B14F-4D97-AF65-F5344CB8AC3E}">
        <p14:creationId xmlns:p14="http://schemas.microsoft.com/office/powerpoint/2010/main" val="338412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8</a:t>
            </a:fld>
            <a:endParaRPr lang="en-US"/>
          </a:p>
        </p:txBody>
      </p:sp>
    </p:spTree>
    <p:extLst>
      <p:ext uri="{BB962C8B-B14F-4D97-AF65-F5344CB8AC3E}">
        <p14:creationId xmlns:p14="http://schemas.microsoft.com/office/powerpoint/2010/main" val="1871731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10</a:t>
            </a:fld>
            <a:endParaRPr lang="en-US"/>
          </a:p>
        </p:txBody>
      </p:sp>
    </p:spTree>
    <p:extLst>
      <p:ext uri="{BB962C8B-B14F-4D97-AF65-F5344CB8AC3E}">
        <p14:creationId xmlns:p14="http://schemas.microsoft.com/office/powerpoint/2010/main" val="236897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13</a:t>
            </a:fld>
            <a:endParaRPr lang="en-US"/>
          </a:p>
        </p:txBody>
      </p:sp>
    </p:spTree>
    <p:extLst>
      <p:ext uri="{BB962C8B-B14F-4D97-AF65-F5344CB8AC3E}">
        <p14:creationId xmlns:p14="http://schemas.microsoft.com/office/powerpoint/2010/main" val="77977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My first work is quantum neural network compression. The first problem is why we do compression in QNN.</a:t>
            </a:r>
          </a:p>
        </p:txBody>
      </p:sp>
      <p:sp>
        <p:nvSpPr>
          <p:cNvPr id="4" name="灯片编号占位符 3"/>
          <p:cNvSpPr>
            <a:spLocks noGrp="1"/>
          </p:cNvSpPr>
          <p:nvPr>
            <p:ph type="sldNum" sz="quarter" idx="5"/>
          </p:nvPr>
        </p:nvSpPr>
        <p:spPr/>
        <p:txBody>
          <a:bodyPr/>
          <a:lstStyle/>
          <a:p>
            <a:fld id="{0595D9B5-480C-FA4E-8D16-720F54051EB1}" type="slidenum">
              <a:rPr lang="en-US" smtClean="0"/>
              <a:t>16</a:t>
            </a:fld>
            <a:endParaRPr lang="en-US"/>
          </a:p>
        </p:txBody>
      </p:sp>
    </p:spTree>
    <p:extLst>
      <p:ext uri="{BB962C8B-B14F-4D97-AF65-F5344CB8AC3E}">
        <p14:creationId xmlns:p14="http://schemas.microsoft.com/office/powerpoint/2010/main" val="1910984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1BE8259-8F68-DC41-81BE-2F003E496754}"/>
              </a:ext>
            </a:extLst>
          </p:cNvPr>
          <p:cNvPicPr>
            <a:picLocks noChangeAspect="1"/>
          </p:cNvPicPr>
          <p:nvPr userDrawn="1"/>
        </p:nvPicPr>
        <p:blipFill rotWithShape="1">
          <a:blip r:embed="rId2"/>
          <a:srcRect t="49704" b="26963"/>
          <a:stretch/>
        </p:blipFill>
        <p:spPr>
          <a:xfrm>
            <a:off x="0" y="5257806"/>
            <a:ext cx="12192000" cy="1600201"/>
          </a:xfrm>
          <a:prstGeom prst="rect">
            <a:avLst/>
          </a:prstGeom>
        </p:spPr>
      </p:pic>
      <p:sp>
        <p:nvSpPr>
          <p:cNvPr id="2" name="Title 1">
            <a:extLst>
              <a:ext uri="{FF2B5EF4-FFF2-40B4-BE49-F238E27FC236}">
                <a16:creationId xmlns:a16="http://schemas.microsoft.com/office/drawing/2014/main" id="{59B48DBE-A1C0-CE4A-9A4C-79C746B09A22}"/>
              </a:ext>
            </a:extLst>
          </p:cNvPr>
          <p:cNvSpPr>
            <a:spLocks noGrp="1"/>
          </p:cNvSpPr>
          <p:nvPr>
            <p:ph type="ctrTitle" hasCustomPrompt="1"/>
          </p:nvPr>
        </p:nvSpPr>
        <p:spPr>
          <a:xfrm>
            <a:off x="838199" y="2291652"/>
            <a:ext cx="5574476" cy="1685425"/>
          </a:xfrm>
        </p:spPr>
        <p:txBody>
          <a:bodyPr anchor="b">
            <a:normAutofit/>
          </a:bodyPr>
          <a:lstStyle>
            <a:lvl1pPr algn="l">
              <a:defRPr sz="5000" b="1" i="0">
                <a:latin typeface="+mj-lt"/>
              </a:defRPr>
            </a:lvl1pPr>
          </a:lstStyle>
          <a:p>
            <a:r>
              <a:rPr lang="en-US" dirty="0"/>
              <a:t>Click to edit title style</a:t>
            </a:r>
          </a:p>
        </p:txBody>
      </p:sp>
      <p:sp>
        <p:nvSpPr>
          <p:cNvPr id="3" name="Subtitle 2">
            <a:extLst>
              <a:ext uri="{FF2B5EF4-FFF2-40B4-BE49-F238E27FC236}">
                <a16:creationId xmlns:a16="http://schemas.microsoft.com/office/drawing/2014/main" id="{24077352-A975-B349-B4FD-F88E8C33D9FF}"/>
              </a:ext>
            </a:extLst>
          </p:cNvPr>
          <p:cNvSpPr>
            <a:spLocks noGrp="1"/>
          </p:cNvSpPr>
          <p:nvPr>
            <p:ph type="subTitle" idx="1"/>
          </p:nvPr>
        </p:nvSpPr>
        <p:spPr>
          <a:xfrm>
            <a:off x="838199" y="3977070"/>
            <a:ext cx="5574476" cy="766762"/>
          </a:xfrm>
        </p:spPr>
        <p:txBody>
          <a:bodyPr/>
          <a:lstStyle>
            <a:lvl1pPr marL="0" indent="0" algn="l">
              <a:buNone/>
              <a:defRPr sz="2400" b="1" i="0">
                <a:solidFill>
                  <a:srgbClr val="00909E"/>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F2A067C9-7ECE-6141-A8CC-FEEB41DECD33}"/>
              </a:ext>
            </a:extLst>
          </p:cNvPr>
          <p:cNvSpPr>
            <a:spLocks noGrp="1"/>
          </p:cNvSpPr>
          <p:nvPr>
            <p:ph type="body" sz="quarter" idx="13" hasCustomPrompt="1"/>
          </p:nvPr>
        </p:nvSpPr>
        <p:spPr>
          <a:xfrm>
            <a:off x="879480" y="5522029"/>
            <a:ext cx="4885705" cy="902526"/>
          </a:xfrm>
        </p:spPr>
        <p:txBody>
          <a:bodyPr anchor="ctr" anchorCtr="0">
            <a:normAutofit/>
          </a:bodyPr>
          <a:lstStyle>
            <a:lvl1pPr marL="0" indent="0">
              <a:buNone/>
              <a:defRPr sz="2200">
                <a:solidFill>
                  <a:schemeClr val="bg1"/>
                </a:solidFill>
              </a:defRPr>
            </a:lvl1pPr>
          </a:lstStyle>
          <a:p>
            <a:pPr lvl="0"/>
            <a:r>
              <a:rPr lang="en-US" dirty="0"/>
              <a:t>Click to edit name</a:t>
            </a:r>
          </a:p>
        </p:txBody>
      </p:sp>
      <p:pic>
        <p:nvPicPr>
          <p:cNvPr id="15" name="Picture 14">
            <a:extLst>
              <a:ext uri="{FF2B5EF4-FFF2-40B4-BE49-F238E27FC236}">
                <a16:creationId xmlns:a16="http://schemas.microsoft.com/office/drawing/2014/main" id="{7A677E03-3AA7-C448-97A8-D20C9B28EEB3}"/>
              </a:ext>
            </a:extLst>
          </p:cNvPr>
          <p:cNvPicPr>
            <a:picLocks noChangeAspect="1"/>
          </p:cNvPicPr>
          <p:nvPr userDrawn="1"/>
        </p:nvPicPr>
        <p:blipFill>
          <a:blip r:embed="rId3"/>
          <a:stretch>
            <a:fillRect/>
          </a:stretch>
        </p:blipFill>
        <p:spPr>
          <a:xfrm>
            <a:off x="887359" y="433453"/>
            <a:ext cx="2086016" cy="1396533"/>
          </a:xfrm>
          <a:prstGeom prst="rect">
            <a:avLst/>
          </a:prstGeom>
        </p:spPr>
      </p:pic>
      <p:sp>
        <p:nvSpPr>
          <p:cNvPr id="21" name="Picture Placeholder 20">
            <a:extLst>
              <a:ext uri="{FF2B5EF4-FFF2-40B4-BE49-F238E27FC236}">
                <a16:creationId xmlns:a16="http://schemas.microsoft.com/office/drawing/2014/main" id="{F8A1A6E4-725E-FD4C-988F-EF15DB566C34}"/>
              </a:ext>
            </a:extLst>
          </p:cNvPr>
          <p:cNvSpPr>
            <a:spLocks noGrp="1"/>
          </p:cNvSpPr>
          <p:nvPr>
            <p:ph type="pic" sz="quarter" idx="14" hasCustomPrompt="1"/>
          </p:nvPr>
        </p:nvSpPr>
        <p:spPr>
          <a:xfrm>
            <a:off x="6974961" y="4"/>
            <a:ext cx="5217043" cy="6857999"/>
          </a:xfrm>
        </p:spPr>
        <p:txBody>
          <a:bodyPr/>
          <a:lstStyle>
            <a:lvl1pPr marL="0" indent="0">
              <a:buNone/>
              <a:defRPr/>
            </a:lvl1pPr>
          </a:lstStyle>
          <a:p>
            <a:r>
              <a:rPr lang="en-US" dirty="0"/>
              <a:t>Click to add picture</a:t>
            </a:r>
          </a:p>
        </p:txBody>
      </p:sp>
    </p:spTree>
    <p:extLst>
      <p:ext uri="{BB962C8B-B14F-4D97-AF65-F5344CB8AC3E}">
        <p14:creationId xmlns:p14="http://schemas.microsoft.com/office/powerpoint/2010/main" val="114903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2 col">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494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2 co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2">
            <a:alphaModFix amt="5000"/>
          </a:blip>
          <a:srcRect l="-2211" r="9827" b="52018"/>
          <a:stretch/>
        </p:blipFill>
        <p:spPr>
          <a:xfrm>
            <a:off x="4778300" y="3135787"/>
            <a:ext cx="7413701" cy="3828540"/>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225261" y="204687"/>
            <a:ext cx="11837303" cy="582713"/>
          </a:xfrm>
        </p:spPr>
        <p:txBody>
          <a:bodyPr>
            <a:normAutofit/>
          </a:bodyPr>
          <a:lstStyle>
            <a:lvl1pPr>
              <a:defRPr sz="2800"/>
            </a:lvl1pPr>
          </a:lstStyle>
          <a:p>
            <a:r>
              <a:rPr lang="en-US" dirty="0"/>
              <a:t>Click to edit Master title style</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a:xfrm>
            <a:off x="8610600" y="6449609"/>
            <a:ext cx="2743200" cy="365125"/>
          </a:xfrm>
        </p:spPr>
        <p:txBody>
          <a:bodyPr/>
          <a:lstStyle/>
          <a:p>
            <a:fld id="{9384FF6D-5FD2-A847-8599-D7B37E65F8CD}" type="slidenum">
              <a:rPr lang="en-US" smtClean="0"/>
              <a:pPr/>
              <a:t>‹#›</a:t>
            </a:fld>
            <a:r>
              <a:rPr lang="en-US" dirty="0"/>
              <a:t>  |  George Mason University</a:t>
            </a:r>
          </a:p>
        </p:txBody>
      </p:sp>
      <p:sp>
        <p:nvSpPr>
          <p:cNvPr id="12" name="Slide Number Placeholder 5">
            <a:extLst>
              <a:ext uri="{FF2B5EF4-FFF2-40B4-BE49-F238E27FC236}">
                <a16:creationId xmlns:a16="http://schemas.microsoft.com/office/drawing/2014/main" id="{D6F6EFD8-CB6A-4AE1-B71F-BB86E4A66325}"/>
              </a:ext>
            </a:extLst>
          </p:cNvPr>
          <p:cNvSpPr txBox="1">
            <a:spLocks/>
          </p:cNvSpPr>
          <p:nvPr userDrawn="1"/>
        </p:nvSpPr>
        <p:spPr>
          <a:xfrm>
            <a:off x="18514" y="6449611"/>
            <a:ext cx="365571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200" dirty="0"/>
              <a:t>Quantum Pathways @ Bowie State University</a:t>
            </a:r>
            <a:endParaRPr lang="en-US" altLang="zh-CN" dirty="0"/>
          </a:p>
        </p:txBody>
      </p:sp>
      <p:sp>
        <p:nvSpPr>
          <p:cNvPr id="13" name="Slide Number Placeholder 5">
            <a:extLst>
              <a:ext uri="{FF2B5EF4-FFF2-40B4-BE49-F238E27FC236}">
                <a16:creationId xmlns:a16="http://schemas.microsoft.com/office/drawing/2014/main" id="{63C80C73-0FB9-42A7-B4DD-7ADCFCAEFA2B}"/>
              </a:ext>
            </a:extLst>
          </p:cNvPr>
          <p:cNvSpPr txBox="1">
            <a:spLocks/>
          </p:cNvSpPr>
          <p:nvPr userDrawn="1"/>
        </p:nvSpPr>
        <p:spPr>
          <a:xfrm>
            <a:off x="4695005" y="6449610"/>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a:t>
            </a:r>
            <a:r>
              <a:rPr lang="en-US" dirty="0" err="1"/>
              <a:t>JQub</a:t>
            </a:r>
            <a:r>
              <a:rPr lang="en-US" dirty="0"/>
              <a:t>, ECE, GMU</a:t>
            </a:r>
          </a:p>
        </p:txBody>
      </p:sp>
      <p:pic>
        <p:nvPicPr>
          <p:cNvPr id="9" name="Picture 8">
            <a:extLst>
              <a:ext uri="{FF2B5EF4-FFF2-40B4-BE49-F238E27FC236}">
                <a16:creationId xmlns:a16="http://schemas.microsoft.com/office/drawing/2014/main" id="{1AD57769-8B2D-4012-B816-8F914D6400AC}"/>
              </a:ext>
            </a:extLst>
          </p:cNvPr>
          <p:cNvPicPr>
            <a:picLocks noChangeAspect="1"/>
          </p:cNvPicPr>
          <p:nvPr userDrawn="1"/>
        </p:nvPicPr>
        <p:blipFill rotWithShape="1">
          <a:blip r:embed="rId3"/>
          <a:srcRect t="67713" b="26963"/>
          <a:stretch/>
        </p:blipFill>
        <p:spPr>
          <a:xfrm>
            <a:off x="0" y="-160438"/>
            <a:ext cx="12192000" cy="365125"/>
          </a:xfrm>
          <a:prstGeom prst="rect">
            <a:avLst/>
          </a:prstGeom>
        </p:spPr>
      </p:pic>
    </p:spTree>
    <p:extLst>
      <p:ext uri="{BB962C8B-B14F-4D97-AF65-F5344CB8AC3E}">
        <p14:creationId xmlns:p14="http://schemas.microsoft.com/office/powerpoint/2010/main" val="311237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co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77E350-9288-4711-8A9F-470B41E1A45D}"/>
              </a:ext>
            </a:extLst>
          </p:cNvPr>
          <p:cNvSpPr/>
          <p:nvPr userDrawn="1"/>
        </p:nvSpPr>
        <p:spPr>
          <a:xfrm>
            <a:off x="0" y="0"/>
            <a:ext cx="1371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a:extLst>
              <a:ext uri="{FF2B5EF4-FFF2-40B4-BE49-F238E27FC236}">
                <a16:creationId xmlns:a16="http://schemas.microsoft.com/office/drawing/2014/main" id="{E77DE929-4FBA-4D86-AD31-8A34444C4D25}"/>
              </a:ext>
            </a:extLst>
          </p:cNvPr>
          <p:cNvPicPr>
            <a:picLocks noChangeAspect="1"/>
          </p:cNvPicPr>
          <p:nvPr userDrawn="1"/>
        </p:nvPicPr>
        <p:blipFill rotWithShape="1">
          <a:blip r:embed="rId2"/>
          <a:srcRect l="47309" t="-7828" r="41393"/>
          <a:stretch/>
        </p:blipFill>
        <p:spPr>
          <a:xfrm>
            <a:off x="5" y="0"/>
            <a:ext cx="1277369" cy="6858000"/>
          </a:xfrm>
          <a:prstGeom prst="rect">
            <a:avLst/>
          </a:prstGeom>
        </p:spPr>
      </p:pic>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3">
            <a:alphaModFix amt="20000"/>
          </a:blip>
          <a:srcRect t="1" r="30516" b="30185"/>
          <a:stretch/>
        </p:blipFill>
        <p:spPr>
          <a:xfrm>
            <a:off x="7194797" y="1865822"/>
            <a:ext cx="4997203" cy="4992178"/>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1371600" y="2515712"/>
            <a:ext cx="10820400" cy="757137"/>
          </a:xfrm>
        </p:spPr>
        <p:txBody>
          <a:bodyPr/>
          <a:lstStyle>
            <a:lvl1pPr algn="ctr">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p:txBody>
          <a:bodyPr/>
          <a:lstStyle/>
          <a:p>
            <a:fld id="{9384FF6D-5FD2-A847-8599-D7B37E65F8CD}" type="slidenum">
              <a:rPr lang="en-US" smtClean="0"/>
              <a:pPr/>
              <a:t>‹#›</a:t>
            </a:fld>
            <a:r>
              <a:rPr lang="en-US" dirty="0"/>
              <a:t>  |  George Mason University</a:t>
            </a:r>
          </a:p>
        </p:txBody>
      </p:sp>
      <p:sp>
        <p:nvSpPr>
          <p:cNvPr id="11" name="Slide Number Placeholder 5">
            <a:extLst>
              <a:ext uri="{FF2B5EF4-FFF2-40B4-BE49-F238E27FC236}">
                <a16:creationId xmlns:a16="http://schemas.microsoft.com/office/drawing/2014/main" id="{43007CD7-94B2-4D0E-9949-CE75D492A505}"/>
              </a:ext>
            </a:extLst>
          </p:cNvPr>
          <p:cNvSpPr txBox="1">
            <a:spLocks/>
          </p:cNvSpPr>
          <p:nvPr userDrawn="1"/>
        </p:nvSpPr>
        <p:spPr>
          <a:xfrm>
            <a:off x="4695005" y="6355772"/>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ECE, GMU</a:t>
            </a:r>
          </a:p>
        </p:txBody>
      </p:sp>
      <p:sp>
        <p:nvSpPr>
          <p:cNvPr id="3" name="Slide Number Placeholder 5">
            <a:extLst>
              <a:ext uri="{FF2B5EF4-FFF2-40B4-BE49-F238E27FC236}">
                <a16:creationId xmlns:a16="http://schemas.microsoft.com/office/drawing/2014/main" id="{BCF1F2E3-8F6D-EA55-AC6B-EB678998E8C5}"/>
              </a:ext>
            </a:extLst>
          </p:cNvPr>
          <p:cNvSpPr txBox="1">
            <a:spLocks/>
          </p:cNvSpPr>
          <p:nvPr userDrawn="1"/>
        </p:nvSpPr>
        <p:spPr>
          <a:xfrm>
            <a:off x="1371600" y="6355771"/>
            <a:ext cx="365571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200" dirty="0"/>
              <a:t>Quantum Pathways @ Bowie State University</a:t>
            </a:r>
            <a:endParaRPr lang="en-US" altLang="zh-CN" dirty="0"/>
          </a:p>
        </p:txBody>
      </p:sp>
    </p:spTree>
    <p:extLst>
      <p:ext uri="{BB962C8B-B14F-4D97-AF65-F5344CB8AC3E}">
        <p14:creationId xmlns:p14="http://schemas.microsoft.com/office/powerpoint/2010/main" val="3305173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2">
            <a:alphaModFix amt="5000"/>
          </a:blip>
          <a:srcRect l="-2211" r="9827" b="52018"/>
          <a:stretch/>
        </p:blipFill>
        <p:spPr>
          <a:xfrm>
            <a:off x="4778300" y="3050726"/>
            <a:ext cx="7413701" cy="3828540"/>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1990852" y="8"/>
            <a:ext cx="9362953"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F2BA6F3-2EEB-9149-9441-572C950CB1A8}"/>
              </a:ext>
            </a:extLst>
          </p:cNvPr>
          <p:cNvSpPr>
            <a:spLocks noGrp="1"/>
          </p:cNvSpPr>
          <p:nvPr>
            <p:ph idx="1"/>
          </p:nvPr>
        </p:nvSpPr>
        <p:spPr>
          <a:xfrm>
            <a:off x="1954485" y="1541721"/>
            <a:ext cx="9399320" cy="3753419"/>
          </a:xfrm>
        </p:spPr>
        <p:txBody>
          <a:bodyPr/>
          <a:lstStyle>
            <a:lvl1pPr marL="457178" indent="-457178">
              <a:buFont typeface="Arial" panose="020B0604020202020204" pitchFamily="34" charset="0"/>
              <a:buChar char="•"/>
              <a:defRPr>
                <a:solidFill>
                  <a:schemeClr val="tx1"/>
                </a:solidFill>
              </a:defRPr>
            </a:lvl1pPr>
            <a:lvl2pPr marL="457178" indent="0">
              <a:buNone/>
              <a:defRPr>
                <a:solidFill>
                  <a:schemeClr val="tx1"/>
                </a:solidFill>
              </a:defRPr>
            </a:lvl2pPr>
            <a:lvl3pPr marL="914354" indent="0">
              <a:buNone/>
              <a:defRPr>
                <a:solidFill>
                  <a:schemeClr val="tx1"/>
                </a:solidFill>
              </a:defRPr>
            </a:lvl3pPr>
            <a:lvl4pPr marL="1371532" indent="0">
              <a:buNone/>
              <a:defRPr>
                <a:solidFill>
                  <a:schemeClr val="tx1"/>
                </a:solidFill>
              </a:defRPr>
            </a:lvl4pPr>
            <a:lvl5pPr marL="1828709" indent="0">
              <a:buNone/>
              <a:defRPr>
                <a:solidFill>
                  <a:schemeClr val="tx1"/>
                </a:solidFill>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p:txBody>
          <a:bodyPr/>
          <a:lstStyle/>
          <a:p>
            <a:fld id="{9384FF6D-5FD2-A847-8599-D7B37E65F8CD}" type="slidenum">
              <a:rPr lang="en-US" smtClean="0"/>
              <a:pPr/>
              <a:t>‹#›</a:t>
            </a:fld>
            <a:r>
              <a:rPr lang="en-US" dirty="0"/>
              <a:t>  |  George Mason University</a:t>
            </a:r>
          </a:p>
        </p:txBody>
      </p:sp>
      <p:sp>
        <p:nvSpPr>
          <p:cNvPr id="13" name="Slide Number Placeholder 5">
            <a:extLst>
              <a:ext uri="{FF2B5EF4-FFF2-40B4-BE49-F238E27FC236}">
                <a16:creationId xmlns:a16="http://schemas.microsoft.com/office/drawing/2014/main" id="{63C80C73-0FB9-42A7-B4DD-7ADCFCAEFA2B}"/>
              </a:ext>
            </a:extLst>
          </p:cNvPr>
          <p:cNvSpPr txBox="1">
            <a:spLocks/>
          </p:cNvSpPr>
          <p:nvPr userDrawn="1"/>
        </p:nvSpPr>
        <p:spPr>
          <a:xfrm>
            <a:off x="4695005" y="6355772"/>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ECE, GMU</a:t>
            </a:r>
          </a:p>
        </p:txBody>
      </p:sp>
      <p:pic>
        <p:nvPicPr>
          <p:cNvPr id="15" name="Picture 14">
            <a:extLst>
              <a:ext uri="{FF2B5EF4-FFF2-40B4-BE49-F238E27FC236}">
                <a16:creationId xmlns:a16="http://schemas.microsoft.com/office/drawing/2014/main" id="{48E8BB3B-3324-4377-9F93-2529077E48E5}"/>
              </a:ext>
            </a:extLst>
          </p:cNvPr>
          <p:cNvPicPr>
            <a:picLocks noChangeAspect="1"/>
          </p:cNvPicPr>
          <p:nvPr userDrawn="1"/>
        </p:nvPicPr>
        <p:blipFill rotWithShape="1">
          <a:blip r:embed="rId3"/>
          <a:srcRect l="23095" t="1015" r="57497"/>
          <a:stretch/>
        </p:blipFill>
        <p:spPr>
          <a:xfrm>
            <a:off x="1" y="0"/>
            <a:ext cx="1344707" cy="6858000"/>
          </a:xfrm>
          <a:prstGeom prst="rect">
            <a:avLst/>
          </a:prstGeom>
        </p:spPr>
      </p:pic>
      <p:sp>
        <p:nvSpPr>
          <p:cNvPr id="4" name="Slide Number Placeholder 5">
            <a:extLst>
              <a:ext uri="{FF2B5EF4-FFF2-40B4-BE49-F238E27FC236}">
                <a16:creationId xmlns:a16="http://schemas.microsoft.com/office/drawing/2014/main" id="{4797A31D-2A64-D626-E0B5-848D2689C4B2}"/>
              </a:ext>
            </a:extLst>
          </p:cNvPr>
          <p:cNvSpPr txBox="1">
            <a:spLocks/>
          </p:cNvSpPr>
          <p:nvPr userDrawn="1"/>
        </p:nvSpPr>
        <p:spPr>
          <a:xfrm>
            <a:off x="1371600" y="6355771"/>
            <a:ext cx="365571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200" dirty="0"/>
              <a:t>Quantum Pathways @ Bowie State University</a:t>
            </a:r>
            <a:endParaRPr lang="en-US" altLang="zh-CN" dirty="0"/>
          </a:p>
        </p:txBody>
      </p:sp>
    </p:spTree>
    <p:extLst>
      <p:ext uri="{BB962C8B-B14F-4D97-AF65-F5344CB8AC3E}">
        <p14:creationId xmlns:p14="http://schemas.microsoft.com/office/powerpoint/2010/main" val="225481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icture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0BABFC4-82E9-1846-B358-1557AC637080}"/>
              </a:ext>
            </a:extLst>
          </p:cNvPr>
          <p:cNvPicPr>
            <a:picLocks noChangeAspect="1"/>
          </p:cNvPicPr>
          <p:nvPr userDrawn="1"/>
        </p:nvPicPr>
        <p:blipFill rotWithShape="1">
          <a:blip r:embed="rId2"/>
          <a:srcRect l="47221" t="-58" r="2874"/>
          <a:stretch/>
        </p:blipFill>
        <p:spPr>
          <a:xfrm>
            <a:off x="6107558" y="0"/>
            <a:ext cx="6084447" cy="6861981"/>
          </a:xfrm>
          <a:prstGeom prst="rect">
            <a:avLst/>
          </a:prstGeom>
        </p:spPr>
      </p:pic>
      <p:pic>
        <p:nvPicPr>
          <p:cNvPr id="9" name="Picture 8">
            <a:extLst>
              <a:ext uri="{FF2B5EF4-FFF2-40B4-BE49-F238E27FC236}">
                <a16:creationId xmlns:a16="http://schemas.microsoft.com/office/drawing/2014/main" id="{26F27998-D839-D047-97F2-FECBDBB3A9FD}"/>
              </a:ext>
            </a:extLst>
          </p:cNvPr>
          <p:cNvPicPr>
            <a:picLocks noChangeAspect="1"/>
          </p:cNvPicPr>
          <p:nvPr userDrawn="1"/>
        </p:nvPicPr>
        <p:blipFill rotWithShape="1">
          <a:blip r:embed="rId3">
            <a:alphaModFix amt="20000"/>
          </a:blip>
          <a:srcRect l="15981" b="20038"/>
          <a:stretch/>
        </p:blipFill>
        <p:spPr>
          <a:xfrm>
            <a:off x="0" y="1882761"/>
            <a:ext cx="5257800" cy="4975240"/>
          </a:xfrm>
          <a:prstGeom prst="rect">
            <a:avLst/>
          </a:prstGeom>
        </p:spPr>
      </p:pic>
      <p:sp>
        <p:nvSpPr>
          <p:cNvPr id="4" name="Slide Number Placeholder 3">
            <a:extLst>
              <a:ext uri="{FF2B5EF4-FFF2-40B4-BE49-F238E27FC236}">
                <a16:creationId xmlns:a16="http://schemas.microsoft.com/office/drawing/2014/main" id="{F9D74CE8-A75C-3E4E-BBB3-102721AC8613}"/>
              </a:ext>
            </a:extLst>
          </p:cNvPr>
          <p:cNvSpPr>
            <a:spLocks noGrp="1"/>
          </p:cNvSpPr>
          <p:nvPr>
            <p:ph type="sldNum" sz="quarter" idx="12"/>
          </p:nvPr>
        </p:nvSpPr>
        <p:spPr/>
        <p:txBody>
          <a:bodyPr/>
          <a:lstStyle>
            <a:lvl1pPr>
              <a:defRPr>
                <a:solidFill>
                  <a:schemeClr val="bg1"/>
                </a:solidFill>
              </a:defRPr>
            </a:lvl1pPr>
          </a:lstStyle>
          <a:p>
            <a:fld id="{9384FF6D-5FD2-A847-8599-D7B37E65F8CD}" type="slidenum">
              <a:rPr lang="en-US" smtClean="0"/>
              <a:pPr/>
              <a:t>‹#›</a:t>
            </a:fld>
            <a:r>
              <a:rPr lang="en-US" dirty="0"/>
              <a:t>  |  George Mason University</a:t>
            </a:r>
          </a:p>
        </p:txBody>
      </p:sp>
      <p:sp>
        <p:nvSpPr>
          <p:cNvPr id="2" name="Title 1">
            <a:extLst>
              <a:ext uri="{FF2B5EF4-FFF2-40B4-BE49-F238E27FC236}">
                <a16:creationId xmlns:a16="http://schemas.microsoft.com/office/drawing/2014/main" id="{07A054A1-C1CE-0449-B1BE-461CEBC602DB}"/>
              </a:ext>
            </a:extLst>
          </p:cNvPr>
          <p:cNvSpPr>
            <a:spLocks noGrp="1"/>
          </p:cNvSpPr>
          <p:nvPr>
            <p:ph type="title" hasCustomPrompt="1"/>
          </p:nvPr>
        </p:nvSpPr>
        <p:spPr>
          <a:xfrm>
            <a:off x="838205" y="1"/>
            <a:ext cx="4451431" cy="1585732"/>
          </a:xfrm>
        </p:spPr>
        <p:txBody>
          <a:bodyPr/>
          <a:lstStyle/>
          <a:p>
            <a:r>
              <a:rPr lang="en-US" dirty="0"/>
              <a:t>Click to edit title</a:t>
            </a:r>
          </a:p>
        </p:txBody>
      </p:sp>
      <p:sp>
        <p:nvSpPr>
          <p:cNvPr id="8" name="Picture Placeholder 7">
            <a:extLst>
              <a:ext uri="{FF2B5EF4-FFF2-40B4-BE49-F238E27FC236}">
                <a16:creationId xmlns:a16="http://schemas.microsoft.com/office/drawing/2014/main" id="{3E369411-C1F4-5A42-B8E9-6B5D10157CAE}"/>
              </a:ext>
            </a:extLst>
          </p:cNvPr>
          <p:cNvSpPr>
            <a:spLocks noGrp="1"/>
          </p:cNvSpPr>
          <p:nvPr>
            <p:ph type="pic" sz="quarter" idx="13"/>
          </p:nvPr>
        </p:nvSpPr>
        <p:spPr>
          <a:xfrm>
            <a:off x="2241614" y="1909823"/>
            <a:ext cx="3854391" cy="3854390"/>
          </a:xfrm>
        </p:spPr>
        <p:txBody>
          <a:bodyPr/>
          <a:lstStyle/>
          <a:p>
            <a:endParaRPr lang="en-US"/>
          </a:p>
        </p:txBody>
      </p:sp>
      <p:sp>
        <p:nvSpPr>
          <p:cNvPr id="10" name="Picture Placeholder 7">
            <a:extLst>
              <a:ext uri="{FF2B5EF4-FFF2-40B4-BE49-F238E27FC236}">
                <a16:creationId xmlns:a16="http://schemas.microsoft.com/office/drawing/2014/main" id="{376375CB-98C6-E840-8363-FE5DE274674D}"/>
              </a:ext>
            </a:extLst>
          </p:cNvPr>
          <p:cNvSpPr>
            <a:spLocks noGrp="1"/>
          </p:cNvSpPr>
          <p:nvPr>
            <p:ph type="pic" sz="quarter" idx="14"/>
          </p:nvPr>
        </p:nvSpPr>
        <p:spPr>
          <a:xfrm>
            <a:off x="6107558" y="1909823"/>
            <a:ext cx="3854391" cy="3854390"/>
          </a:xfrm>
        </p:spPr>
        <p:txBody>
          <a:bodyPr/>
          <a:lstStyle/>
          <a:p>
            <a:endParaRPr lang="en-US"/>
          </a:p>
        </p:txBody>
      </p:sp>
    </p:spTree>
    <p:extLst>
      <p:ext uri="{BB962C8B-B14F-4D97-AF65-F5344CB8AC3E}">
        <p14:creationId xmlns:p14="http://schemas.microsoft.com/office/powerpoint/2010/main" val="353742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96157F-BA9C-E04A-80E5-9DA8ABC240C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04AD9C8-E5A0-774C-89EC-7B9CE07BD3F8}"/>
              </a:ext>
            </a:extLst>
          </p:cNvPr>
          <p:cNvPicPr>
            <a:picLocks noChangeAspect="1"/>
          </p:cNvPicPr>
          <p:nvPr userDrawn="1"/>
        </p:nvPicPr>
        <p:blipFill>
          <a:blip r:embed="rId3"/>
          <a:stretch>
            <a:fillRect/>
          </a:stretch>
        </p:blipFill>
        <p:spPr>
          <a:xfrm>
            <a:off x="4879977" y="685800"/>
            <a:ext cx="2432051" cy="1628194"/>
          </a:xfrm>
          <a:prstGeom prst="rect">
            <a:avLst/>
          </a:prstGeom>
        </p:spPr>
      </p:pic>
      <p:grpSp>
        <p:nvGrpSpPr>
          <p:cNvPr id="6" name="Group 5">
            <a:extLst>
              <a:ext uri="{FF2B5EF4-FFF2-40B4-BE49-F238E27FC236}">
                <a16:creationId xmlns:a16="http://schemas.microsoft.com/office/drawing/2014/main" id="{7D39621D-226A-8148-BA50-331BE5E4B360}"/>
              </a:ext>
            </a:extLst>
          </p:cNvPr>
          <p:cNvGrpSpPr/>
          <p:nvPr userDrawn="1"/>
        </p:nvGrpSpPr>
        <p:grpSpPr>
          <a:xfrm>
            <a:off x="4360603" y="3418257"/>
            <a:ext cx="3470796" cy="674932"/>
            <a:chOff x="4372071" y="3418257"/>
            <a:chExt cx="3470796" cy="674932"/>
          </a:xfrm>
        </p:grpSpPr>
        <p:pic>
          <p:nvPicPr>
            <p:cNvPr id="9" name="Picture 8">
              <a:extLst>
                <a:ext uri="{FF2B5EF4-FFF2-40B4-BE49-F238E27FC236}">
                  <a16:creationId xmlns:a16="http://schemas.microsoft.com/office/drawing/2014/main" id="{79E5A890-E9CB-F545-B0E3-0CA47D272E92}"/>
                </a:ext>
              </a:extLst>
            </p:cNvPr>
            <p:cNvPicPr>
              <a:picLocks noChangeAspect="1"/>
            </p:cNvPicPr>
            <p:nvPr userDrawn="1"/>
          </p:nvPicPr>
          <p:blipFill>
            <a:blip r:embed="rId4"/>
            <a:stretch>
              <a:fillRect/>
            </a:stretch>
          </p:blipFill>
          <p:spPr>
            <a:xfrm>
              <a:off x="4372071" y="3418257"/>
              <a:ext cx="674932" cy="674932"/>
            </a:xfrm>
            <a:prstGeom prst="rect">
              <a:avLst/>
            </a:prstGeom>
          </p:spPr>
        </p:pic>
        <p:pic>
          <p:nvPicPr>
            <p:cNvPr id="10" name="Picture 9">
              <a:extLst>
                <a:ext uri="{FF2B5EF4-FFF2-40B4-BE49-F238E27FC236}">
                  <a16:creationId xmlns:a16="http://schemas.microsoft.com/office/drawing/2014/main" id="{A1126149-44DC-FE46-8A65-58BE7FED2F39}"/>
                </a:ext>
              </a:extLst>
            </p:cNvPr>
            <p:cNvPicPr>
              <a:picLocks noChangeAspect="1"/>
            </p:cNvPicPr>
            <p:nvPr userDrawn="1"/>
          </p:nvPicPr>
          <p:blipFill>
            <a:blip r:embed="rId5"/>
            <a:stretch>
              <a:fillRect/>
            </a:stretch>
          </p:blipFill>
          <p:spPr>
            <a:xfrm>
              <a:off x="6468969" y="3418257"/>
              <a:ext cx="674932" cy="674932"/>
            </a:xfrm>
            <a:prstGeom prst="rect">
              <a:avLst/>
            </a:prstGeom>
          </p:spPr>
        </p:pic>
        <p:pic>
          <p:nvPicPr>
            <p:cNvPr id="11" name="Picture 10">
              <a:extLst>
                <a:ext uri="{FF2B5EF4-FFF2-40B4-BE49-F238E27FC236}">
                  <a16:creationId xmlns:a16="http://schemas.microsoft.com/office/drawing/2014/main" id="{6BCF3130-1630-0343-9C06-8D09FC68F4E9}"/>
                </a:ext>
              </a:extLst>
            </p:cNvPr>
            <p:cNvPicPr>
              <a:picLocks noChangeAspect="1"/>
            </p:cNvPicPr>
            <p:nvPr userDrawn="1"/>
          </p:nvPicPr>
          <p:blipFill>
            <a:blip r:embed="rId6"/>
            <a:stretch>
              <a:fillRect/>
            </a:stretch>
          </p:blipFill>
          <p:spPr>
            <a:xfrm>
              <a:off x="7167935" y="3418257"/>
              <a:ext cx="674932" cy="674932"/>
            </a:xfrm>
            <a:prstGeom prst="rect">
              <a:avLst/>
            </a:prstGeom>
          </p:spPr>
        </p:pic>
        <p:pic>
          <p:nvPicPr>
            <p:cNvPr id="12" name="Picture 11">
              <a:extLst>
                <a:ext uri="{FF2B5EF4-FFF2-40B4-BE49-F238E27FC236}">
                  <a16:creationId xmlns:a16="http://schemas.microsoft.com/office/drawing/2014/main" id="{F4DF3525-9638-BB41-BEE3-B77246F916E4}"/>
                </a:ext>
              </a:extLst>
            </p:cNvPr>
            <p:cNvPicPr>
              <a:picLocks noChangeAspect="1"/>
            </p:cNvPicPr>
            <p:nvPr userDrawn="1"/>
          </p:nvPicPr>
          <p:blipFill>
            <a:blip r:embed="rId7"/>
            <a:stretch>
              <a:fillRect/>
            </a:stretch>
          </p:blipFill>
          <p:spPr>
            <a:xfrm>
              <a:off x="5071037" y="3418257"/>
              <a:ext cx="674932" cy="674932"/>
            </a:xfrm>
            <a:prstGeom prst="rect">
              <a:avLst/>
            </a:prstGeom>
          </p:spPr>
        </p:pic>
        <p:pic>
          <p:nvPicPr>
            <p:cNvPr id="13" name="Picture 12">
              <a:extLst>
                <a:ext uri="{FF2B5EF4-FFF2-40B4-BE49-F238E27FC236}">
                  <a16:creationId xmlns:a16="http://schemas.microsoft.com/office/drawing/2014/main" id="{3DCE0DD5-D635-3B4E-89ED-1374AB93C2D4}"/>
                </a:ext>
              </a:extLst>
            </p:cNvPr>
            <p:cNvPicPr>
              <a:picLocks noChangeAspect="1"/>
            </p:cNvPicPr>
            <p:nvPr userDrawn="1"/>
          </p:nvPicPr>
          <p:blipFill>
            <a:blip r:embed="rId8"/>
            <a:stretch>
              <a:fillRect/>
            </a:stretch>
          </p:blipFill>
          <p:spPr>
            <a:xfrm>
              <a:off x="5770003" y="3418257"/>
              <a:ext cx="674932" cy="674932"/>
            </a:xfrm>
            <a:prstGeom prst="rect">
              <a:avLst/>
            </a:prstGeom>
          </p:spPr>
        </p:pic>
      </p:grpSp>
      <p:sp>
        <p:nvSpPr>
          <p:cNvPr id="3" name="Content Placeholder 2">
            <a:extLst>
              <a:ext uri="{FF2B5EF4-FFF2-40B4-BE49-F238E27FC236}">
                <a16:creationId xmlns:a16="http://schemas.microsoft.com/office/drawing/2014/main" id="{4DC227F9-BC54-F047-971E-2070A12085C1}"/>
              </a:ext>
            </a:extLst>
          </p:cNvPr>
          <p:cNvSpPr>
            <a:spLocks noGrp="1"/>
          </p:cNvSpPr>
          <p:nvPr>
            <p:ph sz="quarter" idx="10"/>
          </p:nvPr>
        </p:nvSpPr>
        <p:spPr>
          <a:xfrm>
            <a:off x="4159251" y="4233362"/>
            <a:ext cx="3873500" cy="2038350"/>
          </a:xfrm>
        </p:spPr>
        <p:txBody>
          <a:bodyPr>
            <a:normAutofit/>
          </a:bodyPr>
          <a:lstStyle>
            <a:lvl1pPr marL="0" indent="0" algn="ctr">
              <a:buNone/>
              <a:defRPr sz="2000">
                <a:solidFill>
                  <a:schemeClr val="bg1"/>
                </a:solidFill>
              </a:defRPr>
            </a:lvl1pPr>
            <a:lvl2pPr marL="457178" indent="0" algn="ctr">
              <a:buNone/>
              <a:defRPr>
                <a:solidFill>
                  <a:schemeClr val="bg1"/>
                </a:solidFill>
              </a:defRPr>
            </a:lvl2pPr>
            <a:lvl3pPr marL="914354" indent="0" algn="ctr">
              <a:buNone/>
              <a:defRPr>
                <a:solidFill>
                  <a:schemeClr val="bg1"/>
                </a:solidFill>
              </a:defRPr>
            </a:lvl3pPr>
            <a:lvl4pPr marL="1371532" indent="0" algn="ctr">
              <a:buNone/>
              <a:defRPr>
                <a:solidFill>
                  <a:schemeClr val="bg1"/>
                </a:solidFill>
              </a:defRPr>
            </a:lvl4pPr>
            <a:lvl5pPr marL="1828709" indent="0" algn="ctr">
              <a:buNone/>
              <a:defRPr>
                <a:solidFill>
                  <a:schemeClr val="bg1"/>
                </a:solidFill>
              </a:defRPr>
            </a:lvl5pPr>
          </a:lstStyle>
          <a:p>
            <a:pPr lvl="0"/>
            <a:r>
              <a:rPr lang="en-US" dirty="0"/>
              <a:t>Click to edit Master text styles</a:t>
            </a:r>
          </a:p>
        </p:txBody>
      </p:sp>
      <p:sp>
        <p:nvSpPr>
          <p:cNvPr id="14" name="Content Placeholder 13">
            <a:extLst>
              <a:ext uri="{FF2B5EF4-FFF2-40B4-BE49-F238E27FC236}">
                <a16:creationId xmlns:a16="http://schemas.microsoft.com/office/drawing/2014/main" id="{21D62499-3262-B94A-BBAE-7736709F3815}"/>
              </a:ext>
            </a:extLst>
          </p:cNvPr>
          <p:cNvSpPr>
            <a:spLocks noGrp="1"/>
          </p:cNvSpPr>
          <p:nvPr>
            <p:ph sz="quarter" idx="11" hasCustomPrompt="1"/>
          </p:nvPr>
        </p:nvSpPr>
        <p:spPr>
          <a:xfrm>
            <a:off x="3884053" y="2673927"/>
            <a:ext cx="4423899" cy="449501"/>
          </a:xfrm>
          <a:ln>
            <a:noFill/>
          </a:ln>
        </p:spPr>
        <p:txBody>
          <a:bodyPr>
            <a:normAutofit/>
          </a:bodyPr>
          <a:lstStyle>
            <a:lvl1pPr marL="0" indent="0" algn="ctr">
              <a:buNone/>
              <a:defRPr sz="2000" b="1">
                <a:ln>
                  <a:solidFill>
                    <a:schemeClr val="accent1"/>
                  </a:solidFill>
                </a:ln>
                <a:solidFill>
                  <a:schemeClr val="accent1"/>
                </a:solidFill>
              </a:defRPr>
            </a:lvl1pPr>
            <a:lvl2pPr>
              <a:defRPr>
                <a:ln>
                  <a:solidFill>
                    <a:schemeClr val="accent1"/>
                  </a:solidFill>
                </a:ln>
              </a:defRPr>
            </a:lvl2pPr>
            <a:lvl3pPr>
              <a:defRPr>
                <a:ln>
                  <a:solidFill>
                    <a:schemeClr val="accent1"/>
                  </a:solidFill>
                </a:ln>
              </a:defRPr>
            </a:lvl3pPr>
            <a:lvl4pPr>
              <a:defRPr>
                <a:ln>
                  <a:solidFill>
                    <a:schemeClr val="accent1"/>
                  </a:solidFill>
                </a:ln>
              </a:defRPr>
            </a:lvl4pPr>
            <a:lvl5pPr>
              <a:defRPr>
                <a:ln>
                  <a:solidFill>
                    <a:schemeClr val="accent1"/>
                  </a:solidFill>
                </a:ln>
              </a:defRPr>
            </a:lvl5pPr>
          </a:lstStyle>
          <a:p>
            <a:pPr lvl="0"/>
            <a:r>
              <a:rPr lang="en-US" dirty="0"/>
              <a:t>Click to edit URL</a:t>
            </a:r>
          </a:p>
        </p:txBody>
      </p:sp>
    </p:spTree>
    <p:extLst>
      <p:ext uri="{BB962C8B-B14F-4D97-AF65-F5344CB8AC3E}">
        <p14:creationId xmlns:p14="http://schemas.microsoft.com/office/powerpoint/2010/main" val="1191825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ontent 1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1954480" y="8"/>
            <a:ext cx="939932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F2BA6F3-2EEB-9149-9441-572C950CB1A8}"/>
              </a:ext>
            </a:extLst>
          </p:cNvPr>
          <p:cNvSpPr>
            <a:spLocks noGrp="1"/>
          </p:cNvSpPr>
          <p:nvPr>
            <p:ph idx="1"/>
          </p:nvPr>
        </p:nvSpPr>
        <p:spPr>
          <a:xfrm>
            <a:off x="3104709" y="2577815"/>
            <a:ext cx="5348179" cy="2639028"/>
          </a:xfrm>
        </p:spPr>
        <p:txBody>
          <a:bodyPr/>
          <a:lstStyle>
            <a:lvl1pPr marL="0" indent="0">
              <a:buNone/>
              <a:defRPr>
                <a:solidFill>
                  <a:schemeClr val="tx1"/>
                </a:solidFill>
              </a:defRPr>
            </a:lvl1pPr>
            <a:lvl2pPr marL="457178" indent="0">
              <a:buNone/>
              <a:defRPr>
                <a:solidFill>
                  <a:schemeClr val="tx1"/>
                </a:solidFill>
              </a:defRPr>
            </a:lvl2pPr>
            <a:lvl3pPr marL="914354" indent="0">
              <a:buNone/>
              <a:defRPr>
                <a:solidFill>
                  <a:schemeClr val="tx1"/>
                </a:solidFill>
              </a:defRPr>
            </a:lvl3pPr>
            <a:lvl4pPr marL="1371532" indent="0">
              <a:buNone/>
              <a:defRPr>
                <a:solidFill>
                  <a:schemeClr val="tx1"/>
                </a:solidFill>
              </a:defRPr>
            </a:lvl4pPr>
            <a:lvl5pPr marL="1828709" indent="0">
              <a:buNone/>
              <a:defRPr>
                <a:solidFill>
                  <a:schemeClr val="tx1"/>
                </a:solidFill>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p:txBody>
          <a:bodyPr/>
          <a:lstStyle/>
          <a:p>
            <a:fld id="{9384FF6D-5FD2-A847-8599-D7B37E65F8CD}" type="slidenum">
              <a:rPr lang="en-US" smtClean="0"/>
              <a:pPr/>
              <a:t>‹#›</a:t>
            </a:fld>
            <a:r>
              <a:rPr lang="en-US" dirty="0"/>
              <a:t>  |  George Mason University</a:t>
            </a:r>
          </a:p>
        </p:txBody>
      </p:sp>
      <p:sp>
        <p:nvSpPr>
          <p:cNvPr id="8" name="Content Placeholder 7">
            <a:extLst>
              <a:ext uri="{FF2B5EF4-FFF2-40B4-BE49-F238E27FC236}">
                <a16:creationId xmlns:a16="http://schemas.microsoft.com/office/drawing/2014/main" id="{9AEF05CB-F316-934E-B86D-9CFE46F4AC4E}"/>
              </a:ext>
            </a:extLst>
          </p:cNvPr>
          <p:cNvSpPr>
            <a:spLocks noGrp="1"/>
          </p:cNvSpPr>
          <p:nvPr>
            <p:ph sz="quarter" idx="13"/>
          </p:nvPr>
        </p:nvSpPr>
        <p:spPr>
          <a:xfrm>
            <a:off x="1954483" y="1416844"/>
            <a:ext cx="9067535" cy="620712"/>
          </a:xfrm>
        </p:spPr>
        <p:txBody>
          <a:bodyPr/>
          <a:lstStyle>
            <a:lvl1pPr marL="0" indent="0">
              <a:buNone/>
              <a:defRPr b="1" i="0">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Click to edit Master text styles</a:t>
            </a:r>
          </a:p>
        </p:txBody>
      </p:sp>
      <p:pic>
        <p:nvPicPr>
          <p:cNvPr id="9" name="Picture 8">
            <a:extLst>
              <a:ext uri="{FF2B5EF4-FFF2-40B4-BE49-F238E27FC236}">
                <a16:creationId xmlns:a16="http://schemas.microsoft.com/office/drawing/2014/main" id="{4A7480F3-9A3C-9442-A25C-5CD379404DA0}"/>
              </a:ext>
            </a:extLst>
          </p:cNvPr>
          <p:cNvPicPr>
            <a:picLocks noChangeAspect="1"/>
          </p:cNvPicPr>
          <p:nvPr userDrawn="1"/>
        </p:nvPicPr>
        <p:blipFill rotWithShape="1">
          <a:blip r:embed="rId2"/>
          <a:srcRect l="23095" t="1015" r="57497"/>
          <a:stretch/>
        </p:blipFill>
        <p:spPr>
          <a:xfrm>
            <a:off x="1" y="0"/>
            <a:ext cx="1344707" cy="6858000"/>
          </a:xfrm>
          <a:prstGeom prst="rect">
            <a:avLst/>
          </a:prstGeom>
        </p:spPr>
      </p:pic>
    </p:spTree>
    <p:extLst>
      <p:ext uri="{BB962C8B-B14F-4D97-AF65-F5344CB8AC3E}">
        <p14:creationId xmlns:p14="http://schemas.microsoft.com/office/powerpoint/2010/main" val="180257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C6BC4-E0CB-DB4E-AE6C-D3E834B48F70}"/>
              </a:ext>
            </a:extLst>
          </p:cNvPr>
          <p:cNvSpPr>
            <a:spLocks noGrp="1"/>
          </p:cNvSpPr>
          <p:nvPr>
            <p:ph type="title"/>
          </p:nvPr>
        </p:nvSpPr>
        <p:spPr>
          <a:xfrm>
            <a:off x="838200" y="8"/>
            <a:ext cx="10515600" cy="132556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A2236F-F4D5-BB46-9A26-0C28620F26A8}"/>
              </a:ext>
            </a:extLst>
          </p:cNvPr>
          <p:cNvSpPr>
            <a:spLocks noGrp="1"/>
          </p:cNvSpPr>
          <p:nvPr>
            <p:ph type="body" idx="1"/>
          </p:nvPr>
        </p:nvSpPr>
        <p:spPr>
          <a:xfrm>
            <a:off x="838200" y="1799303"/>
            <a:ext cx="10515600" cy="43776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B0656C8-2137-CD40-95D9-6B811B3A7B5E}"/>
              </a:ext>
            </a:extLst>
          </p:cNvPr>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9384FF6D-5FD2-A847-8599-D7B37E65F8CD}" type="slidenum">
              <a:rPr lang="en-US" smtClean="0"/>
              <a:pPr/>
              <a:t>‹#›</a:t>
            </a:fld>
            <a:r>
              <a:rPr lang="en-US" dirty="0"/>
              <a:t>  |  George Mason University</a:t>
            </a:r>
          </a:p>
        </p:txBody>
      </p:sp>
    </p:spTree>
    <p:extLst>
      <p:ext uri="{BB962C8B-B14F-4D97-AF65-F5344CB8AC3E}">
        <p14:creationId xmlns:p14="http://schemas.microsoft.com/office/powerpoint/2010/main" val="1740110889"/>
      </p:ext>
    </p:extLst>
  </p:cSld>
  <p:clrMap bg1="lt1" tx1="dk1" bg2="lt2" tx2="dk2" accent1="accent1" accent2="accent2" accent3="accent3" accent4="accent4" accent5="accent5" accent6="accent6" hlink="hlink" folHlink="folHlink"/>
  <p:sldLayoutIdLst>
    <p:sldLayoutId id="2147483661" r:id="rId1"/>
    <p:sldLayoutId id="2147483680" r:id="rId2"/>
    <p:sldLayoutId id="2147483678" r:id="rId3"/>
    <p:sldLayoutId id="2147483662" r:id="rId4"/>
    <p:sldLayoutId id="2147483677" r:id="rId5"/>
    <p:sldLayoutId id="2147483672" r:id="rId6"/>
    <p:sldLayoutId id="2147483663" r:id="rId7"/>
    <p:sldLayoutId id="2147483679" r:id="rId8"/>
  </p:sldLayoutIdLst>
  <p:hf hdr="0" ftr="0" dt="0"/>
  <p:txStyles>
    <p:titleStyle>
      <a:lvl1pPr algn="l" defTabSz="914354" rtl="0" eaLnBrk="1" latinLnBrk="0" hangingPunct="1">
        <a:lnSpc>
          <a:spcPct val="90000"/>
        </a:lnSpc>
        <a:spcBef>
          <a:spcPct val="0"/>
        </a:spcBef>
        <a:buNone/>
        <a:defRPr sz="4400" b="1" i="0" kern="1200">
          <a:solidFill>
            <a:schemeClr val="tx2"/>
          </a:solidFill>
          <a:latin typeface="+mj-lt"/>
          <a:ea typeface="+mj-ea"/>
          <a:cs typeface="+mj-cs"/>
        </a:defRPr>
      </a:lvl1pPr>
    </p:titleStyle>
    <p:bodyStyle>
      <a:lvl1pPr marL="228589" indent="-228589"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685766"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2942"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3pPr>
      <a:lvl4pPr marL="1600120"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4pPr>
      <a:lvl5pPr marL="2057298"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9.svg"/><Relationship Id="rId1" Type="http://schemas.openxmlformats.org/officeDocument/2006/relationships/slideLayout" Target="../slideLayouts/slideLayout3.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71.svg"/></Relationships>
</file>

<file path=ppt/slides/_rels/slide1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hyperlink" Target="https://algassert.com/quirk" TargetMode="External"/><Relationship Id="rId7" Type="http://schemas.openxmlformats.org/officeDocument/2006/relationships/hyperlink" Target="https://jqub.ece.gmu.edu/categories/QF/" TargetMode="External"/><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hyperlink" Target="https://vacsensystem.github.io/" TargetMode="External"/><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jqub.ece.gmu.edu/" TargetMode="External"/><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sv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jpeg"/><Relationship Id="rId18" Type="http://schemas.openxmlformats.org/officeDocument/2006/relationships/image" Target="../media/image117.png"/><Relationship Id="rId3" Type="http://schemas.openxmlformats.org/officeDocument/2006/relationships/image" Target="../media/image102.png"/><Relationship Id="rId21" Type="http://schemas.openxmlformats.org/officeDocument/2006/relationships/image" Target="../media/image120.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image" Target="../media/image101.png"/><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jpeg"/><Relationship Id="rId15" Type="http://schemas.openxmlformats.org/officeDocument/2006/relationships/image" Target="../media/image114.jpeg"/><Relationship Id="rId10" Type="http://schemas.openxmlformats.org/officeDocument/2006/relationships/image" Target="../media/image109.jpe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scholar.google.com/citations?view_op=view_citation&amp;hl=zh-CN&amp;user=62oDIG4AAAAJ&amp;sortby=pubdate&amp;citation_for_view=62oDIG4AAAAJ:fQNAKQ3IYiAC"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25.jpeg"/><Relationship Id="rId18" Type="http://schemas.openxmlformats.org/officeDocument/2006/relationships/image" Target="../media/image103.png"/><Relationship Id="rId3" Type="http://schemas.openxmlformats.org/officeDocument/2006/relationships/image" Target="../media/image50.png"/><Relationship Id="rId7" Type="http://schemas.openxmlformats.org/officeDocument/2006/relationships/image" Target="../media/image7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17.xml"/><Relationship Id="rId16" Type="http://schemas.openxmlformats.org/officeDocument/2006/relationships/image" Target="../media/image128.png"/><Relationship Id="rId1" Type="http://schemas.openxmlformats.org/officeDocument/2006/relationships/slideLayout" Target="../slideLayouts/slideLayout3.x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127.jpg"/><Relationship Id="rId10" Type="http://schemas.openxmlformats.org/officeDocument/2006/relationships/image" Target="../media/image88.png"/><Relationship Id="rId4" Type="http://schemas.openxmlformats.org/officeDocument/2006/relationships/image" Target="../media/image84.png"/><Relationship Id="rId9" Type="http://schemas.openxmlformats.org/officeDocument/2006/relationships/image" Target="../media/image81.png"/><Relationship Id="rId14" Type="http://schemas.openxmlformats.org/officeDocument/2006/relationships/image" Target="../media/image126.png"/></Relationships>
</file>

<file path=ppt/slides/_rels/slide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1.jpeg"/><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39.svg"/><Relationship Id="rId1" Type="http://schemas.openxmlformats.org/officeDocument/2006/relationships/slideLayout" Target="../slideLayouts/slideLayout3.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40.xml.rels><?xml version="1.0" encoding="UTF-8" standalone="yes"?>
<Relationships xmlns="http://schemas.openxmlformats.org/package/2006/relationships"><Relationship Id="rId3" Type="http://schemas.openxmlformats.org/officeDocument/2006/relationships/image" Target="../media/image134.tmp"/><Relationship Id="rId7" Type="http://schemas.openxmlformats.org/officeDocument/2006/relationships/hyperlink" Target="https://github.com/JQub/QuantumFlow_Tutorial" TargetMode="External"/><Relationship Id="rId2"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hyperlink" Target="https://www.nature.com/articles/s41467-020-20729-5" TargetMode="External"/><Relationship Id="rId5" Type="http://schemas.openxmlformats.org/officeDocument/2006/relationships/image" Target="../media/image136.emf"/><Relationship Id="rId4" Type="http://schemas.openxmlformats.org/officeDocument/2006/relationships/image" Target="../media/image135.emf"/></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image" Target="../media/image42.jpeg"/><Relationship Id="rId7" Type="http://schemas.openxmlformats.org/officeDocument/2006/relationships/image" Target="../media/image46.gi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 Id="rId9" Type="http://schemas.openxmlformats.org/officeDocument/2006/relationships/image" Target="../media/image48.jpe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jpeg"/><Relationship Id="rId12"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3.jpeg"/><Relationship Id="rId11" Type="http://schemas.openxmlformats.org/officeDocument/2006/relationships/image" Target="../media/image58.jpe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22378-EC10-695B-3D62-22A70C41B262}"/>
              </a:ext>
            </a:extLst>
          </p:cNvPr>
          <p:cNvPicPr>
            <a:picLocks noChangeAspect="1"/>
          </p:cNvPicPr>
          <p:nvPr/>
        </p:nvPicPr>
        <p:blipFill rotWithShape="1">
          <a:blip r:embed="rId2">
            <a:alphaModFix amt="50000"/>
          </a:blip>
          <a:srcRect l="30284" r="2967" b="1"/>
          <a:stretch/>
        </p:blipFill>
        <p:spPr>
          <a:xfrm>
            <a:off x="-1" y="1"/>
            <a:ext cx="6096001" cy="685799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30" name="Picture 6" descr="Bowie State University reaches $50 million fundraising goal - The  Washington Post">
            <a:extLst>
              <a:ext uri="{FF2B5EF4-FFF2-40B4-BE49-F238E27FC236}">
                <a16:creationId xmlns:a16="http://schemas.microsoft.com/office/drawing/2014/main" id="{4D9DF7BF-7616-21FC-4457-E213F96BA52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17256" r="15995" b="1"/>
          <a:stretch/>
        </p:blipFill>
        <p:spPr bwMode="auto">
          <a:xfrm>
            <a:off x="6096000" y="1"/>
            <a:ext cx="6096000" cy="685799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035" name="Slide Number Placeholder 1">
            <a:extLst>
              <a:ext uri="{FF2B5EF4-FFF2-40B4-BE49-F238E27FC236}">
                <a16:creationId xmlns:a16="http://schemas.microsoft.com/office/drawing/2014/main" id="{5B599A7C-1014-CE59-93D9-75230362517E}"/>
              </a:ext>
            </a:extLst>
          </p:cNvPr>
          <p:cNvSpPr>
            <a:spLocks noGrp="1"/>
          </p:cNvSpPr>
          <p:nvPr>
            <p:ph type="sldNum" sz="quarter" idx="4294967295"/>
          </p:nvPr>
        </p:nvSpPr>
        <p:spPr>
          <a:xfrm>
            <a:off x="9448800" y="6356350"/>
            <a:ext cx="2743200" cy="365125"/>
          </a:xfrm>
        </p:spPr>
        <p:txBody>
          <a:bodyPr/>
          <a:lstStyle/>
          <a:p>
            <a:pPr>
              <a:spcAft>
                <a:spcPts val="600"/>
              </a:spcAft>
            </a:pPr>
            <a:fld id="{9384FF6D-5FD2-A847-8599-D7B37E65F8CD}" type="slidenum">
              <a:rPr lang="en-US" smtClean="0"/>
              <a:pPr>
                <a:spcAft>
                  <a:spcPts val="600"/>
                </a:spcAft>
              </a:pPr>
              <a:t>1</a:t>
            </a:fld>
            <a:r>
              <a:rPr lang="en-US"/>
              <a:t>  |  George Mason University</a:t>
            </a:r>
          </a:p>
        </p:txBody>
      </p:sp>
      <p:sp>
        <p:nvSpPr>
          <p:cNvPr id="1037" name="Title 2">
            <a:extLst>
              <a:ext uri="{FF2B5EF4-FFF2-40B4-BE49-F238E27FC236}">
                <a16:creationId xmlns:a16="http://schemas.microsoft.com/office/drawing/2014/main" id="{8EE9EA8F-F398-4BE4-D4DF-6DBBDB959A4C}"/>
              </a:ext>
            </a:extLst>
          </p:cNvPr>
          <p:cNvSpPr>
            <a:spLocks noGrp="1"/>
          </p:cNvSpPr>
          <p:nvPr>
            <p:ph type="title" idx="4294967295"/>
          </p:nvPr>
        </p:nvSpPr>
        <p:spPr>
          <a:xfrm>
            <a:off x="219075" y="725488"/>
            <a:ext cx="11830050" cy="2452688"/>
          </a:xfrm>
        </p:spPr>
        <p:txBody>
          <a:bodyPr>
            <a:normAutofit fontScale="90000"/>
          </a:bodyPr>
          <a:lstStyle/>
          <a:p>
            <a:pPr marL="0" marR="0" algn="ctr">
              <a:spcBef>
                <a:spcPts val="0"/>
              </a:spcBef>
              <a:spcAft>
                <a:spcPts val="0"/>
              </a:spcAft>
            </a:pPr>
            <a:r>
              <a:rPr lang="en-US" dirty="0">
                <a:solidFill>
                  <a:schemeClr val="accent6">
                    <a:lumMod val="60000"/>
                    <a:lumOff val="40000"/>
                  </a:schemeClr>
                </a:solidFill>
                <a:effectLst>
                  <a:outerShdw blurRad="50800" dist="38100" dir="2700000" algn="tl" rotWithShape="0">
                    <a:prstClr val="black">
                      <a:alpha val="40000"/>
                    </a:prstClr>
                  </a:outerShdw>
                </a:effectLst>
                <a:latin typeface="Aptos"/>
                <a:ea typeface="Times New Roman" panose="02020603050405020304" pitchFamily="18" charset="0"/>
                <a:cs typeface="Calibri" panose="020F0502020204030204" pitchFamily="34" charset="0"/>
              </a:rPr>
              <a:t>Quantum Pathways</a:t>
            </a:r>
            <a:r>
              <a:rPr lang="en-US" dirty="0">
                <a:solidFill>
                  <a:schemeClr val="accent6">
                    <a:lumMod val="60000"/>
                    <a:lumOff val="40000"/>
                  </a:schemeClr>
                </a:solidFill>
                <a:effectLst>
                  <a:outerShdw blurRad="50800" dist="38100" dir="2700000" algn="tl" rotWithShape="0">
                    <a:prstClr val="black">
                      <a:alpha val="40000"/>
                    </a:prstClr>
                  </a:outerShdw>
                </a:effectLst>
                <a:latin typeface="DengXian" panose="02010600030101010101" pitchFamily="2" charset="-122"/>
                <a:ea typeface="SimSun" panose="02010600030101010101" pitchFamily="2" charset="-122"/>
                <a:cs typeface="MS Mincho" panose="02020609040205080304" pitchFamily="49" charset="-128"/>
              </a:rPr>
              <a:t>: </a:t>
            </a:r>
            <a:r>
              <a:rPr lang="en-US" dirty="0">
                <a:solidFill>
                  <a:schemeClr val="accent6">
                    <a:lumMod val="60000"/>
                    <a:lumOff val="40000"/>
                  </a:schemeClr>
                </a:solidFill>
                <a:effectLst>
                  <a:outerShdw blurRad="50800" dist="38100" dir="2700000" algn="tl" rotWithShape="0">
                    <a:prstClr val="black">
                      <a:alpha val="40000"/>
                    </a:prstClr>
                  </a:outerShdw>
                </a:effectLst>
                <a:latin typeface="Aptos"/>
                <a:ea typeface="Times New Roman" panose="02020603050405020304" pitchFamily="18" charset="0"/>
                <a:cs typeface="Calibri" panose="020F0502020204030204" pitchFamily="34" charset="0"/>
              </a:rPr>
              <a:t>Workshop on Quantum Information Science and Engineering</a:t>
            </a:r>
            <a:br>
              <a:rPr lang="en-US" dirty="0">
                <a:solidFill>
                  <a:schemeClr val="accent6">
                    <a:lumMod val="60000"/>
                    <a:lumOff val="40000"/>
                  </a:schemeClr>
                </a:solidFill>
                <a:effectLst>
                  <a:outerShdw blurRad="50800" dist="38100" dir="2700000" algn="tl" rotWithShape="0">
                    <a:prstClr val="black">
                      <a:alpha val="40000"/>
                    </a:prstClr>
                  </a:outerShdw>
                </a:effectLst>
                <a:latin typeface="Aptos"/>
                <a:ea typeface="Times New Roman" panose="02020603050405020304" pitchFamily="18" charset="0"/>
                <a:cs typeface="Calibri" panose="020F0502020204030204" pitchFamily="34" charset="0"/>
              </a:rPr>
            </a:br>
            <a:br>
              <a:rPr lang="en-US" dirty="0">
                <a:solidFill>
                  <a:schemeClr val="accent6">
                    <a:lumMod val="60000"/>
                    <a:lumOff val="40000"/>
                  </a:schemeClr>
                </a:solidFill>
                <a:effectLst>
                  <a:outerShdw blurRad="50800" dist="38100" dir="2700000" algn="tl" rotWithShape="0">
                    <a:prstClr val="black">
                      <a:alpha val="40000"/>
                    </a:prstClr>
                  </a:outerShdw>
                </a:effectLst>
                <a:latin typeface="Aptos"/>
                <a:ea typeface="Times New Roman" panose="02020603050405020304" pitchFamily="18" charset="0"/>
                <a:cs typeface="Calibri" panose="020F0502020204030204" pitchFamily="34" charset="0"/>
              </a:rPr>
            </a:br>
            <a:r>
              <a:rPr lang="en-US" dirty="0">
                <a:solidFill>
                  <a:schemeClr val="accent6">
                    <a:lumMod val="60000"/>
                    <a:lumOff val="40000"/>
                  </a:schemeClr>
                </a:solidFill>
                <a:effectLst>
                  <a:outerShdw blurRad="50800" dist="38100" dir="2700000" algn="tl" rotWithShape="0">
                    <a:prstClr val="black">
                      <a:alpha val="40000"/>
                    </a:prstClr>
                  </a:outerShdw>
                </a:effectLst>
                <a:latin typeface="Aptos"/>
                <a:ea typeface="Times New Roman" panose="02020603050405020304" pitchFamily="18" charset="0"/>
                <a:cs typeface="Calibri" panose="020F0502020204030204" pitchFamily="34" charset="0"/>
              </a:rPr>
              <a:t>April 12, 2024</a:t>
            </a:r>
            <a:endParaRPr lang="en-US" dirty="0">
              <a:solidFill>
                <a:schemeClr val="accent6">
                  <a:lumMod val="60000"/>
                  <a:lumOff val="40000"/>
                </a:schemeClr>
              </a:solidFill>
              <a:effectLst>
                <a:outerShdw blurRad="50800" dist="38100" dir="2700000" algn="tl" rotWithShape="0">
                  <a:prstClr val="black">
                    <a:alpha val="40000"/>
                  </a:prstClr>
                </a:outerShdw>
              </a:effectLst>
              <a:latin typeface="Aptos"/>
              <a:ea typeface="SimSun" panose="02010600030101010101" pitchFamily="2" charset="-122"/>
              <a:cs typeface="Calibri" panose="020F0502020204030204" pitchFamily="34" charset="0"/>
            </a:endParaRPr>
          </a:p>
        </p:txBody>
      </p:sp>
    </p:spTree>
    <p:extLst>
      <p:ext uri="{BB962C8B-B14F-4D97-AF65-F5344CB8AC3E}">
        <p14:creationId xmlns:p14="http://schemas.microsoft.com/office/powerpoint/2010/main" val="3658664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2351B72-821B-409F-AB48-B6DC1AE3C819}"/>
              </a:ext>
            </a:extLst>
          </p:cNvPr>
          <p:cNvSpPr/>
          <p:nvPr/>
        </p:nvSpPr>
        <p:spPr>
          <a:xfrm>
            <a:off x="10131480" y="1072327"/>
            <a:ext cx="1960895" cy="3809503"/>
          </a:xfrm>
          <a:custGeom>
            <a:avLst/>
            <a:gdLst>
              <a:gd name="connsiteX0" fmla="*/ 0 w 2772177"/>
              <a:gd name="connsiteY0" fmla="*/ 0 h 3809503"/>
              <a:gd name="connsiteX1" fmla="*/ 2772178 w 2772177"/>
              <a:gd name="connsiteY1" fmla="*/ 0 h 3809503"/>
              <a:gd name="connsiteX2" fmla="*/ 2772178 w 2772177"/>
              <a:gd name="connsiteY2" fmla="*/ 3809503 h 3809503"/>
              <a:gd name="connsiteX3" fmla="*/ 0 w 2772177"/>
              <a:gd name="connsiteY3" fmla="*/ 3809503 h 3809503"/>
            </a:gdLst>
            <a:ahLst/>
            <a:cxnLst>
              <a:cxn ang="0">
                <a:pos x="connsiteX0" y="connsiteY0"/>
              </a:cxn>
              <a:cxn ang="0">
                <a:pos x="connsiteX1" y="connsiteY1"/>
              </a:cxn>
              <a:cxn ang="0">
                <a:pos x="connsiteX2" y="connsiteY2"/>
              </a:cxn>
              <a:cxn ang="0">
                <a:pos x="connsiteX3" y="connsiteY3"/>
              </a:cxn>
            </a:cxnLst>
            <a:rect l="l" t="t" r="r" b="b"/>
            <a:pathLst>
              <a:path w="2772177" h="3809503">
                <a:moveTo>
                  <a:pt x="0" y="0"/>
                </a:moveTo>
                <a:lnTo>
                  <a:pt x="2772178" y="0"/>
                </a:lnTo>
                <a:lnTo>
                  <a:pt x="2772178" y="3809503"/>
                </a:lnTo>
                <a:lnTo>
                  <a:pt x="0" y="3809503"/>
                </a:lnTo>
                <a:close/>
              </a:path>
            </a:pathLst>
          </a:custGeom>
          <a:solidFill>
            <a:srgbClr val="D1EADC"/>
          </a:solidFill>
          <a:ln w="10892" cap="flat">
            <a:solidFill>
              <a:srgbClr val="000000"/>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EF7EB853-4067-47FE-AE8E-47963C9651D4}"/>
              </a:ext>
            </a:extLst>
          </p:cNvPr>
          <p:cNvSpPr/>
          <p:nvPr/>
        </p:nvSpPr>
        <p:spPr>
          <a:xfrm>
            <a:off x="697560" y="1072327"/>
            <a:ext cx="8609236" cy="10897"/>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noFill/>
            <a:prstDash val="solid"/>
            <a:miter/>
          </a:ln>
        </p:spPr>
        <p:txBody>
          <a:bodyPr rtlCol="0" anchor="ctr"/>
          <a:lstStyle/>
          <a:p>
            <a:endParaRPr lang="en-US"/>
          </a:p>
        </p:txBody>
      </p:sp>
      <p:grpSp>
        <p:nvGrpSpPr>
          <p:cNvPr id="13" name="Graphic 53">
            <a:extLst>
              <a:ext uri="{FF2B5EF4-FFF2-40B4-BE49-F238E27FC236}">
                <a16:creationId xmlns:a16="http://schemas.microsoft.com/office/drawing/2014/main" id="{7CC46347-D30E-4575-BC2C-46532A4E64EC}"/>
              </a:ext>
            </a:extLst>
          </p:cNvPr>
          <p:cNvGrpSpPr/>
          <p:nvPr/>
        </p:nvGrpSpPr>
        <p:grpSpPr>
          <a:xfrm>
            <a:off x="697560" y="1418318"/>
            <a:ext cx="8609236" cy="3292889"/>
            <a:chOff x="689278" y="1776377"/>
            <a:chExt cx="8609236" cy="3292889"/>
          </a:xfrm>
        </p:grpSpPr>
        <p:grpSp>
          <p:nvGrpSpPr>
            <p:cNvPr id="14" name="Graphic 53">
              <a:extLst>
                <a:ext uri="{FF2B5EF4-FFF2-40B4-BE49-F238E27FC236}">
                  <a16:creationId xmlns:a16="http://schemas.microsoft.com/office/drawing/2014/main" id="{2B89B307-9900-48C7-9509-ED75C34A4782}"/>
                </a:ext>
              </a:extLst>
            </p:cNvPr>
            <p:cNvGrpSpPr/>
            <p:nvPr/>
          </p:nvGrpSpPr>
          <p:grpSpPr>
            <a:xfrm>
              <a:off x="689278" y="4893789"/>
              <a:ext cx="8609236" cy="11510"/>
              <a:chOff x="689278" y="4893789"/>
              <a:chExt cx="8609236" cy="11510"/>
            </a:xfrm>
          </p:grpSpPr>
          <p:sp>
            <p:nvSpPr>
              <p:cNvPr id="15" name="Freeform: Shape 14">
                <a:extLst>
                  <a:ext uri="{FF2B5EF4-FFF2-40B4-BE49-F238E27FC236}">
                    <a16:creationId xmlns:a16="http://schemas.microsoft.com/office/drawing/2014/main" id="{7EEB74D0-0B7D-449B-9B12-8E7118A035E1}"/>
                  </a:ext>
                </a:extLst>
              </p:cNvPr>
              <p:cNvSpPr/>
              <p:nvPr/>
            </p:nvSpPr>
            <p:spPr>
              <a:xfrm>
                <a:off x="689278" y="489378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456E86B0-8B83-4243-B343-F41E2CFE0DFE}"/>
                  </a:ext>
                </a:extLst>
              </p:cNvPr>
              <p:cNvSpPr/>
              <p:nvPr/>
            </p:nvSpPr>
            <p:spPr>
              <a:xfrm>
                <a:off x="738207" y="4893789"/>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17" name="Freeform: Shape 16">
                <a:extLst>
                  <a:ext uri="{FF2B5EF4-FFF2-40B4-BE49-F238E27FC236}">
                    <a16:creationId xmlns:a16="http://schemas.microsoft.com/office/drawing/2014/main" id="{FC69BC58-4474-4A9A-A3DB-6B5390B4C970}"/>
                  </a:ext>
                </a:extLst>
              </p:cNvPr>
              <p:cNvSpPr/>
              <p:nvPr/>
            </p:nvSpPr>
            <p:spPr>
              <a:xfrm>
                <a:off x="9282168" y="489378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19" name="Graphic 53">
              <a:extLst>
                <a:ext uri="{FF2B5EF4-FFF2-40B4-BE49-F238E27FC236}">
                  <a16:creationId xmlns:a16="http://schemas.microsoft.com/office/drawing/2014/main" id="{D4809462-43A9-45D2-84B1-DCCF397255C7}"/>
                </a:ext>
              </a:extLst>
            </p:cNvPr>
            <p:cNvGrpSpPr/>
            <p:nvPr/>
          </p:nvGrpSpPr>
          <p:grpSpPr>
            <a:xfrm>
              <a:off x="689278" y="4547797"/>
              <a:ext cx="8609236" cy="11510"/>
              <a:chOff x="689278" y="4547797"/>
              <a:chExt cx="8609236" cy="11510"/>
            </a:xfrm>
          </p:grpSpPr>
          <p:sp>
            <p:nvSpPr>
              <p:cNvPr id="20" name="Freeform: Shape 19">
                <a:extLst>
                  <a:ext uri="{FF2B5EF4-FFF2-40B4-BE49-F238E27FC236}">
                    <a16:creationId xmlns:a16="http://schemas.microsoft.com/office/drawing/2014/main" id="{CBEB5FE8-8824-4A8F-A1AD-461AC4E0153C}"/>
                  </a:ext>
                </a:extLst>
              </p:cNvPr>
              <p:cNvSpPr/>
              <p:nvPr/>
            </p:nvSpPr>
            <p:spPr>
              <a:xfrm>
                <a:off x="689278" y="454779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66E307F1-352D-4C2F-9281-833B3D100369}"/>
                  </a:ext>
                </a:extLst>
              </p:cNvPr>
              <p:cNvSpPr/>
              <p:nvPr/>
            </p:nvSpPr>
            <p:spPr>
              <a:xfrm>
                <a:off x="738207" y="4547797"/>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22" name="Freeform: Shape 21">
                <a:extLst>
                  <a:ext uri="{FF2B5EF4-FFF2-40B4-BE49-F238E27FC236}">
                    <a16:creationId xmlns:a16="http://schemas.microsoft.com/office/drawing/2014/main" id="{5D1CA84E-3FD0-4AE4-8758-2C1A5917C9A3}"/>
                  </a:ext>
                </a:extLst>
              </p:cNvPr>
              <p:cNvSpPr/>
              <p:nvPr/>
            </p:nvSpPr>
            <p:spPr>
              <a:xfrm>
                <a:off x="9282168" y="454779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23" name="Graphic 53">
              <a:extLst>
                <a:ext uri="{FF2B5EF4-FFF2-40B4-BE49-F238E27FC236}">
                  <a16:creationId xmlns:a16="http://schemas.microsoft.com/office/drawing/2014/main" id="{3A165328-6E53-4777-8AB0-40CD84EFF60E}"/>
                </a:ext>
              </a:extLst>
            </p:cNvPr>
            <p:cNvGrpSpPr/>
            <p:nvPr/>
          </p:nvGrpSpPr>
          <p:grpSpPr>
            <a:xfrm>
              <a:off x="689278" y="4200716"/>
              <a:ext cx="8609236" cy="11510"/>
              <a:chOff x="689278" y="4200716"/>
              <a:chExt cx="8609236" cy="11510"/>
            </a:xfrm>
          </p:grpSpPr>
          <p:sp>
            <p:nvSpPr>
              <p:cNvPr id="24" name="Freeform: Shape 23">
                <a:extLst>
                  <a:ext uri="{FF2B5EF4-FFF2-40B4-BE49-F238E27FC236}">
                    <a16:creationId xmlns:a16="http://schemas.microsoft.com/office/drawing/2014/main" id="{4F5A1F32-EBC3-4DEE-BC17-C7F27925CA75}"/>
                  </a:ext>
                </a:extLst>
              </p:cNvPr>
              <p:cNvSpPr/>
              <p:nvPr/>
            </p:nvSpPr>
            <p:spPr>
              <a:xfrm>
                <a:off x="689278" y="420071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B928BAC5-E0D0-4E1C-9B0F-193AFE104DAB}"/>
                  </a:ext>
                </a:extLst>
              </p:cNvPr>
              <p:cNvSpPr/>
              <p:nvPr/>
            </p:nvSpPr>
            <p:spPr>
              <a:xfrm>
                <a:off x="738207" y="4200716"/>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26" name="Freeform: Shape 25">
                <a:extLst>
                  <a:ext uri="{FF2B5EF4-FFF2-40B4-BE49-F238E27FC236}">
                    <a16:creationId xmlns:a16="http://schemas.microsoft.com/office/drawing/2014/main" id="{E3279EDC-0D4C-4E04-B9AB-AED126525671}"/>
                  </a:ext>
                </a:extLst>
              </p:cNvPr>
              <p:cNvSpPr/>
              <p:nvPr/>
            </p:nvSpPr>
            <p:spPr>
              <a:xfrm>
                <a:off x="9282168" y="420071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27" name="Graphic 53">
              <a:extLst>
                <a:ext uri="{FF2B5EF4-FFF2-40B4-BE49-F238E27FC236}">
                  <a16:creationId xmlns:a16="http://schemas.microsoft.com/office/drawing/2014/main" id="{FB2374F1-DECE-422B-A834-1B5CE3287CAF}"/>
                </a:ext>
              </a:extLst>
            </p:cNvPr>
            <p:cNvGrpSpPr/>
            <p:nvPr/>
          </p:nvGrpSpPr>
          <p:grpSpPr>
            <a:xfrm>
              <a:off x="689278" y="3854724"/>
              <a:ext cx="8609236" cy="11510"/>
              <a:chOff x="689278" y="3854724"/>
              <a:chExt cx="8609236" cy="11510"/>
            </a:xfrm>
          </p:grpSpPr>
          <p:sp>
            <p:nvSpPr>
              <p:cNvPr id="28" name="Freeform: Shape 27">
                <a:extLst>
                  <a:ext uri="{FF2B5EF4-FFF2-40B4-BE49-F238E27FC236}">
                    <a16:creationId xmlns:a16="http://schemas.microsoft.com/office/drawing/2014/main" id="{90F49FE5-EAD7-4D9D-ACD3-DA2B40BA23B4}"/>
                  </a:ext>
                </a:extLst>
              </p:cNvPr>
              <p:cNvSpPr/>
              <p:nvPr/>
            </p:nvSpPr>
            <p:spPr>
              <a:xfrm>
                <a:off x="689278" y="38547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CF9E88D-BCF4-4417-AB13-928A0FB79256}"/>
                  </a:ext>
                </a:extLst>
              </p:cNvPr>
              <p:cNvSpPr/>
              <p:nvPr/>
            </p:nvSpPr>
            <p:spPr>
              <a:xfrm>
                <a:off x="738207" y="3854724"/>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dirty="0"/>
              </a:p>
            </p:txBody>
          </p:sp>
          <p:sp>
            <p:nvSpPr>
              <p:cNvPr id="30" name="Freeform: Shape 29">
                <a:extLst>
                  <a:ext uri="{FF2B5EF4-FFF2-40B4-BE49-F238E27FC236}">
                    <a16:creationId xmlns:a16="http://schemas.microsoft.com/office/drawing/2014/main" id="{6319D873-7273-4FDC-81E0-E29B50A5F25D}"/>
                  </a:ext>
                </a:extLst>
              </p:cNvPr>
              <p:cNvSpPr/>
              <p:nvPr/>
            </p:nvSpPr>
            <p:spPr>
              <a:xfrm>
                <a:off x="9282168" y="38547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32" name="Graphic 53">
              <a:extLst>
                <a:ext uri="{FF2B5EF4-FFF2-40B4-BE49-F238E27FC236}">
                  <a16:creationId xmlns:a16="http://schemas.microsoft.com/office/drawing/2014/main" id="{20097FA7-7E6E-402B-AB59-900692D2E0C5}"/>
                </a:ext>
              </a:extLst>
            </p:cNvPr>
            <p:cNvGrpSpPr/>
            <p:nvPr/>
          </p:nvGrpSpPr>
          <p:grpSpPr>
            <a:xfrm>
              <a:off x="689278" y="3508624"/>
              <a:ext cx="8609236" cy="11510"/>
              <a:chOff x="689278" y="3508624"/>
              <a:chExt cx="8609236" cy="11510"/>
            </a:xfrm>
          </p:grpSpPr>
          <p:sp>
            <p:nvSpPr>
              <p:cNvPr id="34" name="Freeform: Shape 33">
                <a:extLst>
                  <a:ext uri="{FF2B5EF4-FFF2-40B4-BE49-F238E27FC236}">
                    <a16:creationId xmlns:a16="http://schemas.microsoft.com/office/drawing/2014/main" id="{35669B1C-0176-4B56-B6FC-5D031E6BEBCA}"/>
                  </a:ext>
                </a:extLst>
              </p:cNvPr>
              <p:cNvSpPr/>
              <p:nvPr/>
            </p:nvSpPr>
            <p:spPr>
              <a:xfrm>
                <a:off x="689278" y="35086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7B84DDF5-2DA6-4549-89F9-E221D55C17B8}"/>
                  </a:ext>
                </a:extLst>
              </p:cNvPr>
              <p:cNvSpPr/>
              <p:nvPr/>
            </p:nvSpPr>
            <p:spPr>
              <a:xfrm>
                <a:off x="738207" y="3508624"/>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38" name="Freeform: Shape 37">
                <a:extLst>
                  <a:ext uri="{FF2B5EF4-FFF2-40B4-BE49-F238E27FC236}">
                    <a16:creationId xmlns:a16="http://schemas.microsoft.com/office/drawing/2014/main" id="{5BE3E75E-5C24-4C55-B202-69F7D79E1BF2}"/>
                  </a:ext>
                </a:extLst>
              </p:cNvPr>
              <p:cNvSpPr/>
              <p:nvPr/>
            </p:nvSpPr>
            <p:spPr>
              <a:xfrm>
                <a:off x="9282168" y="35086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39" name="Graphic 53">
              <a:extLst>
                <a:ext uri="{FF2B5EF4-FFF2-40B4-BE49-F238E27FC236}">
                  <a16:creationId xmlns:a16="http://schemas.microsoft.com/office/drawing/2014/main" id="{FA268BBD-C7CC-49E9-933E-7340FF3C14CF}"/>
                </a:ext>
              </a:extLst>
            </p:cNvPr>
            <p:cNvGrpSpPr/>
            <p:nvPr/>
          </p:nvGrpSpPr>
          <p:grpSpPr>
            <a:xfrm>
              <a:off x="689278" y="3162632"/>
              <a:ext cx="8609236" cy="11510"/>
              <a:chOff x="689278" y="3162632"/>
              <a:chExt cx="8609236" cy="11510"/>
            </a:xfrm>
          </p:grpSpPr>
          <p:sp>
            <p:nvSpPr>
              <p:cNvPr id="40" name="Freeform: Shape 39">
                <a:extLst>
                  <a:ext uri="{FF2B5EF4-FFF2-40B4-BE49-F238E27FC236}">
                    <a16:creationId xmlns:a16="http://schemas.microsoft.com/office/drawing/2014/main" id="{C94DD6DA-854D-4B5E-B1DC-AA308350A989}"/>
                  </a:ext>
                </a:extLst>
              </p:cNvPr>
              <p:cNvSpPr/>
              <p:nvPr/>
            </p:nvSpPr>
            <p:spPr>
              <a:xfrm>
                <a:off x="689278" y="316263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0BBA2A66-6BE5-43C3-8DDB-486ABE152E8E}"/>
                  </a:ext>
                </a:extLst>
              </p:cNvPr>
              <p:cNvSpPr/>
              <p:nvPr/>
            </p:nvSpPr>
            <p:spPr>
              <a:xfrm>
                <a:off x="738207" y="3162632"/>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42" name="Freeform: Shape 41">
                <a:extLst>
                  <a:ext uri="{FF2B5EF4-FFF2-40B4-BE49-F238E27FC236}">
                    <a16:creationId xmlns:a16="http://schemas.microsoft.com/office/drawing/2014/main" id="{3D52D759-8841-4835-9981-2FB361DD2204}"/>
                  </a:ext>
                </a:extLst>
              </p:cNvPr>
              <p:cNvSpPr/>
              <p:nvPr/>
            </p:nvSpPr>
            <p:spPr>
              <a:xfrm>
                <a:off x="9282168" y="316263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44" name="Graphic 53">
              <a:extLst>
                <a:ext uri="{FF2B5EF4-FFF2-40B4-BE49-F238E27FC236}">
                  <a16:creationId xmlns:a16="http://schemas.microsoft.com/office/drawing/2014/main" id="{CB8C52F1-EF2E-4F94-93F3-20DAE0A7DC3A}"/>
                </a:ext>
              </a:extLst>
            </p:cNvPr>
            <p:cNvGrpSpPr/>
            <p:nvPr/>
          </p:nvGrpSpPr>
          <p:grpSpPr>
            <a:xfrm>
              <a:off x="689278" y="2815551"/>
              <a:ext cx="8609236" cy="11510"/>
              <a:chOff x="689278" y="2815551"/>
              <a:chExt cx="8609236" cy="11510"/>
            </a:xfrm>
          </p:grpSpPr>
          <p:sp>
            <p:nvSpPr>
              <p:cNvPr id="46" name="Freeform: Shape 45">
                <a:extLst>
                  <a:ext uri="{FF2B5EF4-FFF2-40B4-BE49-F238E27FC236}">
                    <a16:creationId xmlns:a16="http://schemas.microsoft.com/office/drawing/2014/main" id="{27453B4D-6EB8-493E-BFEC-34B16D0E38C1}"/>
                  </a:ext>
                </a:extLst>
              </p:cNvPr>
              <p:cNvSpPr/>
              <p:nvPr/>
            </p:nvSpPr>
            <p:spPr>
              <a:xfrm>
                <a:off x="689278" y="281555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78F603F1-5C47-4BBC-8D78-50A1A4C0080C}"/>
                  </a:ext>
                </a:extLst>
              </p:cNvPr>
              <p:cNvSpPr/>
              <p:nvPr/>
            </p:nvSpPr>
            <p:spPr>
              <a:xfrm>
                <a:off x="738207" y="2815551"/>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50" name="Freeform: Shape 49">
                <a:extLst>
                  <a:ext uri="{FF2B5EF4-FFF2-40B4-BE49-F238E27FC236}">
                    <a16:creationId xmlns:a16="http://schemas.microsoft.com/office/drawing/2014/main" id="{9F6E7323-F436-4029-AE59-24E2EB4491C2}"/>
                  </a:ext>
                </a:extLst>
              </p:cNvPr>
              <p:cNvSpPr/>
              <p:nvPr/>
            </p:nvSpPr>
            <p:spPr>
              <a:xfrm>
                <a:off x="9282168" y="281555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51" name="Graphic 53">
              <a:extLst>
                <a:ext uri="{FF2B5EF4-FFF2-40B4-BE49-F238E27FC236}">
                  <a16:creationId xmlns:a16="http://schemas.microsoft.com/office/drawing/2014/main" id="{6EE1B458-0712-4802-BCEE-289384AD8045}"/>
                </a:ext>
              </a:extLst>
            </p:cNvPr>
            <p:cNvGrpSpPr/>
            <p:nvPr/>
          </p:nvGrpSpPr>
          <p:grpSpPr>
            <a:xfrm>
              <a:off x="689278" y="2469450"/>
              <a:ext cx="8609236" cy="11510"/>
              <a:chOff x="689278" y="2469450"/>
              <a:chExt cx="8609236" cy="11510"/>
            </a:xfrm>
          </p:grpSpPr>
          <p:sp>
            <p:nvSpPr>
              <p:cNvPr id="53" name="Freeform: Shape 52">
                <a:extLst>
                  <a:ext uri="{FF2B5EF4-FFF2-40B4-BE49-F238E27FC236}">
                    <a16:creationId xmlns:a16="http://schemas.microsoft.com/office/drawing/2014/main" id="{E2244639-4CF2-4991-875A-2C0B805AFCC7}"/>
                  </a:ext>
                </a:extLst>
              </p:cNvPr>
              <p:cNvSpPr/>
              <p:nvPr/>
            </p:nvSpPr>
            <p:spPr>
              <a:xfrm>
                <a:off x="689278" y="2469450"/>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286CD6BA-F651-4BB2-8EDE-2AE5E95472BF}"/>
                  </a:ext>
                </a:extLst>
              </p:cNvPr>
              <p:cNvSpPr/>
              <p:nvPr/>
            </p:nvSpPr>
            <p:spPr>
              <a:xfrm>
                <a:off x="738207" y="2469450"/>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56" name="Freeform: Shape 55">
                <a:extLst>
                  <a:ext uri="{FF2B5EF4-FFF2-40B4-BE49-F238E27FC236}">
                    <a16:creationId xmlns:a16="http://schemas.microsoft.com/office/drawing/2014/main" id="{734EA347-069A-4E84-9F46-9EAD00D6F243}"/>
                  </a:ext>
                </a:extLst>
              </p:cNvPr>
              <p:cNvSpPr/>
              <p:nvPr/>
            </p:nvSpPr>
            <p:spPr>
              <a:xfrm>
                <a:off x="9282168" y="2469450"/>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57" name="Graphic 53">
              <a:extLst>
                <a:ext uri="{FF2B5EF4-FFF2-40B4-BE49-F238E27FC236}">
                  <a16:creationId xmlns:a16="http://schemas.microsoft.com/office/drawing/2014/main" id="{C324A58F-7CE1-49DE-AF70-A7D93FB83DD9}"/>
                </a:ext>
              </a:extLst>
            </p:cNvPr>
            <p:cNvGrpSpPr/>
            <p:nvPr/>
          </p:nvGrpSpPr>
          <p:grpSpPr>
            <a:xfrm>
              <a:off x="689278" y="2123459"/>
              <a:ext cx="8609236" cy="11510"/>
              <a:chOff x="689278" y="2123459"/>
              <a:chExt cx="8609236" cy="11510"/>
            </a:xfrm>
          </p:grpSpPr>
          <p:sp>
            <p:nvSpPr>
              <p:cNvPr id="58" name="Freeform: Shape 57">
                <a:extLst>
                  <a:ext uri="{FF2B5EF4-FFF2-40B4-BE49-F238E27FC236}">
                    <a16:creationId xmlns:a16="http://schemas.microsoft.com/office/drawing/2014/main" id="{FD9BBA51-3A52-4AE8-8A68-091547C504E5}"/>
                  </a:ext>
                </a:extLst>
              </p:cNvPr>
              <p:cNvSpPr/>
              <p:nvPr/>
            </p:nvSpPr>
            <p:spPr>
              <a:xfrm>
                <a:off x="689278" y="212345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3069B764-0C13-487B-B896-AA11841C3E26}"/>
                  </a:ext>
                </a:extLst>
              </p:cNvPr>
              <p:cNvSpPr/>
              <p:nvPr/>
            </p:nvSpPr>
            <p:spPr>
              <a:xfrm>
                <a:off x="738207" y="2123459"/>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60" name="Freeform: Shape 59">
                <a:extLst>
                  <a:ext uri="{FF2B5EF4-FFF2-40B4-BE49-F238E27FC236}">
                    <a16:creationId xmlns:a16="http://schemas.microsoft.com/office/drawing/2014/main" id="{3DD78527-1C09-404A-9BB0-91F7FC26B5C1}"/>
                  </a:ext>
                </a:extLst>
              </p:cNvPr>
              <p:cNvSpPr/>
              <p:nvPr/>
            </p:nvSpPr>
            <p:spPr>
              <a:xfrm>
                <a:off x="9282168" y="212345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61" name="Graphic 53">
              <a:extLst>
                <a:ext uri="{FF2B5EF4-FFF2-40B4-BE49-F238E27FC236}">
                  <a16:creationId xmlns:a16="http://schemas.microsoft.com/office/drawing/2014/main" id="{950A9C33-627F-43FD-915A-E1783C89656C}"/>
                </a:ext>
              </a:extLst>
            </p:cNvPr>
            <p:cNvGrpSpPr/>
            <p:nvPr/>
          </p:nvGrpSpPr>
          <p:grpSpPr>
            <a:xfrm>
              <a:off x="689278" y="1776377"/>
              <a:ext cx="8609236" cy="11510"/>
              <a:chOff x="689278" y="1776377"/>
              <a:chExt cx="8609236" cy="11510"/>
            </a:xfrm>
          </p:grpSpPr>
          <p:sp>
            <p:nvSpPr>
              <p:cNvPr id="62" name="Freeform: Shape 61">
                <a:extLst>
                  <a:ext uri="{FF2B5EF4-FFF2-40B4-BE49-F238E27FC236}">
                    <a16:creationId xmlns:a16="http://schemas.microsoft.com/office/drawing/2014/main" id="{CD323B58-ADFF-4EF4-8245-BE0329B12326}"/>
                  </a:ext>
                </a:extLst>
              </p:cNvPr>
              <p:cNvSpPr/>
              <p:nvPr/>
            </p:nvSpPr>
            <p:spPr>
              <a:xfrm>
                <a:off x="689278" y="177637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A7F58BFE-6E2F-4F24-AEF2-61C160B9EFB2}"/>
                  </a:ext>
                </a:extLst>
              </p:cNvPr>
              <p:cNvSpPr/>
              <p:nvPr/>
            </p:nvSpPr>
            <p:spPr>
              <a:xfrm>
                <a:off x="738207" y="1776377"/>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1024" name="Freeform: Shape 1023">
                <a:extLst>
                  <a:ext uri="{FF2B5EF4-FFF2-40B4-BE49-F238E27FC236}">
                    <a16:creationId xmlns:a16="http://schemas.microsoft.com/office/drawing/2014/main" id="{6DD374C6-404A-4BF2-8A72-FEFC5E4505DC}"/>
                  </a:ext>
                </a:extLst>
              </p:cNvPr>
              <p:cNvSpPr/>
              <p:nvPr/>
            </p:nvSpPr>
            <p:spPr>
              <a:xfrm>
                <a:off x="9282168" y="177637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sp>
        <p:nvSpPr>
          <p:cNvPr id="1025" name="Freeform: Shape 1024">
            <a:extLst>
              <a:ext uri="{FF2B5EF4-FFF2-40B4-BE49-F238E27FC236}">
                <a16:creationId xmlns:a16="http://schemas.microsoft.com/office/drawing/2014/main" id="{A5E0C658-330B-4C7D-87A1-76926BDA82CE}"/>
              </a:ext>
            </a:extLst>
          </p:cNvPr>
          <p:cNvSpPr/>
          <p:nvPr/>
        </p:nvSpPr>
        <p:spPr>
          <a:xfrm>
            <a:off x="2132850"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7" name="Freeform: Shape 1026">
            <a:extLst>
              <a:ext uri="{FF2B5EF4-FFF2-40B4-BE49-F238E27FC236}">
                <a16:creationId xmlns:a16="http://schemas.microsoft.com/office/drawing/2014/main" id="{179B405A-A054-4EF5-BD58-A6A97B418854}"/>
              </a:ext>
            </a:extLst>
          </p:cNvPr>
          <p:cNvSpPr/>
          <p:nvPr/>
        </p:nvSpPr>
        <p:spPr>
          <a:xfrm>
            <a:off x="3566942"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8" name="Freeform: Shape 1027">
            <a:extLst>
              <a:ext uri="{FF2B5EF4-FFF2-40B4-BE49-F238E27FC236}">
                <a16:creationId xmlns:a16="http://schemas.microsoft.com/office/drawing/2014/main" id="{AF3FF510-32F1-437B-90C2-1BC79D547A25}"/>
              </a:ext>
            </a:extLst>
          </p:cNvPr>
          <p:cNvSpPr/>
          <p:nvPr/>
        </p:nvSpPr>
        <p:spPr>
          <a:xfrm>
            <a:off x="5002123"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9" name="Freeform: Shape 1028">
            <a:extLst>
              <a:ext uri="{FF2B5EF4-FFF2-40B4-BE49-F238E27FC236}">
                <a16:creationId xmlns:a16="http://schemas.microsoft.com/office/drawing/2014/main" id="{D98DC59D-1A13-4F03-8C9C-C91D2A65FA9D}"/>
              </a:ext>
            </a:extLst>
          </p:cNvPr>
          <p:cNvSpPr/>
          <p:nvPr/>
        </p:nvSpPr>
        <p:spPr>
          <a:xfrm>
            <a:off x="6436324"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0" name="Freeform: Shape 1029">
            <a:extLst>
              <a:ext uri="{FF2B5EF4-FFF2-40B4-BE49-F238E27FC236}">
                <a16:creationId xmlns:a16="http://schemas.microsoft.com/office/drawing/2014/main" id="{7330C821-9D94-454D-8340-DCCD61EB5C90}"/>
              </a:ext>
            </a:extLst>
          </p:cNvPr>
          <p:cNvSpPr/>
          <p:nvPr/>
        </p:nvSpPr>
        <p:spPr>
          <a:xfrm>
            <a:off x="7871505"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1" name="Freeform: Shape 1030">
            <a:extLst>
              <a:ext uri="{FF2B5EF4-FFF2-40B4-BE49-F238E27FC236}">
                <a16:creationId xmlns:a16="http://schemas.microsoft.com/office/drawing/2014/main" id="{81808A5A-ED59-4CB0-A36A-A827822E8EB5}"/>
              </a:ext>
            </a:extLst>
          </p:cNvPr>
          <p:cNvSpPr/>
          <p:nvPr/>
        </p:nvSpPr>
        <p:spPr>
          <a:xfrm>
            <a:off x="9306796" y="1072327"/>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2" name="Freeform: Shape 1031">
            <a:extLst>
              <a:ext uri="{FF2B5EF4-FFF2-40B4-BE49-F238E27FC236}">
                <a16:creationId xmlns:a16="http://schemas.microsoft.com/office/drawing/2014/main" id="{F51AB75B-7317-4E3F-BFB7-1BB3D7F844D1}"/>
              </a:ext>
            </a:extLst>
          </p:cNvPr>
          <p:cNvSpPr/>
          <p:nvPr/>
        </p:nvSpPr>
        <p:spPr>
          <a:xfrm>
            <a:off x="105289" y="912245"/>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3" name="Freeform: Shape 1032">
            <a:extLst>
              <a:ext uri="{FF2B5EF4-FFF2-40B4-BE49-F238E27FC236}">
                <a16:creationId xmlns:a16="http://schemas.microsoft.com/office/drawing/2014/main" id="{59C0BDB7-4449-4D90-AD8C-1E898E02B240}"/>
              </a:ext>
            </a:extLst>
          </p:cNvPr>
          <p:cNvSpPr/>
          <p:nvPr/>
        </p:nvSpPr>
        <p:spPr>
          <a:xfrm>
            <a:off x="105289" y="912245"/>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4" name="Freeform: Shape 1033">
            <a:extLst>
              <a:ext uri="{FF2B5EF4-FFF2-40B4-BE49-F238E27FC236}">
                <a16:creationId xmlns:a16="http://schemas.microsoft.com/office/drawing/2014/main" id="{1E5D481D-A9F0-4387-8AFB-AEF910C016B3}"/>
              </a:ext>
            </a:extLst>
          </p:cNvPr>
          <p:cNvSpPr/>
          <p:nvPr/>
        </p:nvSpPr>
        <p:spPr>
          <a:xfrm>
            <a:off x="105289" y="912245"/>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5" name="TextBox 1034">
            <a:extLst>
              <a:ext uri="{FF2B5EF4-FFF2-40B4-BE49-F238E27FC236}">
                <a16:creationId xmlns:a16="http://schemas.microsoft.com/office/drawing/2014/main" id="{C0421D3B-C3D5-4BAC-9F5C-13976A2AD3B5}"/>
              </a:ext>
            </a:extLst>
          </p:cNvPr>
          <p:cNvSpPr txBox="1"/>
          <p:nvPr/>
        </p:nvSpPr>
        <p:spPr>
          <a:xfrm>
            <a:off x="172488" y="464802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36" name="TextBox 1035">
            <a:extLst>
              <a:ext uri="{FF2B5EF4-FFF2-40B4-BE49-F238E27FC236}">
                <a16:creationId xmlns:a16="http://schemas.microsoft.com/office/drawing/2014/main" id="{E54056BB-5B32-469E-BFEB-9193D5138B0A}"/>
              </a:ext>
            </a:extLst>
          </p:cNvPr>
          <p:cNvSpPr txBox="1"/>
          <p:nvPr/>
        </p:nvSpPr>
        <p:spPr>
          <a:xfrm>
            <a:off x="172488" y="430169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37" name="TextBox 1036">
            <a:extLst>
              <a:ext uri="{FF2B5EF4-FFF2-40B4-BE49-F238E27FC236}">
                <a16:creationId xmlns:a16="http://schemas.microsoft.com/office/drawing/2014/main" id="{87E79144-244F-42F0-9950-EF18D31DDB65}"/>
              </a:ext>
            </a:extLst>
          </p:cNvPr>
          <p:cNvSpPr txBox="1"/>
          <p:nvPr/>
        </p:nvSpPr>
        <p:spPr>
          <a:xfrm>
            <a:off x="172488" y="395534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38" name="TextBox 1037">
            <a:extLst>
              <a:ext uri="{FF2B5EF4-FFF2-40B4-BE49-F238E27FC236}">
                <a16:creationId xmlns:a16="http://schemas.microsoft.com/office/drawing/2014/main" id="{DBA2B7E1-502F-4068-8C32-BF946F5A88F1}"/>
              </a:ext>
            </a:extLst>
          </p:cNvPr>
          <p:cNvSpPr txBox="1"/>
          <p:nvPr/>
        </p:nvSpPr>
        <p:spPr>
          <a:xfrm>
            <a:off x="172488" y="360900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39" name="TextBox 1038">
            <a:extLst>
              <a:ext uri="{FF2B5EF4-FFF2-40B4-BE49-F238E27FC236}">
                <a16:creationId xmlns:a16="http://schemas.microsoft.com/office/drawing/2014/main" id="{A8A46223-50AE-4D7F-B71B-1B76901F4C80}"/>
              </a:ext>
            </a:extLst>
          </p:cNvPr>
          <p:cNvSpPr txBox="1"/>
          <p:nvPr/>
        </p:nvSpPr>
        <p:spPr>
          <a:xfrm>
            <a:off x="119576" y="326264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40" name="TextBox 1039">
            <a:extLst>
              <a:ext uri="{FF2B5EF4-FFF2-40B4-BE49-F238E27FC236}">
                <a16:creationId xmlns:a16="http://schemas.microsoft.com/office/drawing/2014/main" id="{14D63843-2BF0-4B0A-8CCB-1AE44B050BF6}"/>
              </a:ext>
            </a:extLst>
          </p:cNvPr>
          <p:cNvSpPr txBox="1"/>
          <p:nvPr/>
        </p:nvSpPr>
        <p:spPr>
          <a:xfrm>
            <a:off x="235959" y="326264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41" name="TextBox 1040">
            <a:extLst>
              <a:ext uri="{FF2B5EF4-FFF2-40B4-BE49-F238E27FC236}">
                <a16:creationId xmlns:a16="http://schemas.microsoft.com/office/drawing/2014/main" id="{AD25908C-635A-4D41-9606-533DF229E19D}"/>
              </a:ext>
            </a:extLst>
          </p:cNvPr>
          <p:cNvSpPr txBox="1"/>
          <p:nvPr/>
        </p:nvSpPr>
        <p:spPr>
          <a:xfrm>
            <a:off x="119576" y="291629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3</a:t>
            </a:r>
          </a:p>
        </p:txBody>
      </p:sp>
      <p:sp>
        <p:nvSpPr>
          <p:cNvPr id="1042" name="TextBox 1041">
            <a:extLst>
              <a:ext uri="{FF2B5EF4-FFF2-40B4-BE49-F238E27FC236}">
                <a16:creationId xmlns:a16="http://schemas.microsoft.com/office/drawing/2014/main" id="{80EAE081-7CE3-404D-8AF1-C7582725EEBB}"/>
              </a:ext>
            </a:extLst>
          </p:cNvPr>
          <p:cNvSpPr txBox="1"/>
          <p:nvPr/>
        </p:nvSpPr>
        <p:spPr>
          <a:xfrm>
            <a:off x="235959" y="291629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3" name="TextBox 1042">
            <a:extLst>
              <a:ext uri="{FF2B5EF4-FFF2-40B4-BE49-F238E27FC236}">
                <a16:creationId xmlns:a16="http://schemas.microsoft.com/office/drawing/2014/main" id="{323E6BE1-9BDE-4DA3-955A-B53D48FD295B}"/>
              </a:ext>
            </a:extLst>
          </p:cNvPr>
          <p:cNvSpPr txBox="1"/>
          <p:nvPr/>
        </p:nvSpPr>
        <p:spPr>
          <a:xfrm>
            <a:off x="119576" y="256995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44" name="TextBox 1043">
            <a:extLst>
              <a:ext uri="{FF2B5EF4-FFF2-40B4-BE49-F238E27FC236}">
                <a16:creationId xmlns:a16="http://schemas.microsoft.com/office/drawing/2014/main" id="{356C954B-92FC-404D-8BAB-38FA349FAA79}"/>
              </a:ext>
            </a:extLst>
          </p:cNvPr>
          <p:cNvSpPr txBox="1"/>
          <p:nvPr/>
        </p:nvSpPr>
        <p:spPr>
          <a:xfrm>
            <a:off x="235959" y="256995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45" name="TextBox 1044">
            <a:extLst>
              <a:ext uri="{FF2B5EF4-FFF2-40B4-BE49-F238E27FC236}">
                <a16:creationId xmlns:a16="http://schemas.microsoft.com/office/drawing/2014/main" id="{CA6E6D66-BB15-4203-8759-E99B4F09CFB2}"/>
              </a:ext>
            </a:extLst>
          </p:cNvPr>
          <p:cNvSpPr txBox="1"/>
          <p:nvPr/>
        </p:nvSpPr>
        <p:spPr>
          <a:xfrm>
            <a:off x="66665" y="222361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46" name="TextBox 1045">
            <a:extLst>
              <a:ext uri="{FF2B5EF4-FFF2-40B4-BE49-F238E27FC236}">
                <a16:creationId xmlns:a16="http://schemas.microsoft.com/office/drawing/2014/main" id="{20A487ED-65FC-485D-8A1D-8A4F23A597AB}"/>
              </a:ext>
            </a:extLst>
          </p:cNvPr>
          <p:cNvSpPr txBox="1"/>
          <p:nvPr/>
        </p:nvSpPr>
        <p:spPr>
          <a:xfrm>
            <a:off x="183048" y="222361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7" name="TextBox 1046">
            <a:extLst>
              <a:ext uri="{FF2B5EF4-FFF2-40B4-BE49-F238E27FC236}">
                <a16:creationId xmlns:a16="http://schemas.microsoft.com/office/drawing/2014/main" id="{7C4E726F-2561-49BE-8EB4-418AAF45D07F}"/>
              </a:ext>
            </a:extLst>
          </p:cNvPr>
          <p:cNvSpPr txBox="1"/>
          <p:nvPr/>
        </p:nvSpPr>
        <p:spPr>
          <a:xfrm>
            <a:off x="301721" y="222361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48" name="TextBox 1047">
            <a:extLst>
              <a:ext uri="{FF2B5EF4-FFF2-40B4-BE49-F238E27FC236}">
                <a16:creationId xmlns:a16="http://schemas.microsoft.com/office/drawing/2014/main" id="{12FCB1AE-1261-4615-B368-67B61972222F}"/>
              </a:ext>
            </a:extLst>
          </p:cNvPr>
          <p:cNvSpPr txBox="1"/>
          <p:nvPr/>
        </p:nvSpPr>
        <p:spPr>
          <a:xfrm>
            <a:off x="66665" y="1877267"/>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9" name="TextBox 1048">
            <a:extLst>
              <a:ext uri="{FF2B5EF4-FFF2-40B4-BE49-F238E27FC236}">
                <a16:creationId xmlns:a16="http://schemas.microsoft.com/office/drawing/2014/main" id="{55401EA9-4424-440B-9049-798D4E5C10B8}"/>
              </a:ext>
            </a:extLst>
          </p:cNvPr>
          <p:cNvSpPr txBox="1"/>
          <p:nvPr/>
        </p:nvSpPr>
        <p:spPr>
          <a:xfrm>
            <a:off x="183048" y="1877267"/>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50" name="TextBox 1049">
            <a:extLst>
              <a:ext uri="{FF2B5EF4-FFF2-40B4-BE49-F238E27FC236}">
                <a16:creationId xmlns:a16="http://schemas.microsoft.com/office/drawing/2014/main" id="{83AB623B-C031-48A4-B2BB-7D862CE6E2FE}"/>
              </a:ext>
            </a:extLst>
          </p:cNvPr>
          <p:cNvSpPr txBox="1"/>
          <p:nvPr/>
        </p:nvSpPr>
        <p:spPr>
          <a:xfrm>
            <a:off x="301721" y="1877267"/>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51" name="TextBox 1050">
            <a:extLst>
              <a:ext uri="{FF2B5EF4-FFF2-40B4-BE49-F238E27FC236}">
                <a16:creationId xmlns:a16="http://schemas.microsoft.com/office/drawing/2014/main" id="{63349D92-61F8-4ED4-AFD8-8948A03F31F4}"/>
              </a:ext>
            </a:extLst>
          </p:cNvPr>
          <p:cNvSpPr txBox="1"/>
          <p:nvPr/>
        </p:nvSpPr>
        <p:spPr>
          <a:xfrm>
            <a:off x="66665" y="15309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52" name="TextBox 1051">
            <a:extLst>
              <a:ext uri="{FF2B5EF4-FFF2-40B4-BE49-F238E27FC236}">
                <a16:creationId xmlns:a16="http://schemas.microsoft.com/office/drawing/2014/main" id="{DC021665-8A2E-4638-80DF-6422755CC1E7}"/>
              </a:ext>
            </a:extLst>
          </p:cNvPr>
          <p:cNvSpPr txBox="1"/>
          <p:nvPr/>
        </p:nvSpPr>
        <p:spPr>
          <a:xfrm>
            <a:off x="183048" y="15309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53" name="TextBox 1052">
            <a:extLst>
              <a:ext uri="{FF2B5EF4-FFF2-40B4-BE49-F238E27FC236}">
                <a16:creationId xmlns:a16="http://schemas.microsoft.com/office/drawing/2014/main" id="{69A1272D-09BE-4CDC-80A5-C21ED3ED5D9D}"/>
              </a:ext>
            </a:extLst>
          </p:cNvPr>
          <p:cNvSpPr txBox="1"/>
          <p:nvPr/>
        </p:nvSpPr>
        <p:spPr>
          <a:xfrm>
            <a:off x="301721" y="15309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4" name="TextBox 1053">
            <a:extLst>
              <a:ext uri="{FF2B5EF4-FFF2-40B4-BE49-F238E27FC236}">
                <a16:creationId xmlns:a16="http://schemas.microsoft.com/office/drawing/2014/main" id="{20D8B69A-6C72-4CF1-AFBA-8EE37DF8FB7C}"/>
              </a:ext>
            </a:extLst>
          </p:cNvPr>
          <p:cNvSpPr txBox="1"/>
          <p:nvPr/>
        </p:nvSpPr>
        <p:spPr>
          <a:xfrm>
            <a:off x="13849" y="118457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55" name="TextBox 1054">
            <a:extLst>
              <a:ext uri="{FF2B5EF4-FFF2-40B4-BE49-F238E27FC236}">
                <a16:creationId xmlns:a16="http://schemas.microsoft.com/office/drawing/2014/main" id="{E9E27CCD-532F-4C2D-8096-36AF93ED06D2}"/>
              </a:ext>
            </a:extLst>
          </p:cNvPr>
          <p:cNvSpPr txBox="1"/>
          <p:nvPr/>
        </p:nvSpPr>
        <p:spPr>
          <a:xfrm>
            <a:off x="130232" y="118457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56" name="TextBox 1055">
            <a:extLst>
              <a:ext uri="{FF2B5EF4-FFF2-40B4-BE49-F238E27FC236}">
                <a16:creationId xmlns:a16="http://schemas.microsoft.com/office/drawing/2014/main" id="{0ECEFDBA-43A9-4CCE-97F6-DBE0B440A73C}"/>
              </a:ext>
            </a:extLst>
          </p:cNvPr>
          <p:cNvSpPr txBox="1"/>
          <p:nvPr/>
        </p:nvSpPr>
        <p:spPr>
          <a:xfrm>
            <a:off x="248904" y="118457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7" name="TextBox 1056">
            <a:extLst>
              <a:ext uri="{FF2B5EF4-FFF2-40B4-BE49-F238E27FC236}">
                <a16:creationId xmlns:a16="http://schemas.microsoft.com/office/drawing/2014/main" id="{0B148A7C-E364-4B9E-8341-F3F60A128534}"/>
              </a:ext>
            </a:extLst>
          </p:cNvPr>
          <p:cNvSpPr txBox="1"/>
          <p:nvPr/>
        </p:nvSpPr>
        <p:spPr>
          <a:xfrm>
            <a:off x="365288" y="118457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58" name="TextBox 1057">
            <a:extLst>
              <a:ext uri="{FF2B5EF4-FFF2-40B4-BE49-F238E27FC236}">
                <a16:creationId xmlns:a16="http://schemas.microsoft.com/office/drawing/2014/main" id="{9D89290B-CA00-493C-B1C2-608CAA8E1760}"/>
              </a:ext>
            </a:extLst>
          </p:cNvPr>
          <p:cNvSpPr txBox="1"/>
          <p:nvPr/>
        </p:nvSpPr>
        <p:spPr>
          <a:xfrm>
            <a:off x="13849" y="8381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9" name="TextBox 1058">
            <a:extLst>
              <a:ext uri="{FF2B5EF4-FFF2-40B4-BE49-F238E27FC236}">
                <a16:creationId xmlns:a16="http://schemas.microsoft.com/office/drawing/2014/main" id="{0A073063-69AD-4DDF-90F3-8870E124191C}"/>
              </a:ext>
            </a:extLst>
          </p:cNvPr>
          <p:cNvSpPr txBox="1"/>
          <p:nvPr/>
        </p:nvSpPr>
        <p:spPr>
          <a:xfrm>
            <a:off x="130232" y="8381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60" name="TextBox 1059">
            <a:extLst>
              <a:ext uri="{FF2B5EF4-FFF2-40B4-BE49-F238E27FC236}">
                <a16:creationId xmlns:a16="http://schemas.microsoft.com/office/drawing/2014/main" id="{055CC3A4-D01F-47E3-BB5E-074136AC7C59}"/>
              </a:ext>
            </a:extLst>
          </p:cNvPr>
          <p:cNvSpPr txBox="1"/>
          <p:nvPr/>
        </p:nvSpPr>
        <p:spPr>
          <a:xfrm>
            <a:off x="248904" y="8381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61" name="TextBox 1060">
            <a:extLst>
              <a:ext uri="{FF2B5EF4-FFF2-40B4-BE49-F238E27FC236}">
                <a16:creationId xmlns:a16="http://schemas.microsoft.com/office/drawing/2014/main" id="{D149C23A-62AA-445A-A6AA-EE80433ED44D}"/>
              </a:ext>
            </a:extLst>
          </p:cNvPr>
          <p:cNvSpPr txBox="1"/>
          <p:nvPr/>
        </p:nvSpPr>
        <p:spPr>
          <a:xfrm>
            <a:off x="365288" y="8381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62" name="TextBox 1061">
            <a:extLst>
              <a:ext uri="{FF2B5EF4-FFF2-40B4-BE49-F238E27FC236}">
                <a16:creationId xmlns:a16="http://schemas.microsoft.com/office/drawing/2014/main" id="{94111F0C-8EEB-42EC-940A-4880E1D7BE6B}"/>
              </a:ext>
            </a:extLst>
          </p:cNvPr>
          <p:cNvSpPr txBox="1"/>
          <p:nvPr/>
        </p:nvSpPr>
        <p:spPr>
          <a:xfrm>
            <a:off x="254612" y="4848315"/>
            <a:ext cx="50980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04/</a:t>
            </a:r>
          </a:p>
        </p:txBody>
      </p:sp>
      <p:sp>
        <p:nvSpPr>
          <p:cNvPr id="1063" name="TextBox 1062">
            <a:extLst>
              <a:ext uri="{FF2B5EF4-FFF2-40B4-BE49-F238E27FC236}">
                <a16:creationId xmlns:a16="http://schemas.microsoft.com/office/drawing/2014/main" id="{73F34385-E11A-4D91-8D53-9C37F01EFB12}"/>
              </a:ext>
            </a:extLst>
          </p:cNvPr>
          <p:cNvSpPr txBox="1"/>
          <p:nvPr/>
        </p:nvSpPr>
        <p:spPr>
          <a:xfrm>
            <a:off x="579898"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64" name="TextBox 1063">
            <a:extLst>
              <a:ext uri="{FF2B5EF4-FFF2-40B4-BE49-F238E27FC236}">
                <a16:creationId xmlns:a16="http://schemas.microsoft.com/office/drawing/2014/main" id="{0B3432A5-9955-4399-A3B5-934A6A17D091}"/>
              </a:ext>
            </a:extLst>
          </p:cNvPr>
          <p:cNvSpPr txBox="1"/>
          <p:nvPr/>
        </p:nvSpPr>
        <p:spPr>
          <a:xfrm>
            <a:off x="696173"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65" name="TextBox 1064">
            <a:extLst>
              <a:ext uri="{FF2B5EF4-FFF2-40B4-BE49-F238E27FC236}">
                <a16:creationId xmlns:a16="http://schemas.microsoft.com/office/drawing/2014/main" id="{3E99D781-7EC9-4D7E-B39F-548E2D2D9D62}"/>
              </a:ext>
            </a:extLst>
          </p:cNvPr>
          <p:cNvSpPr txBox="1"/>
          <p:nvPr/>
        </p:nvSpPr>
        <p:spPr>
          <a:xfrm>
            <a:off x="814954"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66" name="TextBox 1065">
            <a:extLst>
              <a:ext uri="{FF2B5EF4-FFF2-40B4-BE49-F238E27FC236}">
                <a16:creationId xmlns:a16="http://schemas.microsoft.com/office/drawing/2014/main" id="{3E806ED8-B755-4CBB-9955-5577F8C20D96}"/>
              </a:ext>
            </a:extLst>
          </p:cNvPr>
          <p:cNvSpPr txBox="1"/>
          <p:nvPr/>
        </p:nvSpPr>
        <p:spPr>
          <a:xfrm>
            <a:off x="931229"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67" name="TextBox 1066">
            <a:extLst>
              <a:ext uri="{FF2B5EF4-FFF2-40B4-BE49-F238E27FC236}">
                <a16:creationId xmlns:a16="http://schemas.microsoft.com/office/drawing/2014/main" id="{44E6337A-5DE3-4906-A47E-9C7722D77788}"/>
              </a:ext>
            </a:extLst>
          </p:cNvPr>
          <p:cNvSpPr txBox="1"/>
          <p:nvPr/>
        </p:nvSpPr>
        <p:spPr>
          <a:xfrm>
            <a:off x="1662956"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05</a:t>
            </a:r>
          </a:p>
        </p:txBody>
      </p:sp>
      <p:sp>
        <p:nvSpPr>
          <p:cNvPr id="1068" name="TextBox 1067">
            <a:extLst>
              <a:ext uri="{FF2B5EF4-FFF2-40B4-BE49-F238E27FC236}">
                <a16:creationId xmlns:a16="http://schemas.microsoft.com/office/drawing/2014/main" id="{6D21436D-A01D-4C14-B5A7-9FD90404A90F}"/>
              </a:ext>
            </a:extLst>
          </p:cNvPr>
          <p:cNvSpPr txBox="1"/>
          <p:nvPr/>
        </p:nvSpPr>
        <p:spPr>
          <a:xfrm>
            <a:off x="1898448"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69" name="TextBox 1068">
            <a:extLst>
              <a:ext uri="{FF2B5EF4-FFF2-40B4-BE49-F238E27FC236}">
                <a16:creationId xmlns:a16="http://schemas.microsoft.com/office/drawing/2014/main" id="{2631B263-4876-4D93-8F62-1528CA2EABE7}"/>
              </a:ext>
            </a:extLst>
          </p:cNvPr>
          <p:cNvSpPr txBox="1"/>
          <p:nvPr/>
        </p:nvSpPr>
        <p:spPr>
          <a:xfrm>
            <a:off x="1976037"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70" name="TextBox 1069">
            <a:extLst>
              <a:ext uri="{FF2B5EF4-FFF2-40B4-BE49-F238E27FC236}">
                <a16:creationId xmlns:a16="http://schemas.microsoft.com/office/drawing/2014/main" id="{8931D0C5-3F56-434E-B8DA-6D98769C7D32}"/>
              </a:ext>
            </a:extLst>
          </p:cNvPr>
          <p:cNvSpPr txBox="1"/>
          <p:nvPr/>
        </p:nvSpPr>
        <p:spPr>
          <a:xfrm>
            <a:off x="2094709"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71" name="TextBox 1070">
            <a:extLst>
              <a:ext uri="{FF2B5EF4-FFF2-40B4-BE49-F238E27FC236}">
                <a16:creationId xmlns:a16="http://schemas.microsoft.com/office/drawing/2014/main" id="{BEA137D8-3FB5-454A-A88C-F4CE704C617A}"/>
              </a:ext>
            </a:extLst>
          </p:cNvPr>
          <p:cNvSpPr txBox="1"/>
          <p:nvPr/>
        </p:nvSpPr>
        <p:spPr>
          <a:xfrm>
            <a:off x="2211093"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72" name="TextBox 1071">
            <a:extLst>
              <a:ext uri="{FF2B5EF4-FFF2-40B4-BE49-F238E27FC236}">
                <a16:creationId xmlns:a16="http://schemas.microsoft.com/office/drawing/2014/main" id="{DC1969D3-153F-4588-8110-B6A9873DF35F}"/>
              </a:ext>
            </a:extLst>
          </p:cNvPr>
          <p:cNvSpPr txBox="1"/>
          <p:nvPr/>
        </p:nvSpPr>
        <p:spPr>
          <a:xfrm>
            <a:off x="2329765"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73" name="TextBox 1072">
            <a:extLst>
              <a:ext uri="{FF2B5EF4-FFF2-40B4-BE49-F238E27FC236}">
                <a16:creationId xmlns:a16="http://schemas.microsoft.com/office/drawing/2014/main" id="{C274C6D1-8031-4F8D-9C72-06B2D89D6545}"/>
              </a:ext>
            </a:extLst>
          </p:cNvPr>
          <p:cNvSpPr txBox="1"/>
          <p:nvPr/>
        </p:nvSpPr>
        <p:spPr>
          <a:xfrm>
            <a:off x="3097767"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06</a:t>
            </a:r>
          </a:p>
        </p:txBody>
      </p:sp>
      <p:sp>
        <p:nvSpPr>
          <p:cNvPr id="1074" name="TextBox 1073">
            <a:extLst>
              <a:ext uri="{FF2B5EF4-FFF2-40B4-BE49-F238E27FC236}">
                <a16:creationId xmlns:a16="http://schemas.microsoft.com/office/drawing/2014/main" id="{16AED5F6-0578-4C09-8A0D-0480BD22BFAD}"/>
              </a:ext>
            </a:extLst>
          </p:cNvPr>
          <p:cNvSpPr txBox="1"/>
          <p:nvPr/>
        </p:nvSpPr>
        <p:spPr>
          <a:xfrm>
            <a:off x="3333259"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75" name="TextBox 1074">
            <a:extLst>
              <a:ext uri="{FF2B5EF4-FFF2-40B4-BE49-F238E27FC236}">
                <a16:creationId xmlns:a16="http://schemas.microsoft.com/office/drawing/2014/main" id="{210F716E-9C08-403A-A9D3-CF19D2A68077}"/>
              </a:ext>
            </a:extLst>
          </p:cNvPr>
          <p:cNvSpPr txBox="1"/>
          <p:nvPr/>
        </p:nvSpPr>
        <p:spPr>
          <a:xfrm>
            <a:off x="3410848"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76" name="TextBox 1075">
            <a:extLst>
              <a:ext uri="{FF2B5EF4-FFF2-40B4-BE49-F238E27FC236}">
                <a16:creationId xmlns:a16="http://schemas.microsoft.com/office/drawing/2014/main" id="{54DB287E-DF51-4A19-BAC3-CFBBA914E374}"/>
              </a:ext>
            </a:extLst>
          </p:cNvPr>
          <p:cNvSpPr txBox="1"/>
          <p:nvPr/>
        </p:nvSpPr>
        <p:spPr>
          <a:xfrm>
            <a:off x="3529520"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77" name="TextBox 1076">
            <a:extLst>
              <a:ext uri="{FF2B5EF4-FFF2-40B4-BE49-F238E27FC236}">
                <a16:creationId xmlns:a16="http://schemas.microsoft.com/office/drawing/2014/main" id="{5A68DAB8-4C7B-405A-80F2-E7583547A088}"/>
              </a:ext>
            </a:extLst>
          </p:cNvPr>
          <p:cNvSpPr txBox="1"/>
          <p:nvPr/>
        </p:nvSpPr>
        <p:spPr>
          <a:xfrm>
            <a:off x="3645904"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78" name="TextBox 1077">
            <a:extLst>
              <a:ext uri="{FF2B5EF4-FFF2-40B4-BE49-F238E27FC236}">
                <a16:creationId xmlns:a16="http://schemas.microsoft.com/office/drawing/2014/main" id="{06062AEE-CAAF-4C87-B022-645B35158360}"/>
              </a:ext>
            </a:extLst>
          </p:cNvPr>
          <p:cNvSpPr txBox="1"/>
          <p:nvPr/>
        </p:nvSpPr>
        <p:spPr>
          <a:xfrm>
            <a:off x="3764576"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7</a:t>
            </a:r>
          </a:p>
        </p:txBody>
      </p:sp>
      <p:sp>
        <p:nvSpPr>
          <p:cNvPr id="1079" name="TextBox 1078">
            <a:extLst>
              <a:ext uri="{FF2B5EF4-FFF2-40B4-BE49-F238E27FC236}">
                <a16:creationId xmlns:a16="http://schemas.microsoft.com/office/drawing/2014/main" id="{14394217-44F8-47D5-BF07-1B6A22EAF066}"/>
              </a:ext>
            </a:extLst>
          </p:cNvPr>
          <p:cNvSpPr txBox="1"/>
          <p:nvPr/>
        </p:nvSpPr>
        <p:spPr>
          <a:xfrm>
            <a:off x="4532567"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07</a:t>
            </a:r>
          </a:p>
        </p:txBody>
      </p:sp>
      <p:sp>
        <p:nvSpPr>
          <p:cNvPr id="1080" name="TextBox 1079">
            <a:extLst>
              <a:ext uri="{FF2B5EF4-FFF2-40B4-BE49-F238E27FC236}">
                <a16:creationId xmlns:a16="http://schemas.microsoft.com/office/drawing/2014/main" id="{D5CCE21D-9EC9-43C1-9E6E-58C19DAACA2E}"/>
              </a:ext>
            </a:extLst>
          </p:cNvPr>
          <p:cNvSpPr txBox="1"/>
          <p:nvPr/>
        </p:nvSpPr>
        <p:spPr>
          <a:xfrm>
            <a:off x="4768059"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81" name="TextBox 1080">
            <a:extLst>
              <a:ext uri="{FF2B5EF4-FFF2-40B4-BE49-F238E27FC236}">
                <a16:creationId xmlns:a16="http://schemas.microsoft.com/office/drawing/2014/main" id="{8AE82DBC-2081-42F1-835C-0129EBEC3B96}"/>
              </a:ext>
            </a:extLst>
          </p:cNvPr>
          <p:cNvSpPr txBox="1"/>
          <p:nvPr/>
        </p:nvSpPr>
        <p:spPr>
          <a:xfrm>
            <a:off x="4845648"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82" name="TextBox 1081">
            <a:extLst>
              <a:ext uri="{FF2B5EF4-FFF2-40B4-BE49-F238E27FC236}">
                <a16:creationId xmlns:a16="http://schemas.microsoft.com/office/drawing/2014/main" id="{760A59D5-6226-4529-9221-D065782ABA57}"/>
              </a:ext>
            </a:extLst>
          </p:cNvPr>
          <p:cNvSpPr txBox="1"/>
          <p:nvPr/>
        </p:nvSpPr>
        <p:spPr>
          <a:xfrm>
            <a:off x="4964320"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83" name="TextBox 1082">
            <a:extLst>
              <a:ext uri="{FF2B5EF4-FFF2-40B4-BE49-F238E27FC236}">
                <a16:creationId xmlns:a16="http://schemas.microsoft.com/office/drawing/2014/main" id="{11E901EA-6213-4D29-80CD-CB706BF70C50}"/>
              </a:ext>
            </a:extLst>
          </p:cNvPr>
          <p:cNvSpPr txBox="1"/>
          <p:nvPr/>
        </p:nvSpPr>
        <p:spPr>
          <a:xfrm>
            <a:off x="5080704"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84" name="TextBox 1083">
            <a:extLst>
              <a:ext uri="{FF2B5EF4-FFF2-40B4-BE49-F238E27FC236}">
                <a16:creationId xmlns:a16="http://schemas.microsoft.com/office/drawing/2014/main" id="{2F4F0956-A332-4082-B15B-6EA742E959DA}"/>
              </a:ext>
            </a:extLst>
          </p:cNvPr>
          <p:cNvSpPr txBox="1"/>
          <p:nvPr/>
        </p:nvSpPr>
        <p:spPr>
          <a:xfrm>
            <a:off x="5199376"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85" name="TextBox 1084">
            <a:extLst>
              <a:ext uri="{FF2B5EF4-FFF2-40B4-BE49-F238E27FC236}">
                <a16:creationId xmlns:a16="http://schemas.microsoft.com/office/drawing/2014/main" id="{C663E8D8-35FF-40ED-BEE2-457C4DFCAF09}"/>
              </a:ext>
            </a:extLst>
          </p:cNvPr>
          <p:cNvSpPr txBox="1"/>
          <p:nvPr/>
        </p:nvSpPr>
        <p:spPr>
          <a:xfrm>
            <a:off x="5967367"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08</a:t>
            </a:r>
          </a:p>
        </p:txBody>
      </p:sp>
      <p:sp>
        <p:nvSpPr>
          <p:cNvPr id="1086" name="TextBox 1085">
            <a:extLst>
              <a:ext uri="{FF2B5EF4-FFF2-40B4-BE49-F238E27FC236}">
                <a16:creationId xmlns:a16="http://schemas.microsoft.com/office/drawing/2014/main" id="{4E51AF27-B16A-4D6E-B366-F236DBD57F2A}"/>
              </a:ext>
            </a:extLst>
          </p:cNvPr>
          <p:cNvSpPr txBox="1"/>
          <p:nvPr/>
        </p:nvSpPr>
        <p:spPr>
          <a:xfrm>
            <a:off x="6202859"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87" name="TextBox 1086">
            <a:extLst>
              <a:ext uri="{FF2B5EF4-FFF2-40B4-BE49-F238E27FC236}">
                <a16:creationId xmlns:a16="http://schemas.microsoft.com/office/drawing/2014/main" id="{DFD94C04-3734-4BEF-BD61-1E795F640F7A}"/>
              </a:ext>
            </a:extLst>
          </p:cNvPr>
          <p:cNvSpPr txBox="1"/>
          <p:nvPr/>
        </p:nvSpPr>
        <p:spPr>
          <a:xfrm>
            <a:off x="6280448"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88" name="TextBox 1087">
            <a:extLst>
              <a:ext uri="{FF2B5EF4-FFF2-40B4-BE49-F238E27FC236}">
                <a16:creationId xmlns:a16="http://schemas.microsoft.com/office/drawing/2014/main" id="{EAFD5742-AA74-4206-9701-19037209A9D0}"/>
              </a:ext>
            </a:extLst>
          </p:cNvPr>
          <p:cNvSpPr txBox="1"/>
          <p:nvPr/>
        </p:nvSpPr>
        <p:spPr>
          <a:xfrm>
            <a:off x="6399120"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89" name="TextBox 1088">
            <a:extLst>
              <a:ext uri="{FF2B5EF4-FFF2-40B4-BE49-F238E27FC236}">
                <a16:creationId xmlns:a16="http://schemas.microsoft.com/office/drawing/2014/main" id="{BC1B0F6B-4521-48A4-9FC8-83CC24399B91}"/>
              </a:ext>
            </a:extLst>
          </p:cNvPr>
          <p:cNvSpPr txBox="1"/>
          <p:nvPr/>
        </p:nvSpPr>
        <p:spPr>
          <a:xfrm>
            <a:off x="6515504"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90" name="TextBox 1089">
            <a:extLst>
              <a:ext uri="{FF2B5EF4-FFF2-40B4-BE49-F238E27FC236}">
                <a16:creationId xmlns:a16="http://schemas.microsoft.com/office/drawing/2014/main" id="{B6A3C1B9-4988-4BDC-9E53-6BDED84ADA0A}"/>
              </a:ext>
            </a:extLst>
          </p:cNvPr>
          <p:cNvSpPr txBox="1"/>
          <p:nvPr/>
        </p:nvSpPr>
        <p:spPr>
          <a:xfrm>
            <a:off x="6634176"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9</a:t>
            </a:r>
          </a:p>
        </p:txBody>
      </p:sp>
      <p:sp>
        <p:nvSpPr>
          <p:cNvPr id="1091" name="TextBox 1090">
            <a:extLst>
              <a:ext uri="{FF2B5EF4-FFF2-40B4-BE49-F238E27FC236}">
                <a16:creationId xmlns:a16="http://schemas.microsoft.com/office/drawing/2014/main" id="{B8BED8CD-2C32-40FA-BC3A-20ACC5BC512F}"/>
              </a:ext>
            </a:extLst>
          </p:cNvPr>
          <p:cNvSpPr txBox="1"/>
          <p:nvPr/>
        </p:nvSpPr>
        <p:spPr>
          <a:xfrm>
            <a:off x="7402178" y="4848315"/>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09</a:t>
            </a:r>
          </a:p>
        </p:txBody>
      </p:sp>
      <p:sp>
        <p:nvSpPr>
          <p:cNvPr id="1092" name="TextBox 1091">
            <a:extLst>
              <a:ext uri="{FF2B5EF4-FFF2-40B4-BE49-F238E27FC236}">
                <a16:creationId xmlns:a16="http://schemas.microsoft.com/office/drawing/2014/main" id="{3605CEDE-78C3-42E2-9C98-B6BDCA4211A5}"/>
              </a:ext>
            </a:extLst>
          </p:cNvPr>
          <p:cNvSpPr txBox="1"/>
          <p:nvPr/>
        </p:nvSpPr>
        <p:spPr>
          <a:xfrm>
            <a:off x="7637670" y="4859212"/>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93" name="TextBox 1092">
            <a:extLst>
              <a:ext uri="{FF2B5EF4-FFF2-40B4-BE49-F238E27FC236}">
                <a16:creationId xmlns:a16="http://schemas.microsoft.com/office/drawing/2014/main" id="{E581AD9C-A28A-4783-BC52-696DDCAE4199}"/>
              </a:ext>
            </a:extLst>
          </p:cNvPr>
          <p:cNvSpPr txBox="1"/>
          <p:nvPr/>
        </p:nvSpPr>
        <p:spPr>
          <a:xfrm>
            <a:off x="7715259"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4" name="TextBox 1093">
            <a:extLst>
              <a:ext uri="{FF2B5EF4-FFF2-40B4-BE49-F238E27FC236}">
                <a16:creationId xmlns:a16="http://schemas.microsoft.com/office/drawing/2014/main" id="{07BE90D4-581F-4B91-B088-503E97141A4E}"/>
              </a:ext>
            </a:extLst>
          </p:cNvPr>
          <p:cNvSpPr txBox="1"/>
          <p:nvPr/>
        </p:nvSpPr>
        <p:spPr>
          <a:xfrm>
            <a:off x="7833931"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95" name="TextBox 1094">
            <a:extLst>
              <a:ext uri="{FF2B5EF4-FFF2-40B4-BE49-F238E27FC236}">
                <a16:creationId xmlns:a16="http://schemas.microsoft.com/office/drawing/2014/main" id="{610FD399-46C6-4BB5-BC71-4CA3BD6A8BE2}"/>
              </a:ext>
            </a:extLst>
          </p:cNvPr>
          <p:cNvSpPr txBox="1"/>
          <p:nvPr/>
        </p:nvSpPr>
        <p:spPr>
          <a:xfrm>
            <a:off x="7950315"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6" name="TextBox 1095">
            <a:extLst>
              <a:ext uri="{FF2B5EF4-FFF2-40B4-BE49-F238E27FC236}">
                <a16:creationId xmlns:a16="http://schemas.microsoft.com/office/drawing/2014/main" id="{B624614A-E822-49D3-A497-09A7ECD4C93E}"/>
              </a:ext>
            </a:extLst>
          </p:cNvPr>
          <p:cNvSpPr txBox="1"/>
          <p:nvPr/>
        </p:nvSpPr>
        <p:spPr>
          <a:xfrm>
            <a:off x="8068987"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97" name="TextBox 1096">
            <a:extLst>
              <a:ext uri="{FF2B5EF4-FFF2-40B4-BE49-F238E27FC236}">
                <a16:creationId xmlns:a16="http://schemas.microsoft.com/office/drawing/2014/main" id="{6CC492A4-3219-4645-9B6D-F2CE08B8F6DB}"/>
              </a:ext>
            </a:extLst>
          </p:cNvPr>
          <p:cNvSpPr txBox="1"/>
          <p:nvPr/>
        </p:nvSpPr>
        <p:spPr>
          <a:xfrm>
            <a:off x="8823509" y="4848315"/>
            <a:ext cx="509800" cy="374771"/>
          </a:xfrm>
          <a:prstGeom prst="rect">
            <a:avLst/>
          </a:prstGeom>
          <a:noFill/>
        </p:spPr>
        <p:txBody>
          <a:bodyPr wrap="none" rtlCol="0">
            <a:spAutoFit/>
          </a:bodyPr>
          <a:lstStyle/>
          <a:p>
            <a:pPr algn="l"/>
            <a:r>
              <a:rPr lang="en-US" sz="1802" spc="0" baseline="0" dirty="0">
                <a:solidFill>
                  <a:srgbClr val="000000"/>
                </a:solidFill>
                <a:latin typeface="Calibri"/>
                <a:cs typeface="Calibri"/>
                <a:sym typeface="Calibri"/>
                <a:rtl val="0"/>
              </a:rPr>
              <a:t>10/</a:t>
            </a:r>
          </a:p>
        </p:txBody>
      </p:sp>
      <p:sp>
        <p:nvSpPr>
          <p:cNvPr id="1098" name="TextBox 1097">
            <a:extLst>
              <a:ext uri="{FF2B5EF4-FFF2-40B4-BE49-F238E27FC236}">
                <a16:creationId xmlns:a16="http://schemas.microsoft.com/office/drawing/2014/main" id="{5EAC0E9A-EF60-4724-8F48-CDB7157272FD}"/>
              </a:ext>
            </a:extLst>
          </p:cNvPr>
          <p:cNvSpPr txBox="1"/>
          <p:nvPr/>
        </p:nvSpPr>
        <p:spPr>
          <a:xfrm>
            <a:off x="9148795"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9" name="TextBox 1098">
            <a:extLst>
              <a:ext uri="{FF2B5EF4-FFF2-40B4-BE49-F238E27FC236}">
                <a16:creationId xmlns:a16="http://schemas.microsoft.com/office/drawing/2014/main" id="{A597CBE8-F4A9-4BAE-82E7-56A14021D985}"/>
              </a:ext>
            </a:extLst>
          </p:cNvPr>
          <p:cNvSpPr txBox="1"/>
          <p:nvPr/>
        </p:nvSpPr>
        <p:spPr>
          <a:xfrm>
            <a:off x="9265069"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0" name="TextBox 1099">
            <a:extLst>
              <a:ext uri="{FF2B5EF4-FFF2-40B4-BE49-F238E27FC236}">
                <a16:creationId xmlns:a16="http://schemas.microsoft.com/office/drawing/2014/main" id="{C4784274-32C2-4E41-B906-536E094DA9B5}"/>
              </a:ext>
            </a:extLst>
          </p:cNvPr>
          <p:cNvSpPr txBox="1"/>
          <p:nvPr/>
        </p:nvSpPr>
        <p:spPr>
          <a:xfrm>
            <a:off x="9383851"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1" name="TextBox 1100">
            <a:extLst>
              <a:ext uri="{FF2B5EF4-FFF2-40B4-BE49-F238E27FC236}">
                <a16:creationId xmlns:a16="http://schemas.microsoft.com/office/drawing/2014/main" id="{034BE1E5-DDEC-49B1-9D82-991362BC945F}"/>
              </a:ext>
            </a:extLst>
          </p:cNvPr>
          <p:cNvSpPr txBox="1"/>
          <p:nvPr/>
        </p:nvSpPr>
        <p:spPr>
          <a:xfrm>
            <a:off x="9500125" y="484831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102" name="TextBox 1101">
            <a:extLst>
              <a:ext uri="{FF2B5EF4-FFF2-40B4-BE49-F238E27FC236}">
                <a16:creationId xmlns:a16="http://schemas.microsoft.com/office/drawing/2014/main" id="{399C9508-160E-478F-8637-6AA92A4B215F}"/>
              </a:ext>
            </a:extLst>
          </p:cNvPr>
          <p:cNvSpPr txBox="1"/>
          <p:nvPr/>
        </p:nvSpPr>
        <p:spPr>
          <a:xfrm>
            <a:off x="9843664" y="483750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3" name="TextBox 1102">
            <a:extLst>
              <a:ext uri="{FF2B5EF4-FFF2-40B4-BE49-F238E27FC236}">
                <a16:creationId xmlns:a16="http://schemas.microsoft.com/office/drawing/2014/main" id="{7EC9C6F9-CBCD-4F7F-B657-3B6ED71ABC1E}"/>
              </a:ext>
            </a:extLst>
          </p:cNvPr>
          <p:cNvSpPr txBox="1"/>
          <p:nvPr/>
        </p:nvSpPr>
        <p:spPr>
          <a:xfrm>
            <a:off x="9929328" y="484233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4" name="TextBox 1103">
            <a:extLst>
              <a:ext uri="{FF2B5EF4-FFF2-40B4-BE49-F238E27FC236}">
                <a16:creationId xmlns:a16="http://schemas.microsoft.com/office/drawing/2014/main" id="{3FB4408D-CC0D-444D-9B8E-EE24680182FD}"/>
              </a:ext>
            </a:extLst>
          </p:cNvPr>
          <p:cNvSpPr txBox="1"/>
          <p:nvPr/>
        </p:nvSpPr>
        <p:spPr>
          <a:xfrm>
            <a:off x="10078720" y="483750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5" name="TextBox 1104">
            <a:extLst>
              <a:ext uri="{FF2B5EF4-FFF2-40B4-BE49-F238E27FC236}">
                <a16:creationId xmlns:a16="http://schemas.microsoft.com/office/drawing/2014/main" id="{F174B2D7-D617-4C3F-B96E-326832C66AF5}"/>
              </a:ext>
            </a:extLst>
          </p:cNvPr>
          <p:cNvSpPr txBox="1"/>
          <p:nvPr/>
        </p:nvSpPr>
        <p:spPr>
          <a:xfrm>
            <a:off x="10195104" y="483750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106" name="TextBox 1105">
            <a:extLst>
              <a:ext uri="{FF2B5EF4-FFF2-40B4-BE49-F238E27FC236}">
                <a16:creationId xmlns:a16="http://schemas.microsoft.com/office/drawing/2014/main" id="{33562148-ECED-47B1-9A00-169C53B1E51D}"/>
              </a:ext>
            </a:extLst>
          </p:cNvPr>
          <p:cNvSpPr txBox="1"/>
          <p:nvPr/>
        </p:nvSpPr>
        <p:spPr>
          <a:xfrm>
            <a:off x="10614859" y="4835413"/>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7" name="TextBox 1106">
            <a:extLst>
              <a:ext uri="{FF2B5EF4-FFF2-40B4-BE49-F238E27FC236}">
                <a16:creationId xmlns:a16="http://schemas.microsoft.com/office/drawing/2014/main" id="{AE9622B5-4A05-49BF-B485-6979A87D792B}"/>
              </a:ext>
            </a:extLst>
          </p:cNvPr>
          <p:cNvSpPr txBox="1"/>
          <p:nvPr/>
        </p:nvSpPr>
        <p:spPr>
          <a:xfrm>
            <a:off x="10731243" y="4835413"/>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8" name="TextBox 1107">
            <a:extLst>
              <a:ext uri="{FF2B5EF4-FFF2-40B4-BE49-F238E27FC236}">
                <a16:creationId xmlns:a16="http://schemas.microsoft.com/office/drawing/2014/main" id="{E48AD5C8-B7EB-409A-A7E9-660CBD022428}"/>
              </a:ext>
            </a:extLst>
          </p:cNvPr>
          <p:cNvSpPr txBox="1"/>
          <p:nvPr/>
        </p:nvSpPr>
        <p:spPr>
          <a:xfrm>
            <a:off x="10849915" y="4835413"/>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9" name="TextBox 1108">
            <a:extLst>
              <a:ext uri="{FF2B5EF4-FFF2-40B4-BE49-F238E27FC236}">
                <a16:creationId xmlns:a16="http://schemas.microsoft.com/office/drawing/2014/main" id="{A9F4D2D6-2E88-45D2-A58B-25B7C9CB5ADB}"/>
              </a:ext>
            </a:extLst>
          </p:cNvPr>
          <p:cNvSpPr txBox="1"/>
          <p:nvPr/>
        </p:nvSpPr>
        <p:spPr>
          <a:xfrm>
            <a:off x="10966299" y="4835413"/>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110" name="TextBox 1109">
            <a:extLst>
              <a:ext uri="{FF2B5EF4-FFF2-40B4-BE49-F238E27FC236}">
                <a16:creationId xmlns:a16="http://schemas.microsoft.com/office/drawing/2014/main" id="{2D1D4790-A986-4789-A810-43F944B28F5D}"/>
              </a:ext>
            </a:extLst>
          </p:cNvPr>
          <p:cNvSpPr txBox="1"/>
          <p:nvPr/>
        </p:nvSpPr>
        <p:spPr>
          <a:xfrm>
            <a:off x="11389705" y="483958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11" name="TextBox 1110">
            <a:extLst>
              <a:ext uri="{FF2B5EF4-FFF2-40B4-BE49-F238E27FC236}">
                <a16:creationId xmlns:a16="http://schemas.microsoft.com/office/drawing/2014/main" id="{6497C596-1AC1-4C3F-A7AB-E93CDBA92F89}"/>
              </a:ext>
            </a:extLst>
          </p:cNvPr>
          <p:cNvSpPr txBox="1"/>
          <p:nvPr/>
        </p:nvSpPr>
        <p:spPr>
          <a:xfrm>
            <a:off x="11506088" y="483958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12" name="TextBox 1111">
            <a:extLst>
              <a:ext uri="{FF2B5EF4-FFF2-40B4-BE49-F238E27FC236}">
                <a16:creationId xmlns:a16="http://schemas.microsoft.com/office/drawing/2014/main" id="{9D49EFE3-65EE-42C3-82C4-086199E659F6}"/>
              </a:ext>
            </a:extLst>
          </p:cNvPr>
          <p:cNvSpPr txBox="1"/>
          <p:nvPr/>
        </p:nvSpPr>
        <p:spPr>
          <a:xfrm>
            <a:off x="11624761" y="483958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13" name="TextBox 1112">
            <a:extLst>
              <a:ext uri="{FF2B5EF4-FFF2-40B4-BE49-F238E27FC236}">
                <a16:creationId xmlns:a16="http://schemas.microsoft.com/office/drawing/2014/main" id="{8E1553C6-92BD-4F94-8E82-E3783A89D1A3}"/>
              </a:ext>
            </a:extLst>
          </p:cNvPr>
          <p:cNvSpPr txBox="1"/>
          <p:nvPr/>
        </p:nvSpPr>
        <p:spPr>
          <a:xfrm>
            <a:off x="11741144" y="483958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114" name="Freeform: Shape 1113">
            <a:extLst>
              <a:ext uri="{FF2B5EF4-FFF2-40B4-BE49-F238E27FC236}">
                <a16:creationId xmlns:a16="http://schemas.microsoft.com/office/drawing/2014/main" id="{CFD11173-9EF1-4E8F-9BBC-F7A9C89DE3A4}"/>
              </a:ext>
            </a:extLst>
          </p:cNvPr>
          <p:cNvSpPr/>
          <p:nvPr/>
        </p:nvSpPr>
        <p:spPr>
          <a:xfrm>
            <a:off x="707149" y="1072327"/>
            <a:ext cx="10897" cy="3809503"/>
          </a:xfrm>
          <a:custGeom>
            <a:avLst/>
            <a:gdLst>
              <a:gd name="connsiteX0" fmla="*/ 0 w 10897"/>
              <a:gd name="connsiteY0" fmla="*/ 3809503 h 3809503"/>
              <a:gd name="connsiteX1" fmla="*/ 0 w 10897"/>
              <a:gd name="connsiteY1" fmla="*/ 0 h 3809503"/>
            </a:gdLst>
            <a:ahLst/>
            <a:cxnLst>
              <a:cxn ang="0">
                <a:pos x="connsiteX0" y="connsiteY0"/>
              </a:cxn>
              <a:cxn ang="0">
                <a:pos x="connsiteX1" y="connsiteY1"/>
              </a:cxn>
            </a:cxnLst>
            <a:rect l="l" t="t" r="r" b="b"/>
            <a:pathLst>
              <a:path w="10897" h="3809503">
                <a:moveTo>
                  <a:pt x="0" y="3809503"/>
                </a:moveTo>
                <a:lnTo>
                  <a:pt x="0" y="0"/>
                </a:lnTo>
              </a:path>
            </a:pathLst>
          </a:custGeom>
          <a:ln w="10892" cap="flat">
            <a:solidFill>
              <a:srgbClr val="000000"/>
            </a:solidFill>
            <a:prstDash val="solid"/>
            <a:round/>
          </a:ln>
        </p:spPr>
        <p:txBody>
          <a:bodyPr rtlCol="0" anchor="ctr"/>
          <a:lstStyle/>
          <a:p>
            <a:endParaRPr lang="en-US"/>
          </a:p>
        </p:txBody>
      </p:sp>
      <p:sp>
        <p:nvSpPr>
          <p:cNvPr id="1115" name="Freeform: Shape 1114">
            <a:extLst>
              <a:ext uri="{FF2B5EF4-FFF2-40B4-BE49-F238E27FC236}">
                <a16:creationId xmlns:a16="http://schemas.microsoft.com/office/drawing/2014/main" id="{F8BFD3DC-EA9E-4AF6-83AA-2E02A8BD588E}"/>
              </a:ext>
            </a:extLst>
          </p:cNvPr>
          <p:cNvSpPr/>
          <p:nvPr/>
        </p:nvSpPr>
        <p:spPr>
          <a:xfrm>
            <a:off x="710962" y="4881830"/>
            <a:ext cx="9416715" cy="48003"/>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solidFill>
              <a:srgbClr val="000000"/>
            </a:solidFill>
            <a:prstDash val="solid"/>
            <a:round/>
          </a:ln>
        </p:spPr>
        <p:txBody>
          <a:bodyPr rtlCol="0" anchor="ctr"/>
          <a:lstStyle/>
          <a:p>
            <a:endParaRPr lang="en-US"/>
          </a:p>
        </p:txBody>
      </p:sp>
      <p:sp>
        <p:nvSpPr>
          <p:cNvPr id="1116" name="Freeform: Shape 1115">
            <a:extLst>
              <a:ext uri="{FF2B5EF4-FFF2-40B4-BE49-F238E27FC236}">
                <a16:creationId xmlns:a16="http://schemas.microsoft.com/office/drawing/2014/main" id="{FB49C129-15B9-44D7-83B0-FAF72FD63D39}"/>
              </a:ext>
            </a:extLst>
          </p:cNvPr>
          <p:cNvSpPr/>
          <p:nvPr/>
        </p:nvSpPr>
        <p:spPr>
          <a:xfrm>
            <a:off x="710963" y="1069729"/>
            <a:ext cx="9409538" cy="48317"/>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solidFill>
              <a:srgbClr val="000000"/>
            </a:solidFill>
            <a:prstDash val="solid"/>
            <a:round/>
          </a:ln>
        </p:spPr>
        <p:txBody>
          <a:bodyPr rtlCol="0" anchor="ctr"/>
          <a:lstStyle/>
          <a:p>
            <a:endParaRPr lang="en-US"/>
          </a:p>
        </p:txBody>
      </p:sp>
      <p:grpSp>
        <p:nvGrpSpPr>
          <p:cNvPr id="1118" name="Graphic 53">
            <a:extLst>
              <a:ext uri="{FF2B5EF4-FFF2-40B4-BE49-F238E27FC236}">
                <a16:creationId xmlns:a16="http://schemas.microsoft.com/office/drawing/2014/main" id="{3B99886D-BDD6-4683-838B-12734E9C912A}"/>
              </a:ext>
            </a:extLst>
          </p:cNvPr>
          <p:cNvGrpSpPr/>
          <p:nvPr/>
        </p:nvGrpSpPr>
        <p:grpSpPr>
          <a:xfrm>
            <a:off x="9315187" y="4540633"/>
            <a:ext cx="2777190" cy="11510"/>
            <a:chOff x="9306905" y="4898692"/>
            <a:chExt cx="2777190" cy="11510"/>
          </a:xfrm>
        </p:grpSpPr>
        <p:sp>
          <p:nvSpPr>
            <p:cNvPr id="1119" name="Freeform: Shape 1118">
              <a:extLst>
                <a:ext uri="{FF2B5EF4-FFF2-40B4-BE49-F238E27FC236}">
                  <a16:creationId xmlns:a16="http://schemas.microsoft.com/office/drawing/2014/main" id="{A3D51BFD-CEFA-481A-B8E8-865BFBF87C24}"/>
                </a:ext>
              </a:extLst>
            </p:cNvPr>
            <p:cNvSpPr/>
            <p:nvPr/>
          </p:nvSpPr>
          <p:spPr>
            <a:xfrm>
              <a:off x="9306905" y="489869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0" name="Freeform: Shape 1119">
              <a:extLst>
                <a:ext uri="{FF2B5EF4-FFF2-40B4-BE49-F238E27FC236}">
                  <a16:creationId xmlns:a16="http://schemas.microsoft.com/office/drawing/2014/main" id="{3221AD46-CE7B-43D4-B46C-835A79848896}"/>
                </a:ext>
              </a:extLst>
            </p:cNvPr>
            <p:cNvSpPr/>
            <p:nvPr/>
          </p:nvSpPr>
          <p:spPr>
            <a:xfrm>
              <a:off x="9356379" y="4898692"/>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1" name="Freeform: Shape 1120">
              <a:extLst>
                <a:ext uri="{FF2B5EF4-FFF2-40B4-BE49-F238E27FC236}">
                  <a16:creationId xmlns:a16="http://schemas.microsoft.com/office/drawing/2014/main" id="{28175D36-A3C1-413A-80C8-BB70FAE1925F}"/>
                </a:ext>
              </a:extLst>
            </p:cNvPr>
            <p:cNvSpPr/>
            <p:nvPr/>
          </p:nvSpPr>
          <p:spPr>
            <a:xfrm>
              <a:off x="12067749" y="489869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22" name="Graphic 53">
            <a:extLst>
              <a:ext uri="{FF2B5EF4-FFF2-40B4-BE49-F238E27FC236}">
                <a16:creationId xmlns:a16="http://schemas.microsoft.com/office/drawing/2014/main" id="{196DEE4E-4BF4-4A2E-BE6C-771BCB54B4D0}"/>
              </a:ext>
            </a:extLst>
          </p:cNvPr>
          <p:cNvGrpSpPr/>
          <p:nvPr/>
        </p:nvGrpSpPr>
        <p:grpSpPr>
          <a:xfrm>
            <a:off x="9315187" y="4194642"/>
            <a:ext cx="2777190" cy="11510"/>
            <a:chOff x="9306905" y="4552701"/>
            <a:chExt cx="2777190" cy="11510"/>
          </a:xfrm>
        </p:grpSpPr>
        <p:sp>
          <p:nvSpPr>
            <p:cNvPr id="1123" name="Freeform: Shape 1122">
              <a:extLst>
                <a:ext uri="{FF2B5EF4-FFF2-40B4-BE49-F238E27FC236}">
                  <a16:creationId xmlns:a16="http://schemas.microsoft.com/office/drawing/2014/main" id="{95BB6D8B-5D03-474A-A30F-47318B9078C8}"/>
                </a:ext>
              </a:extLst>
            </p:cNvPr>
            <p:cNvSpPr/>
            <p:nvPr/>
          </p:nvSpPr>
          <p:spPr>
            <a:xfrm>
              <a:off x="9306905" y="455270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4" name="Freeform: Shape 1123">
              <a:extLst>
                <a:ext uri="{FF2B5EF4-FFF2-40B4-BE49-F238E27FC236}">
                  <a16:creationId xmlns:a16="http://schemas.microsoft.com/office/drawing/2014/main" id="{F1956D69-B008-47F9-86F3-6CED68C0E2AC}"/>
                </a:ext>
              </a:extLst>
            </p:cNvPr>
            <p:cNvSpPr/>
            <p:nvPr/>
          </p:nvSpPr>
          <p:spPr>
            <a:xfrm>
              <a:off x="9356379" y="4552701"/>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5" name="Freeform: Shape 1124">
              <a:extLst>
                <a:ext uri="{FF2B5EF4-FFF2-40B4-BE49-F238E27FC236}">
                  <a16:creationId xmlns:a16="http://schemas.microsoft.com/office/drawing/2014/main" id="{BA318793-E0E3-4E06-B41D-E540DDBE0C22}"/>
                </a:ext>
              </a:extLst>
            </p:cNvPr>
            <p:cNvSpPr/>
            <p:nvPr/>
          </p:nvSpPr>
          <p:spPr>
            <a:xfrm>
              <a:off x="12067749" y="455270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26" name="Graphic 53">
            <a:extLst>
              <a:ext uri="{FF2B5EF4-FFF2-40B4-BE49-F238E27FC236}">
                <a16:creationId xmlns:a16="http://schemas.microsoft.com/office/drawing/2014/main" id="{2BFA0B62-5DFC-4633-B8DC-654607DF9E2C}"/>
              </a:ext>
            </a:extLst>
          </p:cNvPr>
          <p:cNvGrpSpPr/>
          <p:nvPr/>
        </p:nvGrpSpPr>
        <p:grpSpPr>
          <a:xfrm>
            <a:off x="9315187" y="3847560"/>
            <a:ext cx="2777190" cy="11510"/>
            <a:chOff x="9306905" y="4205619"/>
            <a:chExt cx="2777190" cy="11510"/>
          </a:xfrm>
        </p:grpSpPr>
        <p:sp>
          <p:nvSpPr>
            <p:cNvPr id="1127" name="Freeform: Shape 1126">
              <a:extLst>
                <a:ext uri="{FF2B5EF4-FFF2-40B4-BE49-F238E27FC236}">
                  <a16:creationId xmlns:a16="http://schemas.microsoft.com/office/drawing/2014/main" id="{2DA88FF3-A76C-49E6-9261-0C0FEC387799}"/>
                </a:ext>
              </a:extLst>
            </p:cNvPr>
            <p:cNvSpPr/>
            <p:nvPr/>
          </p:nvSpPr>
          <p:spPr>
            <a:xfrm>
              <a:off x="9306905" y="420561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8" name="Freeform: Shape 1127">
              <a:extLst>
                <a:ext uri="{FF2B5EF4-FFF2-40B4-BE49-F238E27FC236}">
                  <a16:creationId xmlns:a16="http://schemas.microsoft.com/office/drawing/2014/main" id="{6DA1C031-59F9-4681-AB57-8CAA547D4FAD}"/>
                </a:ext>
              </a:extLst>
            </p:cNvPr>
            <p:cNvSpPr/>
            <p:nvPr/>
          </p:nvSpPr>
          <p:spPr>
            <a:xfrm>
              <a:off x="9356379" y="4205619"/>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9" name="Freeform: Shape 1128">
              <a:extLst>
                <a:ext uri="{FF2B5EF4-FFF2-40B4-BE49-F238E27FC236}">
                  <a16:creationId xmlns:a16="http://schemas.microsoft.com/office/drawing/2014/main" id="{2EC45526-19CF-4F2A-B0A8-68C624480FD1}"/>
                </a:ext>
              </a:extLst>
            </p:cNvPr>
            <p:cNvSpPr/>
            <p:nvPr/>
          </p:nvSpPr>
          <p:spPr>
            <a:xfrm>
              <a:off x="12067749" y="420561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0" name="Graphic 53">
            <a:extLst>
              <a:ext uri="{FF2B5EF4-FFF2-40B4-BE49-F238E27FC236}">
                <a16:creationId xmlns:a16="http://schemas.microsoft.com/office/drawing/2014/main" id="{43D40C60-F678-4461-93AF-D2B8CD60FC6D}"/>
              </a:ext>
            </a:extLst>
          </p:cNvPr>
          <p:cNvGrpSpPr/>
          <p:nvPr/>
        </p:nvGrpSpPr>
        <p:grpSpPr>
          <a:xfrm>
            <a:off x="9315187" y="3501569"/>
            <a:ext cx="2777190" cy="11510"/>
            <a:chOff x="9306905" y="3859628"/>
            <a:chExt cx="2777190" cy="11510"/>
          </a:xfrm>
        </p:grpSpPr>
        <p:sp>
          <p:nvSpPr>
            <p:cNvPr id="1131" name="Freeform: Shape 1130">
              <a:extLst>
                <a:ext uri="{FF2B5EF4-FFF2-40B4-BE49-F238E27FC236}">
                  <a16:creationId xmlns:a16="http://schemas.microsoft.com/office/drawing/2014/main" id="{6889D644-000C-4603-B1EE-03C172CDD47C}"/>
                </a:ext>
              </a:extLst>
            </p:cNvPr>
            <p:cNvSpPr/>
            <p:nvPr/>
          </p:nvSpPr>
          <p:spPr>
            <a:xfrm>
              <a:off x="9306905" y="3859628"/>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32" name="Freeform: Shape 1131">
              <a:extLst>
                <a:ext uri="{FF2B5EF4-FFF2-40B4-BE49-F238E27FC236}">
                  <a16:creationId xmlns:a16="http://schemas.microsoft.com/office/drawing/2014/main" id="{8A214AB0-B364-4F17-AE23-D5231C845849}"/>
                </a:ext>
              </a:extLst>
            </p:cNvPr>
            <p:cNvSpPr/>
            <p:nvPr/>
          </p:nvSpPr>
          <p:spPr>
            <a:xfrm>
              <a:off x="9356379" y="3859628"/>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33" name="Freeform: Shape 1132">
              <a:extLst>
                <a:ext uri="{FF2B5EF4-FFF2-40B4-BE49-F238E27FC236}">
                  <a16:creationId xmlns:a16="http://schemas.microsoft.com/office/drawing/2014/main" id="{1C9F5F7B-DCBC-45EA-8C02-7B31CF9E8B1B}"/>
                </a:ext>
              </a:extLst>
            </p:cNvPr>
            <p:cNvSpPr/>
            <p:nvPr/>
          </p:nvSpPr>
          <p:spPr>
            <a:xfrm>
              <a:off x="12067749" y="3859628"/>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4" name="Graphic 53">
            <a:extLst>
              <a:ext uri="{FF2B5EF4-FFF2-40B4-BE49-F238E27FC236}">
                <a16:creationId xmlns:a16="http://schemas.microsoft.com/office/drawing/2014/main" id="{853989EF-CFA0-466A-A3F0-C20D5170E6D5}"/>
              </a:ext>
            </a:extLst>
          </p:cNvPr>
          <p:cNvGrpSpPr/>
          <p:nvPr/>
        </p:nvGrpSpPr>
        <p:grpSpPr>
          <a:xfrm>
            <a:off x="9315187" y="3155468"/>
            <a:ext cx="2777190" cy="11510"/>
            <a:chOff x="9306905" y="3513527"/>
            <a:chExt cx="2777190" cy="11510"/>
          </a:xfrm>
        </p:grpSpPr>
        <p:sp>
          <p:nvSpPr>
            <p:cNvPr id="1135" name="Freeform: Shape 1134">
              <a:extLst>
                <a:ext uri="{FF2B5EF4-FFF2-40B4-BE49-F238E27FC236}">
                  <a16:creationId xmlns:a16="http://schemas.microsoft.com/office/drawing/2014/main" id="{A41D56E0-E91E-4141-BDAE-58B5E99DCA5D}"/>
                </a:ext>
              </a:extLst>
            </p:cNvPr>
            <p:cNvSpPr/>
            <p:nvPr/>
          </p:nvSpPr>
          <p:spPr>
            <a:xfrm>
              <a:off x="9306905" y="351352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36" name="Freeform: Shape 1135">
              <a:extLst>
                <a:ext uri="{FF2B5EF4-FFF2-40B4-BE49-F238E27FC236}">
                  <a16:creationId xmlns:a16="http://schemas.microsoft.com/office/drawing/2014/main" id="{4003EBE5-55F4-44C3-8294-31DF06F86FC3}"/>
                </a:ext>
              </a:extLst>
            </p:cNvPr>
            <p:cNvSpPr/>
            <p:nvPr/>
          </p:nvSpPr>
          <p:spPr>
            <a:xfrm>
              <a:off x="9356379" y="3513527"/>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37" name="Freeform: Shape 1136">
              <a:extLst>
                <a:ext uri="{FF2B5EF4-FFF2-40B4-BE49-F238E27FC236}">
                  <a16:creationId xmlns:a16="http://schemas.microsoft.com/office/drawing/2014/main" id="{A8F21E19-B9B2-4EE9-AEE5-8426EF357DBA}"/>
                </a:ext>
              </a:extLst>
            </p:cNvPr>
            <p:cNvSpPr/>
            <p:nvPr/>
          </p:nvSpPr>
          <p:spPr>
            <a:xfrm>
              <a:off x="12067749" y="351352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8" name="Graphic 53">
            <a:extLst>
              <a:ext uri="{FF2B5EF4-FFF2-40B4-BE49-F238E27FC236}">
                <a16:creationId xmlns:a16="http://schemas.microsoft.com/office/drawing/2014/main" id="{BD4CF91A-E05B-4E56-B6A6-F0A2331642B3}"/>
              </a:ext>
            </a:extLst>
          </p:cNvPr>
          <p:cNvGrpSpPr/>
          <p:nvPr/>
        </p:nvGrpSpPr>
        <p:grpSpPr>
          <a:xfrm>
            <a:off x="9315187" y="2809477"/>
            <a:ext cx="2777190" cy="11510"/>
            <a:chOff x="9306905" y="3167536"/>
            <a:chExt cx="2777190" cy="11510"/>
          </a:xfrm>
        </p:grpSpPr>
        <p:sp>
          <p:nvSpPr>
            <p:cNvPr id="1139" name="Freeform: Shape 1138">
              <a:extLst>
                <a:ext uri="{FF2B5EF4-FFF2-40B4-BE49-F238E27FC236}">
                  <a16:creationId xmlns:a16="http://schemas.microsoft.com/office/drawing/2014/main" id="{2FBB73F4-FB8F-4FCD-94C2-9094E1926672}"/>
                </a:ext>
              </a:extLst>
            </p:cNvPr>
            <p:cNvSpPr/>
            <p:nvPr/>
          </p:nvSpPr>
          <p:spPr>
            <a:xfrm>
              <a:off x="9306905" y="316753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0" name="Freeform: Shape 1139">
              <a:extLst>
                <a:ext uri="{FF2B5EF4-FFF2-40B4-BE49-F238E27FC236}">
                  <a16:creationId xmlns:a16="http://schemas.microsoft.com/office/drawing/2014/main" id="{088E47F3-A63B-4771-B09D-4AF9F4898EF9}"/>
                </a:ext>
              </a:extLst>
            </p:cNvPr>
            <p:cNvSpPr/>
            <p:nvPr/>
          </p:nvSpPr>
          <p:spPr>
            <a:xfrm>
              <a:off x="9356379" y="3167536"/>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1" name="Freeform: Shape 1140">
              <a:extLst>
                <a:ext uri="{FF2B5EF4-FFF2-40B4-BE49-F238E27FC236}">
                  <a16:creationId xmlns:a16="http://schemas.microsoft.com/office/drawing/2014/main" id="{1AEFA96A-63C1-4E9B-A121-2CA33FE96F6D}"/>
                </a:ext>
              </a:extLst>
            </p:cNvPr>
            <p:cNvSpPr/>
            <p:nvPr/>
          </p:nvSpPr>
          <p:spPr>
            <a:xfrm>
              <a:off x="12067749" y="316753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42" name="Graphic 53">
            <a:extLst>
              <a:ext uri="{FF2B5EF4-FFF2-40B4-BE49-F238E27FC236}">
                <a16:creationId xmlns:a16="http://schemas.microsoft.com/office/drawing/2014/main" id="{62BAE39E-A44B-451A-9EBF-251AB2A6A027}"/>
              </a:ext>
            </a:extLst>
          </p:cNvPr>
          <p:cNvGrpSpPr/>
          <p:nvPr/>
        </p:nvGrpSpPr>
        <p:grpSpPr>
          <a:xfrm>
            <a:off x="9315187" y="2462396"/>
            <a:ext cx="2777190" cy="11510"/>
            <a:chOff x="9306905" y="2820455"/>
            <a:chExt cx="2777190" cy="11510"/>
          </a:xfrm>
        </p:grpSpPr>
        <p:sp>
          <p:nvSpPr>
            <p:cNvPr id="1143" name="Freeform: Shape 1142">
              <a:extLst>
                <a:ext uri="{FF2B5EF4-FFF2-40B4-BE49-F238E27FC236}">
                  <a16:creationId xmlns:a16="http://schemas.microsoft.com/office/drawing/2014/main" id="{68D41EB2-788F-4395-A8F9-F68A5A31B7F5}"/>
                </a:ext>
              </a:extLst>
            </p:cNvPr>
            <p:cNvSpPr/>
            <p:nvPr/>
          </p:nvSpPr>
          <p:spPr>
            <a:xfrm>
              <a:off x="9306905" y="2820455"/>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4" name="Freeform: Shape 1143">
              <a:extLst>
                <a:ext uri="{FF2B5EF4-FFF2-40B4-BE49-F238E27FC236}">
                  <a16:creationId xmlns:a16="http://schemas.microsoft.com/office/drawing/2014/main" id="{303587BD-6120-4AC1-9774-DE3435986E54}"/>
                </a:ext>
              </a:extLst>
            </p:cNvPr>
            <p:cNvSpPr/>
            <p:nvPr/>
          </p:nvSpPr>
          <p:spPr>
            <a:xfrm>
              <a:off x="9356379" y="2820455"/>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5" name="Freeform: Shape 1144">
              <a:extLst>
                <a:ext uri="{FF2B5EF4-FFF2-40B4-BE49-F238E27FC236}">
                  <a16:creationId xmlns:a16="http://schemas.microsoft.com/office/drawing/2014/main" id="{4E55C2E1-37DD-400D-A08B-48FE6BCDF389}"/>
                </a:ext>
              </a:extLst>
            </p:cNvPr>
            <p:cNvSpPr/>
            <p:nvPr/>
          </p:nvSpPr>
          <p:spPr>
            <a:xfrm>
              <a:off x="12067749" y="2820455"/>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46" name="Graphic 53">
            <a:extLst>
              <a:ext uri="{FF2B5EF4-FFF2-40B4-BE49-F238E27FC236}">
                <a16:creationId xmlns:a16="http://schemas.microsoft.com/office/drawing/2014/main" id="{AE1485AD-397E-4AAB-9321-2F5CEE612733}"/>
              </a:ext>
            </a:extLst>
          </p:cNvPr>
          <p:cNvGrpSpPr/>
          <p:nvPr/>
        </p:nvGrpSpPr>
        <p:grpSpPr>
          <a:xfrm>
            <a:off x="9315187" y="2116295"/>
            <a:ext cx="2777190" cy="11510"/>
            <a:chOff x="9306905" y="2474354"/>
            <a:chExt cx="2777190" cy="11510"/>
          </a:xfrm>
        </p:grpSpPr>
        <p:sp>
          <p:nvSpPr>
            <p:cNvPr id="1147" name="Freeform: Shape 1146">
              <a:extLst>
                <a:ext uri="{FF2B5EF4-FFF2-40B4-BE49-F238E27FC236}">
                  <a16:creationId xmlns:a16="http://schemas.microsoft.com/office/drawing/2014/main" id="{9BD9A482-F40E-4F97-AB76-E7847A06AD35}"/>
                </a:ext>
              </a:extLst>
            </p:cNvPr>
            <p:cNvSpPr/>
            <p:nvPr/>
          </p:nvSpPr>
          <p:spPr>
            <a:xfrm>
              <a:off x="9306905" y="247435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8" name="Freeform: Shape 1147">
              <a:extLst>
                <a:ext uri="{FF2B5EF4-FFF2-40B4-BE49-F238E27FC236}">
                  <a16:creationId xmlns:a16="http://schemas.microsoft.com/office/drawing/2014/main" id="{7FA3F870-3BBE-4486-A57E-76700943A122}"/>
                </a:ext>
              </a:extLst>
            </p:cNvPr>
            <p:cNvSpPr/>
            <p:nvPr/>
          </p:nvSpPr>
          <p:spPr>
            <a:xfrm>
              <a:off x="9356379" y="2474354"/>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9" name="Freeform: Shape 1148">
              <a:extLst>
                <a:ext uri="{FF2B5EF4-FFF2-40B4-BE49-F238E27FC236}">
                  <a16:creationId xmlns:a16="http://schemas.microsoft.com/office/drawing/2014/main" id="{608B4E4A-8F1D-491E-8452-D798DF7AD7CE}"/>
                </a:ext>
              </a:extLst>
            </p:cNvPr>
            <p:cNvSpPr/>
            <p:nvPr/>
          </p:nvSpPr>
          <p:spPr>
            <a:xfrm>
              <a:off x="12067749" y="247435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50" name="Graphic 53">
            <a:extLst>
              <a:ext uri="{FF2B5EF4-FFF2-40B4-BE49-F238E27FC236}">
                <a16:creationId xmlns:a16="http://schemas.microsoft.com/office/drawing/2014/main" id="{893CE2C8-887E-43BE-B07F-07CBCA1B8F0C}"/>
              </a:ext>
            </a:extLst>
          </p:cNvPr>
          <p:cNvGrpSpPr/>
          <p:nvPr/>
        </p:nvGrpSpPr>
        <p:grpSpPr>
          <a:xfrm>
            <a:off x="9315187" y="1770304"/>
            <a:ext cx="2777190" cy="11510"/>
            <a:chOff x="9306905" y="2128363"/>
            <a:chExt cx="2777190" cy="11510"/>
          </a:xfrm>
        </p:grpSpPr>
        <p:sp>
          <p:nvSpPr>
            <p:cNvPr id="1151" name="Freeform: Shape 1150">
              <a:extLst>
                <a:ext uri="{FF2B5EF4-FFF2-40B4-BE49-F238E27FC236}">
                  <a16:creationId xmlns:a16="http://schemas.microsoft.com/office/drawing/2014/main" id="{39A2CF9A-E81C-4ED3-9F5F-9BD036CE9C9C}"/>
                </a:ext>
              </a:extLst>
            </p:cNvPr>
            <p:cNvSpPr/>
            <p:nvPr/>
          </p:nvSpPr>
          <p:spPr>
            <a:xfrm>
              <a:off x="9306905" y="2128363"/>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52" name="Freeform: Shape 1151">
              <a:extLst>
                <a:ext uri="{FF2B5EF4-FFF2-40B4-BE49-F238E27FC236}">
                  <a16:creationId xmlns:a16="http://schemas.microsoft.com/office/drawing/2014/main" id="{E315C755-D6DB-4B92-8E13-0AC57CDC325E}"/>
                </a:ext>
              </a:extLst>
            </p:cNvPr>
            <p:cNvSpPr/>
            <p:nvPr/>
          </p:nvSpPr>
          <p:spPr>
            <a:xfrm>
              <a:off x="9356379" y="2128363"/>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53" name="Freeform: Shape 1152">
              <a:extLst>
                <a:ext uri="{FF2B5EF4-FFF2-40B4-BE49-F238E27FC236}">
                  <a16:creationId xmlns:a16="http://schemas.microsoft.com/office/drawing/2014/main" id="{159F3A9D-069C-49E3-8A79-41E3350C6CBC}"/>
                </a:ext>
              </a:extLst>
            </p:cNvPr>
            <p:cNvSpPr/>
            <p:nvPr/>
          </p:nvSpPr>
          <p:spPr>
            <a:xfrm>
              <a:off x="12067749" y="2128363"/>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54" name="Graphic 53">
            <a:extLst>
              <a:ext uri="{FF2B5EF4-FFF2-40B4-BE49-F238E27FC236}">
                <a16:creationId xmlns:a16="http://schemas.microsoft.com/office/drawing/2014/main" id="{AF1FB7C8-D836-4FF4-B068-7563C5320ACE}"/>
              </a:ext>
            </a:extLst>
          </p:cNvPr>
          <p:cNvGrpSpPr/>
          <p:nvPr/>
        </p:nvGrpSpPr>
        <p:grpSpPr>
          <a:xfrm>
            <a:off x="9315187" y="1423222"/>
            <a:ext cx="2777190" cy="11510"/>
            <a:chOff x="9306905" y="1781281"/>
            <a:chExt cx="2777190" cy="11510"/>
          </a:xfrm>
        </p:grpSpPr>
        <p:sp>
          <p:nvSpPr>
            <p:cNvPr id="1155" name="Freeform: Shape 1154">
              <a:extLst>
                <a:ext uri="{FF2B5EF4-FFF2-40B4-BE49-F238E27FC236}">
                  <a16:creationId xmlns:a16="http://schemas.microsoft.com/office/drawing/2014/main" id="{E1AEC802-F9E2-46D0-8A63-D111EC932468}"/>
                </a:ext>
              </a:extLst>
            </p:cNvPr>
            <p:cNvSpPr/>
            <p:nvPr/>
          </p:nvSpPr>
          <p:spPr>
            <a:xfrm>
              <a:off x="9306905" y="178128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56" name="Freeform: Shape 1155">
              <a:extLst>
                <a:ext uri="{FF2B5EF4-FFF2-40B4-BE49-F238E27FC236}">
                  <a16:creationId xmlns:a16="http://schemas.microsoft.com/office/drawing/2014/main" id="{F34D0FC1-3280-49AF-AB68-B17F6E33CC5E}"/>
                </a:ext>
              </a:extLst>
            </p:cNvPr>
            <p:cNvSpPr/>
            <p:nvPr/>
          </p:nvSpPr>
          <p:spPr>
            <a:xfrm>
              <a:off x="9356379" y="1781281"/>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57" name="Freeform: Shape 1156">
              <a:extLst>
                <a:ext uri="{FF2B5EF4-FFF2-40B4-BE49-F238E27FC236}">
                  <a16:creationId xmlns:a16="http://schemas.microsoft.com/office/drawing/2014/main" id="{F7C72184-CD37-41DA-BAD4-08461FCCE752}"/>
                </a:ext>
              </a:extLst>
            </p:cNvPr>
            <p:cNvSpPr/>
            <p:nvPr/>
          </p:nvSpPr>
          <p:spPr>
            <a:xfrm>
              <a:off x="12067749" y="178128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sp>
        <p:nvSpPr>
          <p:cNvPr id="1158" name="Freeform: Shape 1157">
            <a:extLst>
              <a:ext uri="{FF2B5EF4-FFF2-40B4-BE49-F238E27FC236}">
                <a16:creationId xmlns:a16="http://schemas.microsoft.com/office/drawing/2014/main" id="{B7665BCF-C9DF-4FF4-8D27-8A2AE0B22A87}"/>
              </a:ext>
            </a:extLst>
          </p:cNvPr>
          <p:cNvSpPr/>
          <p:nvPr/>
        </p:nvSpPr>
        <p:spPr>
          <a:xfrm>
            <a:off x="10109604" y="1077231"/>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1159" name="Freeform: Shape 1158">
            <a:extLst>
              <a:ext uri="{FF2B5EF4-FFF2-40B4-BE49-F238E27FC236}">
                <a16:creationId xmlns:a16="http://schemas.microsoft.com/office/drawing/2014/main" id="{8FF2CA5A-FA24-4107-B5F2-F0B72DD6F5EA}"/>
              </a:ext>
            </a:extLst>
          </p:cNvPr>
          <p:cNvSpPr/>
          <p:nvPr/>
        </p:nvSpPr>
        <p:spPr>
          <a:xfrm>
            <a:off x="10902931" y="1077231"/>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1160" name="Freeform: Shape 1159">
            <a:extLst>
              <a:ext uri="{FF2B5EF4-FFF2-40B4-BE49-F238E27FC236}">
                <a16:creationId xmlns:a16="http://schemas.microsoft.com/office/drawing/2014/main" id="{590B2559-D24F-48BD-96DA-871ACC3C5501}"/>
              </a:ext>
            </a:extLst>
          </p:cNvPr>
          <p:cNvSpPr/>
          <p:nvPr/>
        </p:nvSpPr>
        <p:spPr>
          <a:xfrm>
            <a:off x="11696258" y="1077231"/>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normAutofit/>
          </a:bodyPr>
          <a:lstStyle/>
          <a:p>
            <a:r>
              <a:rPr lang="en-US" dirty="0"/>
              <a:t>Potential: Tasks Impossible for Classical Computing</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10</a:t>
            </a:fld>
            <a:r>
              <a:rPr lang="en-US"/>
              <a:t>  |  George Mason University</a:t>
            </a:r>
            <a:endParaRPr lang="en-US" dirty="0"/>
          </a:p>
        </p:txBody>
      </p:sp>
      <p:pic>
        <p:nvPicPr>
          <p:cNvPr id="31" name="Graphic 30">
            <a:extLst>
              <a:ext uri="{FF2B5EF4-FFF2-40B4-BE49-F238E27FC236}">
                <a16:creationId xmlns:a16="http://schemas.microsoft.com/office/drawing/2014/main" id="{A5A011B1-0EAF-47B9-A0EE-5C65FDFD3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568" y="1254696"/>
            <a:ext cx="8631750" cy="2906276"/>
          </a:xfrm>
          <a:prstGeom prst="rect">
            <a:avLst/>
          </a:prstGeom>
        </p:spPr>
      </p:pic>
      <p:pic>
        <p:nvPicPr>
          <p:cNvPr id="33" name="Graphic 32">
            <a:extLst>
              <a:ext uri="{FF2B5EF4-FFF2-40B4-BE49-F238E27FC236}">
                <a16:creationId xmlns:a16="http://schemas.microsoft.com/office/drawing/2014/main" id="{6DD032E2-774D-4DC1-9BFB-F20433237B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4483" y="2639981"/>
            <a:ext cx="2819197" cy="849025"/>
          </a:xfrm>
          <a:prstGeom prst="rect">
            <a:avLst/>
          </a:prstGeom>
        </p:spPr>
      </p:pic>
      <p:pic>
        <p:nvPicPr>
          <p:cNvPr id="35" name="Graphic 34">
            <a:extLst>
              <a:ext uri="{FF2B5EF4-FFF2-40B4-BE49-F238E27FC236}">
                <a16:creationId xmlns:a16="http://schemas.microsoft.com/office/drawing/2014/main" id="{518AAE67-05E3-4321-8889-46BAC945D7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424" y="3064493"/>
            <a:ext cx="4016539" cy="870794"/>
          </a:xfrm>
          <a:prstGeom prst="rect">
            <a:avLst/>
          </a:prstGeom>
        </p:spPr>
      </p:pic>
      <p:pic>
        <p:nvPicPr>
          <p:cNvPr id="37" name="Graphic 36">
            <a:extLst>
              <a:ext uri="{FF2B5EF4-FFF2-40B4-BE49-F238E27FC236}">
                <a16:creationId xmlns:a16="http://schemas.microsoft.com/office/drawing/2014/main" id="{D0EDC374-5DBE-436D-A898-2790E9C7B4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7145" y="1286637"/>
            <a:ext cx="2710348" cy="2100792"/>
          </a:xfrm>
          <a:prstGeom prst="rect">
            <a:avLst/>
          </a:prstGeom>
        </p:spPr>
      </p:pic>
      <p:pic>
        <p:nvPicPr>
          <p:cNvPr id="43" name="Graphic 42">
            <a:extLst>
              <a:ext uri="{FF2B5EF4-FFF2-40B4-BE49-F238E27FC236}">
                <a16:creationId xmlns:a16="http://schemas.microsoft.com/office/drawing/2014/main" id="{20911A09-441E-4EDC-9C58-711094C4FD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1927" y="769773"/>
            <a:ext cx="4332202" cy="326548"/>
          </a:xfrm>
          <a:prstGeom prst="rect">
            <a:avLst/>
          </a:prstGeom>
        </p:spPr>
      </p:pic>
      <p:pic>
        <p:nvPicPr>
          <p:cNvPr id="45" name="Graphic 44">
            <a:extLst>
              <a:ext uri="{FF2B5EF4-FFF2-40B4-BE49-F238E27FC236}">
                <a16:creationId xmlns:a16="http://schemas.microsoft.com/office/drawing/2014/main" id="{D522F97A-0C67-41FF-AF54-76FB7784B0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8072" y="1112648"/>
            <a:ext cx="2753887" cy="293893"/>
          </a:xfrm>
          <a:prstGeom prst="rect">
            <a:avLst/>
          </a:prstGeom>
        </p:spPr>
      </p:pic>
      <p:pic>
        <p:nvPicPr>
          <p:cNvPr id="47" name="Graphic 46">
            <a:extLst>
              <a:ext uri="{FF2B5EF4-FFF2-40B4-BE49-F238E27FC236}">
                <a16:creationId xmlns:a16="http://schemas.microsoft.com/office/drawing/2014/main" id="{DCDDF852-A50F-430E-9B20-5652F9D7B5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9272" y="1457177"/>
            <a:ext cx="2753887" cy="293893"/>
          </a:xfrm>
          <a:prstGeom prst="rect">
            <a:avLst/>
          </a:prstGeom>
        </p:spPr>
      </p:pic>
      <p:pic>
        <p:nvPicPr>
          <p:cNvPr id="49" name="Graphic 48">
            <a:extLst>
              <a:ext uri="{FF2B5EF4-FFF2-40B4-BE49-F238E27FC236}">
                <a16:creationId xmlns:a16="http://schemas.microsoft.com/office/drawing/2014/main" id="{0D675E21-7699-44BE-87CD-E6B679C5E5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9272" y="1814626"/>
            <a:ext cx="2198756" cy="293893"/>
          </a:xfrm>
          <a:prstGeom prst="rect">
            <a:avLst/>
          </a:prstGeom>
        </p:spPr>
      </p:pic>
      <p:sp>
        <p:nvSpPr>
          <p:cNvPr id="52" name="TextBox 51">
            <a:extLst>
              <a:ext uri="{FF2B5EF4-FFF2-40B4-BE49-F238E27FC236}">
                <a16:creationId xmlns:a16="http://schemas.microsoft.com/office/drawing/2014/main" id="{1EEFB1FA-C7AB-4151-8209-71B0EAFDE041}"/>
              </a:ext>
            </a:extLst>
          </p:cNvPr>
          <p:cNvSpPr txBox="1"/>
          <p:nvPr/>
        </p:nvSpPr>
        <p:spPr>
          <a:xfrm>
            <a:off x="8177120" y="816575"/>
            <a:ext cx="1770851" cy="738664"/>
          </a:xfrm>
          <a:prstGeom prst="rect">
            <a:avLst/>
          </a:prstGeom>
          <a:solidFill>
            <a:schemeClr val="bg1"/>
          </a:solidFill>
          <a:ln>
            <a:solidFill>
              <a:schemeClr val="tx1"/>
            </a:solidFill>
          </a:ln>
        </p:spPr>
        <p:txBody>
          <a:bodyPr wrap="square">
            <a:spAutoFit/>
          </a:bodyPr>
          <a:lstStyle/>
          <a:p>
            <a:pPr algn="ctr"/>
            <a:r>
              <a:rPr lang="en-US" sz="1400" b="1" dirty="0">
                <a:solidFill>
                  <a:srgbClr val="002060"/>
                </a:solidFill>
                <a:latin typeface="IBM Plex Sans" panose="020B0503050203000203" pitchFamily="34" charset="0"/>
              </a:rPr>
              <a:t>Condor </a:t>
            </a:r>
            <a:r>
              <a:rPr lang="en-US" sz="1400" b="1" i="0" dirty="0">
                <a:solidFill>
                  <a:srgbClr val="002060"/>
                </a:solidFill>
                <a:effectLst/>
                <a:latin typeface="IBM Plex Sans" panose="020B0503050203000203" pitchFamily="34" charset="0"/>
              </a:rPr>
              <a:t>Processor</a:t>
            </a:r>
          </a:p>
          <a:p>
            <a:pPr algn="ctr"/>
            <a:r>
              <a:rPr lang="en-US" sz="1400" b="1" i="0" dirty="0">
                <a:solidFill>
                  <a:srgbClr val="002060"/>
                </a:solidFill>
                <a:effectLst/>
                <a:latin typeface="IBM Plex Sans" panose="020B0503050203000203" pitchFamily="34" charset="0"/>
              </a:rPr>
              <a:t>(1121 Qubits)</a:t>
            </a:r>
          </a:p>
          <a:p>
            <a:pPr algn="ctr"/>
            <a:r>
              <a:rPr lang="en-US" sz="1400" b="1" dirty="0">
                <a:solidFill>
                  <a:srgbClr val="002060"/>
                </a:solidFill>
                <a:latin typeface="IBM Plex Sans" panose="020B0503050203000203" pitchFamily="34" charset="0"/>
              </a:rPr>
              <a:t>D</a:t>
            </a:r>
            <a:r>
              <a:rPr lang="en-US" altLang="zh-CN" sz="1400" b="1" dirty="0">
                <a:solidFill>
                  <a:srgbClr val="002060"/>
                </a:solidFill>
                <a:latin typeface="IBM Plex Sans" panose="020B0503050203000203" pitchFamily="34" charset="0"/>
              </a:rPr>
              <a:t>ec. 4, 2023</a:t>
            </a:r>
            <a:endParaRPr lang="en-US" sz="1400" b="1" i="0" dirty="0">
              <a:solidFill>
                <a:srgbClr val="002060"/>
              </a:solidFill>
              <a:effectLst/>
              <a:latin typeface="IBM Plex Sans" panose="020B0503050203000203" pitchFamily="34" charset="0"/>
            </a:endParaRPr>
          </a:p>
        </p:txBody>
      </p:sp>
      <p:sp>
        <p:nvSpPr>
          <p:cNvPr id="9" name="TextBox 8">
            <a:extLst>
              <a:ext uri="{FF2B5EF4-FFF2-40B4-BE49-F238E27FC236}">
                <a16:creationId xmlns:a16="http://schemas.microsoft.com/office/drawing/2014/main" id="{54B94A55-F8D9-4B6E-BA3C-908A0EB5CE89}"/>
              </a:ext>
            </a:extLst>
          </p:cNvPr>
          <p:cNvSpPr txBox="1"/>
          <p:nvPr/>
        </p:nvSpPr>
        <p:spPr>
          <a:xfrm>
            <a:off x="649138" y="5291681"/>
            <a:ext cx="11033790" cy="1059008"/>
          </a:xfrm>
          <a:prstGeom prst="rect">
            <a:avLst/>
          </a:prstGeom>
          <a:noFill/>
        </p:spPr>
        <p:txBody>
          <a:bodyPr wrap="none" rtlCol="0">
            <a:spAutoFit/>
          </a:bodyPr>
          <a:lstStyle/>
          <a:p>
            <a:pPr>
              <a:lnSpc>
                <a:spcPct val="120000"/>
              </a:lnSpc>
            </a:pPr>
            <a:r>
              <a:rPr lang="en-US" b="1" dirty="0">
                <a:solidFill>
                  <a:srgbClr val="0070C0"/>
                </a:solidFill>
              </a:rPr>
              <a:t>The maximum qubits that supercomputers can simulate for arbitrary circuits is less than 47 qubits.</a:t>
            </a:r>
          </a:p>
          <a:p>
            <a:pPr indent="-342900">
              <a:lnSpc>
                <a:spcPct val="120000"/>
              </a:lnSpc>
              <a:buAutoNum type="arabicParenBoth"/>
            </a:pPr>
            <a:r>
              <a:rPr lang="en-US" u="sng" dirty="0"/>
              <a:t>Summit</a:t>
            </a:r>
            <a:r>
              <a:rPr lang="en-US" dirty="0"/>
              <a:t> w/ 2.8 PB memory for</a:t>
            </a:r>
            <a:r>
              <a:rPr lang="zh-CN" altLang="en-US" dirty="0"/>
              <a:t> </a:t>
            </a:r>
            <a:r>
              <a:rPr lang="en-US" altLang="zh-CN" b="1" dirty="0">
                <a:solidFill>
                  <a:srgbClr val="0070C0"/>
                </a:solidFill>
              </a:rPr>
              <a:t>47 qubits</a:t>
            </a:r>
            <a:r>
              <a:rPr lang="en-US" altLang="zh-CN" dirty="0"/>
              <a:t>;                      (2) </a:t>
            </a:r>
            <a:r>
              <a:rPr lang="en-US" u="sng" dirty="0"/>
              <a:t>Sierra</a:t>
            </a:r>
            <a:r>
              <a:rPr lang="en-US" dirty="0"/>
              <a:t> w/ 1.38 PB memory for </a:t>
            </a:r>
            <a:r>
              <a:rPr lang="en-US" b="1" dirty="0">
                <a:solidFill>
                  <a:srgbClr val="0070C0"/>
                </a:solidFill>
              </a:rPr>
              <a:t>46 qubits;</a:t>
            </a:r>
          </a:p>
          <a:p>
            <a:pPr>
              <a:lnSpc>
                <a:spcPct val="120000"/>
              </a:lnSpc>
            </a:pPr>
            <a:r>
              <a:rPr lang="en-US" dirty="0"/>
              <a:t>(3) </a:t>
            </a:r>
            <a:r>
              <a:rPr lang="en-US" u="sng" dirty="0"/>
              <a:t>Sunway </a:t>
            </a:r>
            <a:r>
              <a:rPr lang="en-US" u="sng" dirty="0" err="1"/>
              <a:t>TaihuLight</a:t>
            </a:r>
            <a:r>
              <a:rPr lang="en-US" dirty="0"/>
              <a:t> w/ 1.31 PB memory for </a:t>
            </a:r>
            <a:r>
              <a:rPr lang="en-US" b="1" dirty="0">
                <a:solidFill>
                  <a:srgbClr val="0070C0"/>
                </a:solidFill>
              </a:rPr>
              <a:t>46 qubits</a:t>
            </a:r>
            <a:r>
              <a:rPr lang="en-US" dirty="0"/>
              <a:t>;  </a:t>
            </a:r>
            <a:r>
              <a:rPr lang="en-US" altLang="zh-CN" dirty="0"/>
              <a:t>(4) </a:t>
            </a:r>
            <a:r>
              <a:rPr lang="en-US" u="sng" dirty="0"/>
              <a:t>Theta</a:t>
            </a:r>
            <a:r>
              <a:rPr lang="en-US" dirty="0"/>
              <a:t> w/ 0.8 PB memory for </a:t>
            </a:r>
            <a:r>
              <a:rPr lang="en-US" b="1" dirty="0">
                <a:solidFill>
                  <a:srgbClr val="0070C0"/>
                </a:solidFill>
              </a:rPr>
              <a:t>45 qubits.</a:t>
            </a:r>
          </a:p>
        </p:txBody>
      </p:sp>
      <p:sp>
        <p:nvSpPr>
          <p:cNvPr id="208" name="TextBox 207">
            <a:extLst>
              <a:ext uri="{FF2B5EF4-FFF2-40B4-BE49-F238E27FC236}">
                <a16:creationId xmlns:a16="http://schemas.microsoft.com/office/drawing/2014/main" id="{424BB68D-9B5D-4E78-828B-9BE04CBFD389}"/>
              </a:ext>
            </a:extLst>
          </p:cNvPr>
          <p:cNvSpPr txBox="1"/>
          <p:nvPr/>
        </p:nvSpPr>
        <p:spPr>
          <a:xfrm>
            <a:off x="19543" y="6370059"/>
            <a:ext cx="11849039" cy="461665"/>
          </a:xfrm>
          <a:prstGeom prst="rect">
            <a:avLst/>
          </a:prstGeom>
          <a:solidFill>
            <a:schemeClr val="bg1"/>
          </a:solidFill>
        </p:spPr>
        <p:txBody>
          <a:bodyPr wrap="square">
            <a:spAutoFit/>
          </a:bodyPr>
          <a:lstStyle/>
          <a:p>
            <a:r>
              <a:rPr lang="en-US" sz="1200" dirty="0">
                <a:solidFill>
                  <a:srgbClr val="222222"/>
                </a:solidFill>
                <a:latin typeface="Arial" panose="020B0604020202020204" pitchFamily="34" charset="0"/>
              </a:rPr>
              <a:t>[ref] Wu, Xin-</a:t>
            </a:r>
            <a:r>
              <a:rPr lang="en-US" sz="1200" dirty="0" err="1">
                <a:solidFill>
                  <a:srgbClr val="222222"/>
                </a:solidFill>
                <a:latin typeface="Arial" panose="020B0604020202020204" pitchFamily="34" charset="0"/>
              </a:rPr>
              <a:t>Chuan</a:t>
            </a:r>
            <a:r>
              <a:rPr lang="en-US" sz="1200" dirty="0">
                <a:solidFill>
                  <a:srgbClr val="222222"/>
                </a:solidFill>
                <a:latin typeface="Arial" panose="020B0604020202020204" pitchFamily="34" charset="0"/>
              </a:rPr>
              <a:t>, et al. "Full-state quantum circuit simulation by using data compression." Proceedings of the International Conference for High Performance Computing, Networking, Storage and Analysis. 2019.</a:t>
            </a:r>
          </a:p>
        </p:txBody>
      </p:sp>
      <p:grpSp>
        <p:nvGrpSpPr>
          <p:cNvPr id="2" name="Group 1">
            <a:extLst>
              <a:ext uri="{FF2B5EF4-FFF2-40B4-BE49-F238E27FC236}">
                <a16:creationId xmlns:a16="http://schemas.microsoft.com/office/drawing/2014/main" id="{43E189F3-617D-CBF2-FE13-6E5D96E72DC5}"/>
              </a:ext>
            </a:extLst>
          </p:cNvPr>
          <p:cNvGrpSpPr/>
          <p:nvPr/>
        </p:nvGrpSpPr>
        <p:grpSpPr>
          <a:xfrm>
            <a:off x="727635" y="2139998"/>
            <a:ext cx="11373286" cy="376122"/>
            <a:chOff x="697560" y="2643654"/>
            <a:chExt cx="11373286" cy="376122"/>
          </a:xfrm>
        </p:grpSpPr>
        <p:cxnSp>
          <p:nvCxnSpPr>
            <p:cNvPr id="54" name="Straight Connector 53">
              <a:extLst>
                <a:ext uri="{FF2B5EF4-FFF2-40B4-BE49-F238E27FC236}">
                  <a16:creationId xmlns:a16="http://schemas.microsoft.com/office/drawing/2014/main" id="{17E8B845-8BF6-0495-DBDF-B8EFEAFA980A}"/>
                </a:ext>
              </a:extLst>
            </p:cNvPr>
            <p:cNvCxnSpPr/>
            <p:nvPr/>
          </p:nvCxnSpPr>
          <p:spPr>
            <a:xfrm>
              <a:off x="697560" y="3019776"/>
              <a:ext cx="11373286" cy="0"/>
            </a:xfrm>
            <a:prstGeom prst="line">
              <a:avLst/>
            </a:prstGeom>
            <a:ln w="28575">
              <a:solidFill>
                <a:srgbClr val="E1CDF3"/>
              </a:solidFill>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75F2BD38-29BF-5182-F898-9F129115E644}"/>
                </a:ext>
              </a:extLst>
            </p:cNvPr>
            <p:cNvSpPr txBox="1"/>
            <p:nvPr/>
          </p:nvSpPr>
          <p:spPr>
            <a:xfrm>
              <a:off x="701027" y="2643654"/>
              <a:ext cx="4213634" cy="369332"/>
            </a:xfrm>
            <a:prstGeom prst="rect">
              <a:avLst/>
            </a:prstGeom>
            <a:solidFill>
              <a:schemeClr val="bg1"/>
            </a:solidFill>
            <a:ln>
              <a:noFill/>
            </a:ln>
          </p:spPr>
          <p:txBody>
            <a:bodyPr wrap="square" rtlCol="0">
              <a:spAutoFit/>
            </a:bodyPr>
            <a:lstStyle/>
            <a:p>
              <a:r>
                <a:rPr lang="en-US" b="1" dirty="0">
                  <a:gradFill>
                    <a:gsLst>
                      <a:gs pos="0">
                        <a:srgbClr val="FFDAF5">
                          <a:lumMod val="64000"/>
                        </a:srgbClr>
                      </a:gs>
                      <a:gs pos="100000">
                        <a:srgbClr val="DDC1FE">
                          <a:lumMod val="82000"/>
                        </a:srgbClr>
                      </a:gs>
                    </a:gsLst>
                    <a:lin ang="0" scaled="0"/>
                  </a:gradFill>
                </a:rPr>
                <a:t>Q</a:t>
              </a:r>
              <a:r>
                <a:rPr lang="en-US" altLang="zh-CN" b="1" dirty="0">
                  <a:gradFill>
                    <a:gsLst>
                      <a:gs pos="0">
                        <a:srgbClr val="FFDAF5">
                          <a:lumMod val="64000"/>
                        </a:srgbClr>
                      </a:gs>
                      <a:gs pos="100000">
                        <a:srgbClr val="DDC1FE">
                          <a:lumMod val="82000"/>
                        </a:srgbClr>
                      </a:gs>
                    </a:gsLst>
                    <a:lin ang="0" scaled="0"/>
                  </a:gradFill>
                </a:rPr>
                <a:t>uantum Utility</a:t>
              </a:r>
              <a:endParaRPr lang="en-US" b="1" dirty="0">
                <a:gradFill>
                  <a:gsLst>
                    <a:gs pos="0">
                      <a:srgbClr val="FFDAF5">
                        <a:lumMod val="64000"/>
                      </a:srgbClr>
                    </a:gs>
                    <a:gs pos="100000">
                      <a:srgbClr val="DDC1FE">
                        <a:lumMod val="82000"/>
                      </a:srgbClr>
                    </a:gs>
                  </a:gsLst>
                  <a:lin ang="0" scaled="0"/>
                </a:gradFill>
              </a:endParaRPr>
            </a:p>
          </p:txBody>
        </p:sp>
      </p:grpSp>
      <p:grpSp>
        <p:nvGrpSpPr>
          <p:cNvPr id="1026" name="Group 1025">
            <a:extLst>
              <a:ext uri="{FF2B5EF4-FFF2-40B4-BE49-F238E27FC236}">
                <a16:creationId xmlns:a16="http://schemas.microsoft.com/office/drawing/2014/main" id="{28A68A83-ADF1-460B-AF46-A3EDA8608D6D}"/>
              </a:ext>
            </a:extLst>
          </p:cNvPr>
          <p:cNvGrpSpPr/>
          <p:nvPr/>
        </p:nvGrpSpPr>
        <p:grpSpPr>
          <a:xfrm>
            <a:off x="697560" y="3019776"/>
            <a:ext cx="11373286" cy="1018052"/>
            <a:chOff x="697560" y="3019776"/>
            <a:chExt cx="11373286" cy="1018052"/>
          </a:xfrm>
        </p:grpSpPr>
        <p:grpSp>
          <p:nvGrpSpPr>
            <p:cNvPr id="8" name="Group 7">
              <a:extLst>
                <a:ext uri="{FF2B5EF4-FFF2-40B4-BE49-F238E27FC236}">
                  <a16:creationId xmlns:a16="http://schemas.microsoft.com/office/drawing/2014/main" id="{4649A7A7-B1D3-4108-B31A-FDF8750F4AD2}"/>
                </a:ext>
              </a:extLst>
            </p:cNvPr>
            <p:cNvGrpSpPr/>
            <p:nvPr/>
          </p:nvGrpSpPr>
          <p:grpSpPr>
            <a:xfrm>
              <a:off x="697560" y="3019776"/>
              <a:ext cx="11373286" cy="432119"/>
              <a:chOff x="690064" y="3138390"/>
              <a:chExt cx="11373286" cy="432119"/>
            </a:xfrm>
          </p:grpSpPr>
          <p:cxnSp>
            <p:nvCxnSpPr>
              <p:cNvPr id="193" name="Straight Connector 192">
                <a:extLst>
                  <a:ext uri="{FF2B5EF4-FFF2-40B4-BE49-F238E27FC236}">
                    <a16:creationId xmlns:a16="http://schemas.microsoft.com/office/drawing/2014/main" id="{4B1E14A4-1822-417F-A66C-7871E9364DE2}"/>
                  </a:ext>
                </a:extLst>
              </p:cNvPr>
              <p:cNvCxnSpPr/>
              <p:nvPr/>
            </p:nvCxnSpPr>
            <p:spPr>
              <a:xfrm>
                <a:off x="690064" y="3138390"/>
                <a:ext cx="11373286" cy="0"/>
              </a:xfrm>
              <a:prstGeom prst="line">
                <a:avLst/>
              </a:prstGeom>
              <a:ln>
                <a:solidFill>
                  <a:srgbClr val="0070C0"/>
                </a:solidFill>
              </a:ln>
            </p:spPr>
            <p:style>
              <a:lnRef idx="3">
                <a:schemeClr val="accent4"/>
              </a:lnRef>
              <a:fillRef idx="0">
                <a:schemeClr val="accent4"/>
              </a:fillRef>
              <a:effectRef idx="2">
                <a:schemeClr val="accent4"/>
              </a:effectRef>
              <a:fontRef idx="minor">
                <a:schemeClr val="tx1"/>
              </a:fontRef>
            </p:style>
          </p:cxnSp>
          <p:sp>
            <p:nvSpPr>
              <p:cNvPr id="196" name="TextBox 195">
                <a:extLst>
                  <a:ext uri="{FF2B5EF4-FFF2-40B4-BE49-F238E27FC236}">
                    <a16:creationId xmlns:a16="http://schemas.microsoft.com/office/drawing/2014/main" id="{CECB99E3-45AD-4B99-B6A3-FACAD1F06A08}"/>
                  </a:ext>
                </a:extLst>
              </p:cNvPr>
              <p:cNvSpPr txBox="1"/>
              <p:nvPr/>
            </p:nvSpPr>
            <p:spPr>
              <a:xfrm>
                <a:off x="727593" y="3176299"/>
                <a:ext cx="1321951" cy="394210"/>
              </a:xfrm>
              <a:prstGeom prst="rect">
                <a:avLst/>
              </a:prstGeom>
              <a:solidFill>
                <a:schemeClr val="bg1"/>
              </a:solidFill>
            </p:spPr>
            <p:txBody>
              <a:bodyPr wrap="square" rtlCol="0">
                <a:spAutoFit/>
              </a:bodyPr>
              <a:lstStyle/>
              <a:p>
                <a:pPr>
                  <a:lnSpc>
                    <a:spcPct val="120000"/>
                  </a:lnSpc>
                </a:pPr>
                <a:r>
                  <a:rPr lang="en-US" b="1" dirty="0">
                    <a:solidFill>
                      <a:srgbClr val="0070C0"/>
                    </a:solidFill>
                  </a:rPr>
                  <a:t>47 </a:t>
                </a:r>
                <a:r>
                  <a:rPr lang="en-US" altLang="zh-CN" b="1" dirty="0">
                    <a:solidFill>
                      <a:srgbClr val="0070C0"/>
                    </a:solidFill>
                  </a:rPr>
                  <a:t>qubits</a:t>
                </a:r>
                <a:endParaRPr lang="en-US" b="1" dirty="0">
                  <a:solidFill>
                    <a:srgbClr val="0070C0"/>
                  </a:solidFill>
                </a:endParaRPr>
              </a:p>
            </p:txBody>
          </p:sp>
        </p:grpSp>
        <p:cxnSp>
          <p:nvCxnSpPr>
            <p:cNvPr id="7" name="Straight Arrow Connector 6">
              <a:extLst>
                <a:ext uri="{FF2B5EF4-FFF2-40B4-BE49-F238E27FC236}">
                  <a16:creationId xmlns:a16="http://schemas.microsoft.com/office/drawing/2014/main" id="{D0D2A3EA-B029-444C-BCDD-2E814F4B89B5}"/>
                </a:ext>
              </a:extLst>
            </p:cNvPr>
            <p:cNvCxnSpPr>
              <a:cxnSpLocks/>
              <a:endCxn id="196" idx="2"/>
            </p:cNvCxnSpPr>
            <p:nvPr/>
          </p:nvCxnSpPr>
          <p:spPr>
            <a:xfrm flipV="1">
              <a:off x="1396065" y="3451895"/>
              <a:ext cx="0" cy="269859"/>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197" name="TextBox 196">
              <a:extLst>
                <a:ext uri="{FF2B5EF4-FFF2-40B4-BE49-F238E27FC236}">
                  <a16:creationId xmlns:a16="http://schemas.microsoft.com/office/drawing/2014/main" id="{747D7F1B-16E6-4A16-823F-962E2FCD8D93}"/>
                </a:ext>
              </a:extLst>
            </p:cNvPr>
            <p:cNvSpPr txBox="1"/>
            <p:nvPr/>
          </p:nvSpPr>
          <p:spPr>
            <a:xfrm>
              <a:off x="720577" y="3643618"/>
              <a:ext cx="4213634" cy="394210"/>
            </a:xfrm>
            <a:prstGeom prst="rect">
              <a:avLst/>
            </a:prstGeom>
            <a:solidFill>
              <a:schemeClr val="bg1"/>
            </a:solidFill>
          </p:spPr>
          <p:txBody>
            <a:bodyPr wrap="square" rtlCol="0">
              <a:spAutoFit/>
            </a:bodyPr>
            <a:lstStyle/>
            <a:p>
              <a:pPr>
                <a:lnSpc>
                  <a:spcPct val="120000"/>
                </a:lnSpc>
              </a:pPr>
              <a:r>
                <a:rPr lang="en-US" b="1" dirty="0">
                  <a:solidFill>
                    <a:srgbClr val="0070C0"/>
                  </a:solidFill>
                </a:rPr>
                <a:t>The capacity of Classical Simulation</a:t>
              </a:r>
            </a:p>
          </p:txBody>
        </p:sp>
      </p:grpSp>
    </p:spTree>
    <p:extLst>
      <p:ext uri="{BB962C8B-B14F-4D97-AF65-F5344CB8AC3E}">
        <p14:creationId xmlns:p14="http://schemas.microsoft.com/office/powerpoint/2010/main" val="102149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figure illustrates the chip layout of 5-qubit quantum processor... |  Download Scientific Diagram">
            <a:extLst>
              <a:ext uri="{FF2B5EF4-FFF2-40B4-BE49-F238E27FC236}">
                <a16:creationId xmlns:a16="http://schemas.microsoft.com/office/drawing/2014/main" id="{B3A7650F-71C0-0688-690C-9E3FBB13D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197" y="4182495"/>
            <a:ext cx="4782457" cy="23206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D4BA2E2-8C09-A42B-4614-97FC1ADEC047}"/>
              </a:ext>
            </a:extLst>
          </p:cNvPr>
          <p:cNvSpPr>
            <a:spLocks noGrp="1"/>
          </p:cNvSpPr>
          <p:nvPr>
            <p:ph type="title"/>
          </p:nvPr>
        </p:nvSpPr>
        <p:spPr>
          <a:xfrm>
            <a:off x="225261" y="204687"/>
            <a:ext cx="11837303" cy="1079827"/>
          </a:xfrm>
        </p:spPr>
        <p:txBody>
          <a:bodyPr>
            <a:normAutofit fontScale="90000"/>
          </a:bodyPr>
          <a:lstStyle/>
          <a:p>
            <a:pPr>
              <a:lnSpc>
                <a:spcPct val="140000"/>
              </a:lnSpc>
            </a:pPr>
            <a:r>
              <a:rPr lang="en-US" sz="2700" dirty="0">
                <a:gradFill>
                  <a:gsLst>
                    <a:gs pos="0">
                      <a:srgbClr val="00AC56"/>
                    </a:gs>
                    <a:gs pos="100000">
                      <a:srgbClr val="00542B"/>
                    </a:gs>
                  </a:gsLst>
                  <a:lin ang="0" scaled="0"/>
                </a:gradFill>
                <a:latin typeface="+mn-lt"/>
                <a:ea typeface="+mn-ea"/>
                <a:cs typeface="+mn-cs"/>
              </a:rPr>
              <a:t>W</a:t>
            </a:r>
            <a:r>
              <a:rPr lang="en-US" altLang="zh-CN" sz="2700" dirty="0">
                <a:gradFill>
                  <a:gsLst>
                    <a:gs pos="0">
                      <a:srgbClr val="00AC56"/>
                    </a:gs>
                    <a:gs pos="100000">
                      <a:srgbClr val="00542B"/>
                    </a:gs>
                  </a:gsLst>
                  <a:lin ang="0" scaled="0"/>
                </a:gradFill>
                <a:latin typeface="+mn-lt"/>
                <a:ea typeface="+mn-ea"/>
                <a:cs typeface="+mn-cs"/>
              </a:rPr>
              <a:t>hat’s the Status of Today’s Quantum Computers</a:t>
            </a:r>
            <a:r>
              <a:rPr lang="en-US" sz="2700" dirty="0">
                <a:gradFill>
                  <a:gsLst>
                    <a:gs pos="0">
                      <a:srgbClr val="00AC56"/>
                    </a:gs>
                    <a:gs pos="100000">
                      <a:srgbClr val="00542B"/>
                    </a:gs>
                  </a:gsLst>
                  <a:lin ang="0" scaled="0"/>
                </a:gradFill>
                <a:latin typeface="+mn-lt"/>
                <a:ea typeface="+mn-ea"/>
                <a:cs typeface="+mn-cs"/>
              </a:rPr>
              <a:t>?</a:t>
            </a:r>
            <a:br>
              <a:rPr lang="en-US" sz="2700" dirty="0">
                <a:gradFill>
                  <a:gsLst>
                    <a:gs pos="0">
                      <a:srgbClr val="00AC56"/>
                    </a:gs>
                    <a:gs pos="100000">
                      <a:srgbClr val="00542B"/>
                    </a:gs>
                  </a:gsLst>
                  <a:lin ang="0" scaled="0"/>
                </a:gradFill>
                <a:latin typeface="+mn-lt"/>
                <a:ea typeface="+mn-ea"/>
                <a:cs typeface="+mn-cs"/>
              </a:rPr>
            </a:br>
            <a:r>
              <a:rPr lang="en-US" sz="2700" dirty="0">
                <a:gradFill>
                  <a:gsLst>
                    <a:gs pos="0">
                      <a:srgbClr val="00AC56"/>
                    </a:gs>
                    <a:gs pos="100000">
                      <a:srgbClr val="00542B"/>
                    </a:gs>
                  </a:gsLst>
                  <a:lin ang="0" scaled="0"/>
                </a:gradFill>
                <a:latin typeface="+mn-lt"/>
                <a:ea typeface="+mn-ea"/>
                <a:cs typeface="+mn-cs"/>
              </a:rPr>
              <a:t>Let’s See What Happen at IBM Quantum Summit 2023 (Dec 4, 2023)</a:t>
            </a:r>
            <a:endParaRPr lang="en-US" sz="3100" dirty="0">
              <a:gradFill>
                <a:gsLst>
                  <a:gs pos="0">
                    <a:srgbClr val="00AC56"/>
                  </a:gs>
                  <a:gs pos="100000">
                    <a:srgbClr val="00542B"/>
                  </a:gs>
                </a:gsLst>
                <a:lin ang="0" scaled="0"/>
              </a:gradFill>
              <a:latin typeface="+mn-lt"/>
              <a:ea typeface="+mn-ea"/>
              <a:cs typeface="+mn-cs"/>
            </a:endParaRPr>
          </a:p>
        </p:txBody>
      </p:sp>
      <p:sp>
        <p:nvSpPr>
          <p:cNvPr id="3" name="Slide Number Placeholder 2">
            <a:extLst>
              <a:ext uri="{FF2B5EF4-FFF2-40B4-BE49-F238E27FC236}">
                <a16:creationId xmlns:a16="http://schemas.microsoft.com/office/drawing/2014/main" id="{0504A9AC-1E1C-D6F5-BF07-7D41F22D5590}"/>
              </a:ext>
            </a:extLst>
          </p:cNvPr>
          <p:cNvSpPr>
            <a:spLocks noGrp="1"/>
          </p:cNvSpPr>
          <p:nvPr>
            <p:ph type="sldNum" sz="quarter" idx="12"/>
          </p:nvPr>
        </p:nvSpPr>
        <p:spPr/>
        <p:txBody>
          <a:bodyPr/>
          <a:lstStyle/>
          <a:p>
            <a:fld id="{9384FF6D-5FD2-A847-8599-D7B37E65F8CD}" type="slidenum">
              <a:rPr lang="en-US" smtClean="0"/>
              <a:pPr/>
              <a:t>11</a:t>
            </a:fld>
            <a:r>
              <a:rPr lang="en-US"/>
              <a:t>  |  George Mason University</a:t>
            </a:r>
            <a:endParaRPr lang="en-US" dirty="0"/>
          </a:p>
        </p:txBody>
      </p:sp>
      <p:pic>
        <p:nvPicPr>
          <p:cNvPr id="1026" name="Picture 2" descr="IBM allow free access to quantum processor online - BBC News">
            <a:extLst>
              <a:ext uri="{FF2B5EF4-FFF2-40B4-BE49-F238E27FC236}">
                <a16:creationId xmlns:a16="http://schemas.microsoft.com/office/drawing/2014/main" id="{EDB6292B-CBE6-75C7-4FBF-929C48311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83" y="1669938"/>
            <a:ext cx="2525888" cy="14208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B99BCD-095B-E703-5D4E-BE70551668F6}"/>
              </a:ext>
            </a:extLst>
          </p:cNvPr>
          <p:cNvSpPr txBox="1"/>
          <p:nvPr/>
        </p:nvSpPr>
        <p:spPr>
          <a:xfrm>
            <a:off x="1806827" y="3450569"/>
            <a:ext cx="3918060" cy="646331"/>
          </a:xfrm>
          <a:prstGeom prst="rect">
            <a:avLst/>
          </a:prstGeom>
          <a:noFill/>
        </p:spPr>
        <p:txBody>
          <a:bodyPr wrap="none" rtlCol="0">
            <a:spAutoFit/>
          </a:bodyPr>
          <a:lstStyle/>
          <a:p>
            <a:r>
              <a:rPr lang="en-US" sz="3600" b="1" dirty="0"/>
              <a:t>NISQ E</a:t>
            </a:r>
            <a:r>
              <a:rPr lang="en-US" altLang="zh-CN" sz="3600" b="1" dirty="0"/>
              <a:t>ra</a:t>
            </a:r>
            <a:r>
              <a:rPr lang="en-US" sz="3600" b="1" dirty="0"/>
              <a:t> @ 2017</a:t>
            </a:r>
          </a:p>
        </p:txBody>
      </p:sp>
      <p:pic>
        <p:nvPicPr>
          <p:cNvPr id="5" name="图片 5">
            <a:extLst>
              <a:ext uri="{FF2B5EF4-FFF2-40B4-BE49-F238E27FC236}">
                <a16:creationId xmlns:a16="http://schemas.microsoft.com/office/drawing/2014/main" id="{8DAA6948-16B4-6F5A-3EDB-949C08F3C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428" y="1661668"/>
            <a:ext cx="2626452" cy="1487932"/>
          </a:xfrm>
          <a:prstGeom prst="rect">
            <a:avLst/>
          </a:prstGeom>
        </p:spPr>
      </p:pic>
      <p:pic>
        <p:nvPicPr>
          <p:cNvPr id="1030" name="Picture 6" descr="IBM представила свой мощнейший квантовый процессор Heron и первый модульный  квантовый компьютер">
            <a:extLst>
              <a:ext uri="{FF2B5EF4-FFF2-40B4-BE49-F238E27FC236}">
                <a16:creationId xmlns:a16="http://schemas.microsoft.com/office/drawing/2014/main" id="{97389ED4-5F8E-D85F-E2FA-1A2A475025C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340" b="21353"/>
          <a:stretch/>
        </p:blipFill>
        <p:spPr bwMode="auto">
          <a:xfrm>
            <a:off x="7293429" y="1384641"/>
            <a:ext cx="3882571" cy="19914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3FA99B-B891-C71D-7250-7C9D733384E4}"/>
              </a:ext>
            </a:extLst>
          </p:cNvPr>
          <p:cNvSpPr txBox="1"/>
          <p:nvPr/>
        </p:nvSpPr>
        <p:spPr>
          <a:xfrm>
            <a:off x="7036786" y="3453182"/>
            <a:ext cx="4636206" cy="646331"/>
          </a:xfrm>
          <a:prstGeom prst="rect">
            <a:avLst/>
          </a:prstGeom>
          <a:noFill/>
        </p:spPr>
        <p:txBody>
          <a:bodyPr wrap="none" rtlCol="0">
            <a:spAutoFit/>
          </a:bodyPr>
          <a:lstStyle/>
          <a:p>
            <a:r>
              <a:rPr lang="en-US" sz="3600" b="1" dirty="0">
                <a:gradFill>
                  <a:gsLst>
                    <a:gs pos="0">
                      <a:srgbClr val="FFDAF5">
                        <a:lumMod val="64000"/>
                      </a:srgbClr>
                    </a:gs>
                    <a:gs pos="100000">
                      <a:srgbClr val="DDC1FE">
                        <a:lumMod val="82000"/>
                      </a:srgbClr>
                    </a:gs>
                  </a:gsLst>
                  <a:lin ang="0" scaled="0"/>
                </a:gradFill>
              </a:rPr>
              <a:t>Era of Utility @ 2023</a:t>
            </a:r>
          </a:p>
        </p:txBody>
      </p:sp>
      <p:pic>
        <p:nvPicPr>
          <p:cNvPr id="1032" name="Picture 8" descr="IBM Debuts Next-Generation Quantum Processor &amp; IBM Quantum System Two,  Extends Roadmap to Advance Era of Quantum Utility - Dec 4, 2023">
            <a:extLst>
              <a:ext uri="{FF2B5EF4-FFF2-40B4-BE49-F238E27FC236}">
                <a16:creationId xmlns:a16="http://schemas.microsoft.com/office/drawing/2014/main" id="{FBBE7D05-A1F6-EF4C-BD15-F67DBCD492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844" t="9419" r="20396" b="27619"/>
          <a:stretch/>
        </p:blipFill>
        <p:spPr bwMode="auto">
          <a:xfrm>
            <a:off x="7805054" y="4231758"/>
            <a:ext cx="2859318" cy="202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20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4DF6DD-6031-FB0B-BEDC-99721041F8BA}"/>
              </a:ext>
            </a:extLst>
          </p:cNvPr>
          <p:cNvSpPr>
            <a:spLocks noGrp="1"/>
          </p:cNvSpPr>
          <p:nvPr>
            <p:ph type="sldNum" sz="quarter" idx="12"/>
          </p:nvPr>
        </p:nvSpPr>
        <p:spPr/>
        <p:txBody>
          <a:bodyPr/>
          <a:lstStyle/>
          <a:p>
            <a:fld id="{9384FF6D-5FD2-A847-8599-D7B37E65F8CD}" type="slidenum">
              <a:rPr lang="en-US" smtClean="0"/>
              <a:pPr/>
              <a:t>12</a:t>
            </a:fld>
            <a:r>
              <a:rPr lang="en-US"/>
              <a:t>  |  George Mason University</a:t>
            </a:r>
            <a:endParaRPr lang="en-US" dirty="0"/>
          </a:p>
        </p:txBody>
      </p:sp>
      <p:sp>
        <p:nvSpPr>
          <p:cNvPr id="4" name="Title 1">
            <a:extLst>
              <a:ext uri="{FF2B5EF4-FFF2-40B4-BE49-F238E27FC236}">
                <a16:creationId xmlns:a16="http://schemas.microsoft.com/office/drawing/2014/main" id="{6DFDC201-5475-49BF-9FF5-AF0D934A80B9}"/>
              </a:ext>
            </a:extLst>
          </p:cNvPr>
          <p:cNvSpPr>
            <a:spLocks noGrp="1"/>
          </p:cNvSpPr>
          <p:nvPr>
            <p:ph type="title"/>
          </p:nvPr>
        </p:nvSpPr>
        <p:spPr>
          <a:xfrm>
            <a:off x="225261" y="204687"/>
            <a:ext cx="11837303" cy="1079827"/>
          </a:xfrm>
        </p:spPr>
        <p:txBody>
          <a:bodyPr>
            <a:normAutofit/>
          </a:bodyPr>
          <a:lstStyle/>
          <a:p>
            <a:pPr>
              <a:lnSpc>
                <a:spcPct val="140000"/>
              </a:lnSpc>
            </a:pPr>
            <a:r>
              <a:rPr lang="en-US" sz="2400" dirty="0">
                <a:gradFill>
                  <a:gsLst>
                    <a:gs pos="0">
                      <a:srgbClr val="00AC56"/>
                    </a:gs>
                    <a:gs pos="100000">
                      <a:srgbClr val="00542B"/>
                    </a:gs>
                  </a:gsLst>
                  <a:lin ang="0" scaled="0"/>
                </a:gradFill>
                <a:latin typeface="+mn-lt"/>
                <a:ea typeface="+mn-ea"/>
                <a:cs typeface="+mn-cs"/>
              </a:rPr>
              <a:t>What’s the Status of Today’s Quantum Computers?</a:t>
            </a:r>
            <a:br>
              <a:rPr lang="en-US" sz="2400" dirty="0">
                <a:gradFill>
                  <a:gsLst>
                    <a:gs pos="0">
                      <a:srgbClr val="00AC56"/>
                    </a:gs>
                    <a:gs pos="100000">
                      <a:srgbClr val="00542B"/>
                    </a:gs>
                  </a:gsLst>
                  <a:lin ang="0" scaled="0"/>
                </a:gradFill>
                <a:latin typeface="+mn-lt"/>
                <a:ea typeface="+mn-ea"/>
                <a:cs typeface="+mn-cs"/>
              </a:rPr>
            </a:br>
            <a:r>
              <a:rPr lang="en-US" sz="2400" dirty="0">
                <a:gradFill>
                  <a:gsLst>
                    <a:gs pos="0">
                      <a:srgbClr val="00AC56"/>
                    </a:gs>
                    <a:gs pos="100000">
                      <a:srgbClr val="00542B"/>
                    </a:gs>
                  </a:gsLst>
                  <a:lin ang="0" scaled="0"/>
                </a:gradFill>
                <a:latin typeface="+mn-lt"/>
                <a:ea typeface="+mn-ea"/>
                <a:cs typeface="+mn-cs"/>
              </a:rPr>
              <a:t>Let’s see what Happen at IBM Quantum Summit 2023 (Dec 4, 2023)</a:t>
            </a:r>
          </a:p>
        </p:txBody>
      </p:sp>
      <p:pic>
        <p:nvPicPr>
          <p:cNvPr id="2" name="Media1">
            <a:hlinkClick r:id="" action="ppaction://media"/>
            <a:extLst>
              <a:ext uri="{FF2B5EF4-FFF2-40B4-BE49-F238E27FC236}">
                <a16:creationId xmlns:a16="http://schemas.microsoft.com/office/drawing/2014/main" id="{B6AF1E5F-4C96-6730-7EDA-BB78D1C6C9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762"/>
          <a:stretch/>
        </p:blipFill>
        <p:spPr>
          <a:xfrm>
            <a:off x="1168478" y="1338190"/>
            <a:ext cx="9855044" cy="5057742"/>
          </a:xfrm>
          <a:prstGeom prst="rect">
            <a:avLst/>
          </a:prstGeom>
        </p:spPr>
      </p:pic>
    </p:spTree>
    <p:extLst>
      <p:ext uri="{BB962C8B-B14F-4D97-AF65-F5344CB8AC3E}">
        <p14:creationId xmlns:p14="http://schemas.microsoft.com/office/powerpoint/2010/main" val="418878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38AE9A-8691-9834-E224-C4EAA742E9F3}"/>
              </a:ext>
            </a:extLst>
          </p:cNvPr>
          <p:cNvSpPr>
            <a:spLocks noGrp="1"/>
          </p:cNvSpPr>
          <p:nvPr>
            <p:ph type="sldNum" sz="quarter" idx="12"/>
          </p:nvPr>
        </p:nvSpPr>
        <p:spPr/>
        <p:txBody>
          <a:bodyPr/>
          <a:lstStyle/>
          <a:p>
            <a:fld id="{9384FF6D-5FD2-A847-8599-D7B37E65F8CD}" type="slidenum">
              <a:rPr lang="en-US" smtClean="0"/>
              <a:pPr/>
              <a:t>13</a:t>
            </a:fld>
            <a:r>
              <a:rPr lang="en-US"/>
              <a:t>  |  George Mason University</a:t>
            </a:r>
            <a:endParaRPr lang="en-US" dirty="0"/>
          </a:p>
        </p:txBody>
      </p:sp>
      <p:sp>
        <p:nvSpPr>
          <p:cNvPr id="6" name="Title 1">
            <a:extLst>
              <a:ext uri="{FF2B5EF4-FFF2-40B4-BE49-F238E27FC236}">
                <a16:creationId xmlns:a16="http://schemas.microsoft.com/office/drawing/2014/main" id="{9342B635-2DBF-8E1A-6A03-591010127FB2}"/>
              </a:ext>
            </a:extLst>
          </p:cNvPr>
          <p:cNvSpPr>
            <a:spLocks noGrp="1"/>
          </p:cNvSpPr>
          <p:nvPr>
            <p:ph type="title"/>
          </p:nvPr>
        </p:nvSpPr>
        <p:spPr>
          <a:xfrm>
            <a:off x="225261" y="204687"/>
            <a:ext cx="11837303" cy="1079827"/>
          </a:xfrm>
        </p:spPr>
        <p:txBody>
          <a:bodyPr>
            <a:normAutofit/>
          </a:bodyPr>
          <a:lstStyle/>
          <a:p>
            <a:pPr>
              <a:lnSpc>
                <a:spcPct val="140000"/>
              </a:lnSpc>
            </a:pPr>
            <a:r>
              <a:rPr lang="en-US" sz="2400" dirty="0">
                <a:gradFill>
                  <a:gsLst>
                    <a:gs pos="0">
                      <a:srgbClr val="00AC56"/>
                    </a:gs>
                    <a:gs pos="100000">
                      <a:srgbClr val="00542B"/>
                    </a:gs>
                  </a:gsLst>
                  <a:lin ang="0" scaled="0"/>
                </a:gradFill>
                <a:latin typeface="+mn-lt"/>
                <a:ea typeface="+mn-ea"/>
                <a:cs typeface="+mn-cs"/>
              </a:rPr>
              <a:t>What’s the Status of Today’s Quantum Computers?</a:t>
            </a:r>
            <a:br>
              <a:rPr lang="en-US" sz="2400" dirty="0">
                <a:gradFill>
                  <a:gsLst>
                    <a:gs pos="0">
                      <a:srgbClr val="00AC56"/>
                    </a:gs>
                    <a:gs pos="100000">
                      <a:srgbClr val="00542B"/>
                    </a:gs>
                  </a:gsLst>
                  <a:lin ang="0" scaled="0"/>
                </a:gradFill>
                <a:latin typeface="+mn-lt"/>
                <a:ea typeface="+mn-ea"/>
                <a:cs typeface="+mn-cs"/>
              </a:rPr>
            </a:br>
            <a:r>
              <a:rPr lang="en-US" sz="2400" dirty="0">
                <a:gradFill>
                  <a:gsLst>
                    <a:gs pos="0">
                      <a:srgbClr val="00AC56"/>
                    </a:gs>
                    <a:gs pos="100000">
                      <a:srgbClr val="00542B"/>
                    </a:gs>
                  </a:gsLst>
                  <a:lin ang="0" scaled="0"/>
                </a:gradFill>
                <a:latin typeface="+mn-lt"/>
                <a:ea typeface="+mn-ea"/>
                <a:cs typeface="+mn-cs"/>
              </a:rPr>
              <a:t>What is the Meaning by </a:t>
            </a:r>
            <a:r>
              <a:rPr lang="en-US" sz="2400" dirty="0">
                <a:gradFill>
                  <a:gsLst>
                    <a:gs pos="0">
                      <a:srgbClr val="FFDAF5">
                        <a:lumMod val="64000"/>
                      </a:srgbClr>
                    </a:gs>
                    <a:gs pos="100000">
                      <a:srgbClr val="DDC1FE">
                        <a:lumMod val="82000"/>
                      </a:srgbClr>
                    </a:gs>
                  </a:gsLst>
                  <a:lin ang="0" scaled="0"/>
                </a:gradFill>
                <a:latin typeface="+mn-lt"/>
                <a:ea typeface="+mn-ea"/>
                <a:cs typeface="+mn-cs"/>
              </a:rPr>
              <a:t>Quantum Utility </a:t>
            </a:r>
            <a:r>
              <a:rPr lang="en-US" sz="2400" dirty="0">
                <a:gradFill>
                  <a:gsLst>
                    <a:gs pos="0">
                      <a:srgbClr val="00AC56"/>
                    </a:gs>
                    <a:gs pos="100000">
                      <a:srgbClr val="00542B"/>
                    </a:gs>
                  </a:gsLst>
                  <a:lin ang="0" scaled="0"/>
                </a:gradFill>
                <a:latin typeface="+mn-lt"/>
                <a:ea typeface="+mn-ea"/>
                <a:cs typeface="+mn-cs"/>
              </a:rPr>
              <a:t>--- From IBM Quantum Summit</a:t>
            </a:r>
          </a:p>
        </p:txBody>
      </p:sp>
      <p:sp>
        <p:nvSpPr>
          <p:cNvPr id="7" name="TextBox 6">
            <a:extLst>
              <a:ext uri="{FF2B5EF4-FFF2-40B4-BE49-F238E27FC236}">
                <a16:creationId xmlns:a16="http://schemas.microsoft.com/office/drawing/2014/main" id="{CA5C5556-F0EC-904C-B874-19AF8AF68CE0}"/>
              </a:ext>
            </a:extLst>
          </p:cNvPr>
          <p:cNvSpPr txBox="1"/>
          <p:nvPr/>
        </p:nvSpPr>
        <p:spPr>
          <a:xfrm>
            <a:off x="203487" y="1496520"/>
            <a:ext cx="6045199" cy="1938992"/>
          </a:xfrm>
          <a:prstGeom prst="rect">
            <a:avLst/>
          </a:prstGeom>
          <a:noFill/>
        </p:spPr>
        <p:txBody>
          <a:bodyPr wrap="square" rtlCol="0">
            <a:spAutoFit/>
          </a:bodyPr>
          <a:lstStyle/>
          <a:p>
            <a:r>
              <a:rPr lang="en-US" sz="4000" dirty="0"/>
              <a:t>The Era of Utility means a focus on </a:t>
            </a:r>
            <a:r>
              <a:rPr lang="en-US" sz="4000" b="1" dirty="0">
                <a:gradFill>
                  <a:gsLst>
                    <a:gs pos="0">
                      <a:srgbClr val="FFDAF5">
                        <a:lumMod val="64000"/>
                      </a:srgbClr>
                    </a:gs>
                    <a:gs pos="100000">
                      <a:srgbClr val="DDC1FE">
                        <a:lumMod val="82000"/>
                      </a:srgbClr>
                    </a:gs>
                  </a:gsLst>
                  <a:lin ang="0" scaled="0"/>
                </a:gradFill>
              </a:rPr>
              <a:t>performance</a:t>
            </a:r>
            <a:r>
              <a:rPr lang="en-US" sz="4000" dirty="0"/>
              <a:t>, </a:t>
            </a:r>
            <a:r>
              <a:rPr lang="en-US" sz="4000" b="1" dirty="0">
                <a:gradFill>
                  <a:gsLst>
                    <a:gs pos="0">
                      <a:srgbClr val="FFDAF5">
                        <a:lumMod val="64000"/>
                      </a:srgbClr>
                    </a:gs>
                    <a:gs pos="100000">
                      <a:srgbClr val="DDC1FE">
                        <a:lumMod val="82000"/>
                      </a:srgbClr>
                    </a:gs>
                  </a:gsLst>
                  <a:lin ang="0" scaled="0"/>
                </a:gradFill>
              </a:rPr>
              <a:t>stability</a:t>
            </a:r>
            <a:r>
              <a:rPr lang="en-US" sz="4000" dirty="0"/>
              <a:t> and </a:t>
            </a:r>
            <a:r>
              <a:rPr lang="en-US" sz="4000" b="1" dirty="0">
                <a:gradFill>
                  <a:gsLst>
                    <a:gs pos="0">
                      <a:srgbClr val="FFDAF5">
                        <a:lumMod val="64000"/>
                      </a:srgbClr>
                    </a:gs>
                    <a:gs pos="100000">
                      <a:srgbClr val="DDC1FE">
                        <a:lumMod val="82000"/>
                      </a:srgbClr>
                    </a:gs>
                  </a:gsLst>
                  <a:lin ang="0" scaled="0"/>
                </a:gradFill>
              </a:rPr>
              <a:t>reliability</a:t>
            </a:r>
          </a:p>
        </p:txBody>
      </p:sp>
      <p:sp>
        <p:nvSpPr>
          <p:cNvPr id="8" name="TextBox 7">
            <a:extLst>
              <a:ext uri="{FF2B5EF4-FFF2-40B4-BE49-F238E27FC236}">
                <a16:creationId xmlns:a16="http://schemas.microsoft.com/office/drawing/2014/main" id="{BFBCC106-438C-9F29-0F3C-14D13726D6B4}"/>
              </a:ext>
            </a:extLst>
          </p:cNvPr>
          <p:cNvSpPr txBox="1"/>
          <p:nvPr/>
        </p:nvSpPr>
        <p:spPr>
          <a:xfrm>
            <a:off x="6792687" y="1496520"/>
            <a:ext cx="5195826" cy="1938992"/>
          </a:xfrm>
          <a:prstGeom prst="rect">
            <a:avLst/>
          </a:prstGeom>
          <a:noFill/>
        </p:spPr>
        <p:txBody>
          <a:bodyPr wrap="square" rtlCol="0">
            <a:spAutoFit/>
          </a:bodyPr>
          <a:lstStyle/>
          <a:p>
            <a:r>
              <a:rPr lang="en-US" sz="4000" dirty="0"/>
              <a:t>The Era of Utility means </a:t>
            </a:r>
            <a:r>
              <a:rPr lang="en-US" sz="4000" b="1" dirty="0">
                <a:gradFill>
                  <a:gsLst>
                    <a:gs pos="0">
                      <a:srgbClr val="FFDAF5">
                        <a:lumMod val="64000"/>
                      </a:srgbClr>
                    </a:gs>
                    <a:gs pos="100000">
                      <a:srgbClr val="DDC1FE">
                        <a:lumMod val="82000"/>
                      </a:srgbClr>
                    </a:gs>
                  </a:gsLst>
                  <a:lin ang="0" scaled="0"/>
                </a:gradFill>
              </a:rPr>
              <a:t>new users</a:t>
            </a:r>
            <a:r>
              <a:rPr lang="en-US" sz="4000" dirty="0"/>
              <a:t>, and </a:t>
            </a:r>
            <a:r>
              <a:rPr lang="en-US" sz="4000" b="1" dirty="0">
                <a:gradFill>
                  <a:gsLst>
                    <a:gs pos="0">
                      <a:srgbClr val="FFDAF5">
                        <a:lumMod val="64000"/>
                      </a:srgbClr>
                    </a:gs>
                    <a:gs pos="100000">
                      <a:srgbClr val="DDC1FE">
                        <a:lumMod val="82000"/>
                      </a:srgbClr>
                    </a:gs>
                  </a:gsLst>
                  <a:lin ang="0" scaled="0"/>
                </a:gradFill>
              </a:rPr>
              <a:t>new tools</a:t>
            </a:r>
          </a:p>
        </p:txBody>
      </p:sp>
      <p:pic>
        <p:nvPicPr>
          <p:cNvPr id="13" name="Graphic 12">
            <a:extLst>
              <a:ext uri="{FF2B5EF4-FFF2-40B4-BE49-F238E27FC236}">
                <a16:creationId xmlns:a16="http://schemas.microsoft.com/office/drawing/2014/main" id="{4AD12224-152D-68E8-F025-1486CC90E42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4" r="794"/>
          <a:stretch/>
        </p:blipFill>
        <p:spPr>
          <a:xfrm>
            <a:off x="8157018" y="3591620"/>
            <a:ext cx="1106016" cy="1911319"/>
          </a:xfrm>
          <a:prstGeom prst="rect">
            <a:avLst/>
          </a:prstGeom>
        </p:spPr>
      </p:pic>
      <p:pic>
        <p:nvPicPr>
          <p:cNvPr id="14" name="Picture 2" descr="Inside the race to build the best quantum computer on Earth | MIT ...">
            <a:extLst>
              <a:ext uri="{FF2B5EF4-FFF2-40B4-BE49-F238E27FC236}">
                <a16:creationId xmlns:a16="http://schemas.microsoft.com/office/drawing/2014/main" id="{272206E1-36DD-D4C0-BE98-B80A01CBC66C}"/>
              </a:ext>
            </a:extLst>
          </p:cNvPr>
          <p:cNvPicPr>
            <a:picLocks noChangeAspect="1" noChangeArrowheads="1"/>
          </p:cNvPicPr>
          <p:nvPr/>
        </p:nvPicPr>
        <p:blipFill>
          <a:blip r:embed="rId5">
            <a:clrChange>
              <a:clrFrom>
                <a:srgbClr val="E6E6E6"/>
              </a:clrFrom>
              <a:clrTo>
                <a:srgbClr val="E6E6E6">
                  <a:alpha val="0"/>
                </a:srgbClr>
              </a:clrTo>
            </a:clrChange>
            <a:extLst>
              <a:ext uri="{28A0092B-C50C-407E-A947-70E740481C1C}">
                <a14:useLocalDpi xmlns:a14="http://schemas.microsoft.com/office/drawing/2010/main" val="0"/>
              </a:ext>
            </a:extLst>
          </a:blip>
          <a:srcRect/>
          <a:stretch>
            <a:fillRect/>
          </a:stretch>
        </p:blipFill>
        <p:spPr bwMode="auto">
          <a:xfrm>
            <a:off x="2300727" y="3760744"/>
            <a:ext cx="1579087" cy="21074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FFA5CCB-01EF-073B-68CE-9604B5AD69BC}"/>
              </a:ext>
            </a:extLst>
          </p:cNvPr>
          <p:cNvSpPr txBox="1"/>
          <p:nvPr/>
        </p:nvSpPr>
        <p:spPr>
          <a:xfrm>
            <a:off x="7958168" y="5502939"/>
            <a:ext cx="1672385" cy="830997"/>
          </a:xfrm>
          <a:prstGeom prst="rect">
            <a:avLst/>
          </a:prstGeom>
          <a:noFill/>
        </p:spPr>
        <p:txBody>
          <a:bodyPr wrap="square">
            <a:spAutoFit/>
          </a:bodyPr>
          <a:lstStyle/>
          <a:p>
            <a:pPr algn="ctr"/>
            <a:r>
              <a:rPr lang="en-US" altLang="zh-CN" sz="2400" b="1" dirty="0">
                <a:ea typeface="ＭＳ Ｐゴシック" panose="020B0600070205080204" pitchFamily="34" charset="-128"/>
              </a:rPr>
              <a:t>QC Scientist</a:t>
            </a:r>
            <a:endParaRPr lang="en-US" b="1" dirty="0"/>
          </a:p>
        </p:txBody>
      </p:sp>
      <p:sp>
        <p:nvSpPr>
          <p:cNvPr id="16" name="TextBox 15">
            <a:extLst>
              <a:ext uri="{FF2B5EF4-FFF2-40B4-BE49-F238E27FC236}">
                <a16:creationId xmlns:a16="http://schemas.microsoft.com/office/drawing/2014/main" id="{4D6C8D2C-D4C5-BBAE-3CA5-3A2C23C0A878}"/>
              </a:ext>
            </a:extLst>
          </p:cNvPr>
          <p:cNvSpPr txBox="1"/>
          <p:nvPr/>
        </p:nvSpPr>
        <p:spPr>
          <a:xfrm>
            <a:off x="2561447" y="5872271"/>
            <a:ext cx="1106016" cy="461665"/>
          </a:xfrm>
          <a:prstGeom prst="rect">
            <a:avLst/>
          </a:prstGeom>
          <a:noFill/>
        </p:spPr>
        <p:txBody>
          <a:bodyPr wrap="square">
            <a:spAutoFit/>
          </a:bodyPr>
          <a:lstStyle/>
          <a:p>
            <a:pPr algn="ctr"/>
            <a:r>
              <a:rPr lang="en-US" sz="2400" b="1" dirty="0">
                <a:ea typeface="ＭＳ Ｐゴシック" panose="020B0600070205080204" pitchFamily="34" charset="-128"/>
              </a:rPr>
              <a:t>QC</a:t>
            </a:r>
            <a:endParaRPr lang="en-US" b="1" dirty="0"/>
          </a:p>
        </p:txBody>
      </p:sp>
    </p:spTree>
    <p:extLst>
      <p:ext uri="{BB962C8B-B14F-4D97-AF65-F5344CB8AC3E}">
        <p14:creationId xmlns:p14="http://schemas.microsoft.com/office/powerpoint/2010/main" val="211489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F9C9E-C3C7-44D1-B262-8C385C8E5AAF}"/>
              </a:ext>
            </a:extLst>
          </p:cNvPr>
          <p:cNvSpPr>
            <a:spLocks noGrp="1"/>
          </p:cNvSpPr>
          <p:nvPr>
            <p:ph type="title"/>
          </p:nvPr>
        </p:nvSpPr>
        <p:spPr/>
        <p:txBody>
          <a:bodyPr/>
          <a:lstStyle/>
          <a:p>
            <a:r>
              <a:rPr lang="en-US" dirty="0"/>
              <a:t>T</a:t>
            </a:r>
            <a:r>
              <a:rPr lang="en-US" altLang="zh-CN" dirty="0"/>
              <a:t>akeaway</a:t>
            </a:r>
            <a:endParaRPr lang="en-US" dirty="0"/>
          </a:p>
        </p:txBody>
      </p:sp>
      <p:sp>
        <p:nvSpPr>
          <p:cNvPr id="4" name="Slide Number Placeholder 3">
            <a:extLst>
              <a:ext uri="{FF2B5EF4-FFF2-40B4-BE49-F238E27FC236}">
                <a16:creationId xmlns:a16="http://schemas.microsoft.com/office/drawing/2014/main" id="{2C6CEE2C-A9DA-4D7C-B8B9-F08BCE2FF0D1}"/>
              </a:ext>
            </a:extLst>
          </p:cNvPr>
          <p:cNvSpPr>
            <a:spLocks noGrp="1"/>
          </p:cNvSpPr>
          <p:nvPr>
            <p:ph type="sldNum" sz="quarter" idx="12"/>
          </p:nvPr>
        </p:nvSpPr>
        <p:spPr/>
        <p:txBody>
          <a:bodyPr/>
          <a:lstStyle/>
          <a:p>
            <a:fld id="{9384FF6D-5FD2-A847-8599-D7B37E65F8CD}" type="slidenum">
              <a:rPr lang="en-US" smtClean="0"/>
              <a:pPr/>
              <a:t>14</a:t>
            </a:fld>
            <a:r>
              <a:rPr lang="en-US"/>
              <a:t>  |  George Mason University</a:t>
            </a:r>
            <a:endParaRPr lang="en-US" dirty="0"/>
          </a:p>
        </p:txBody>
      </p:sp>
      <p:sp>
        <p:nvSpPr>
          <p:cNvPr id="2" name="TextBox 1">
            <a:extLst>
              <a:ext uri="{FF2B5EF4-FFF2-40B4-BE49-F238E27FC236}">
                <a16:creationId xmlns:a16="http://schemas.microsoft.com/office/drawing/2014/main" id="{B4471CA0-C56A-4033-A2FC-10B387C7F892}"/>
              </a:ext>
            </a:extLst>
          </p:cNvPr>
          <p:cNvSpPr txBox="1"/>
          <p:nvPr/>
        </p:nvSpPr>
        <p:spPr>
          <a:xfrm>
            <a:off x="698861" y="1145600"/>
            <a:ext cx="8898095" cy="3970318"/>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sz="2400" b="1" dirty="0">
                <a:solidFill>
                  <a:srgbClr val="C00000"/>
                </a:solidFill>
              </a:rPr>
              <a:t>Quantum Utility Era</a:t>
            </a:r>
            <a:br>
              <a:rPr lang="en-US" sz="2400" b="1" dirty="0">
                <a:solidFill>
                  <a:srgbClr val="C00000"/>
                </a:solidFill>
              </a:rPr>
            </a:br>
            <a:r>
              <a:rPr lang="en-US" altLang="zh-CN" sz="2400" dirty="0"/>
              <a:t>is now coming</a:t>
            </a:r>
            <a:endParaRPr lang="en-US" sz="2400" dirty="0"/>
          </a:p>
          <a:p>
            <a:pPr marL="285750" indent="-285750">
              <a:spcAft>
                <a:spcPts val="1800"/>
              </a:spcAft>
              <a:buFont typeface="Arial" panose="020B0604020202020204" pitchFamily="34" charset="0"/>
              <a:buChar char="•"/>
            </a:pPr>
            <a:r>
              <a:rPr lang="en-US" sz="2400" b="1" dirty="0">
                <a:solidFill>
                  <a:srgbClr val="0070C0"/>
                </a:solidFill>
              </a:rPr>
              <a:t>Performance, stability, and reliability</a:t>
            </a:r>
            <a:r>
              <a:rPr lang="en-US" sz="2400" dirty="0"/>
              <a:t> </a:t>
            </a:r>
            <a:br>
              <a:rPr lang="en-US" sz="2400" dirty="0"/>
            </a:br>
            <a:r>
              <a:rPr lang="en-US" sz="2400" dirty="0"/>
              <a:t>are keys to achieve Quantum Utility</a:t>
            </a:r>
          </a:p>
          <a:p>
            <a:pPr>
              <a:spcAft>
                <a:spcPts val="1800"/>
              </a:spcAft>
            </a:pPr>
            <a:endParaRPr lang="en-US" sz="2400" dirty="0"/>
          </a:p>
          <a:p>
            <a:pPr>
              <a:spcAft>
                <a:spcPts val="1800"/>
              </a:spcAft>
            </a:pPr>
            <a:endParaRPr lang="en-US" sz="2400" dirty="0"/>
          </a:p>
          <a:p>
            <a:pPr marL="285750" indent="-285750">
              <a:spcAft>
                <a:spcPts val="1800"/>
              </a:spcAft>
              <a:buFont typeface="Arial" panose="020B0604020202020204" pitchFamily="34" charset="0"/>
              <a:buChar char="•"/>
            </a:pPr>
            <a:r>
              <a:rPr lang="en-US" sz="2400" b="1" dirty="0">
                <a:solidFill>
                  <a:srgbClr val="7030A0"/>
                </a:solidFill>
              </a:rPr>
              <a:t>Domain users </a:t>
            </a:r>
            <a:br>
              <a:rPr lang="en-US" sz="2400" b="1" dirty="0">
                <a:solidFill>
                  <a:schemeClr val="tx2"/>
                </a:solidFill>
              </a:rPr>
            </a:br>
            <a:r>
              <a:rPr lang="en-US" sz="2400" dirty="0"/>
              <a:t>are expected to use quantum computers</a:t>
            </a:r>
          </a:p>
        </p:txBody>
      </p:sp>
      <p:pic>
        <p:nvPicPr>
          <p:cNvPr id="8" name="Picture 7" descr="A person standing in front of a metal screen&#10;&#10;Description automatically generated">
            <a:extLst>
              <a:ext uri="{FF2B5EF4-FFF2-40B4-BE49-F238E27FC236}">
                <a16:creationId xmlns:a16="http://schemas.microsoft.com/office/drawing/2014/main" id="{F41BC7E5-C06D-6702-EC9E-370D1C51675A}"/>
              </a:ext>
            </a:extLst>
          </p:cNvPr>
          <p:cNvPicPr>
            <a:picLocks noChangeAspect="1"/>
          </p:cNvPicPr>
          <p:nvPr/>
        </p:nvPicPr>
        <p:blipFill>
          <a:blip r:embed="rId2"/>
          <a:stretch>
            <a:fillRect/>
          </a:stretch>
        </p:blipFill>
        <p:spPr>
          <a:xfrm>
            <a:off x="8180687" y="3489386"/>
            <a:ext cx="3492200" cy="2618124"/>
          </a:xfrm>
          <a:prstGeom prst="rect">
            <a:avLst/>
          </a:prstGeom>
        </p:spPr>
      </p:pic>
      <p:sp>
        <p:nvSpPr>
          <p:cNvPr id="9" name="TextBox 8">
            <a:extLst>
              <a:ext uri="{FF2B5EF4-FFF2-40B4-BE49-F238E27FC236}">
                <a16:creationId xmlns:a16="http://schemas.microsoft.com/office/drawing/2014/main" id="{13A24C35-461A-F7E8-E698-F0D6AC2B5FF4}"/>
              </a:ext>
            </a:extLst>
          </p:cNvPr>
          <p:cNvSpPr txBox="1"/>
          <p:nvPr/>
        </p:nvSpPr>
        <p:spPr>
          <a:xfrm>
            <a:off x="8665173" y="6096133"/>
            <a:ext cx="2634054" cy="369332"/>
          </a:xfrm>
          <a:prstGeom prst="rect">
            <a:avLst/>
          </a:prstGeom>
          <a:noFill/>
        </p:spPr>
        <p:txBody>
          <a:bodyPr wrap="none" rtlCol="0">
            <a:spAutoFit/>
          </a:bodyPr>
          <a:lstStyle/>
          <a:p>
            <a:r>
              <a:rPr lang="en-US" dirty="0"/>
              <a:t>IBM Quantum System II</a:t>
            </a:r>
          </a:p>
        </p:txBody>
      </p:sp>
      <p:pic>
        <p:nvPicPr>
          <p:cNvPr id="11" name="Picture 10" descr="A group of men standing in front of a glass display&#10;&#10;Description automatically generated">
            <a:extLst>
              <a:ext uri="{FF2B5EF4-FFF2-40B4-BE49-F238E27FC236}">
                <a16:creationId xmlns:a16="http://schemas.microsoft.com/office/drawing/2014/main" id="{D82D2F19-32C1-2E63-8485-FBEE0950CFCF}"/>
              </a:ext>
            </a:extLst>
          </p:cNvPr>
          <p:cNvPicPr>
            <a:picLocks noChangeAspect="1"/>
          </p:cNvPicPr>
          <p:nvPr/>
        </p:nvPicPr>
        <p:blipFill rotWithShape="1">
          <a:blip r:embed="rId3"/>
          <a:srcRect t="15345" b="27407"/>
          <a:stretch/>
        </p:blipFill>
        <p:spPr>
          <a:xfrm>
            <a:off x="8181278" y="280674"/>
            <a:ext cx="3501122" cy="2672983"/>
          </a:xfrm>
          <a:prstGeom prst="rect">
            <a:avLst/>
          </a:prstGeom>
        </p:spPr>
      </p:pic>
      <p:sp>
        <p:nvSpPr>
          <p:cNvPr id="12" name="TextBox 11">
            <a:extLst>
              <a:ext uri="{FF2B5EF4-FFF2-40B4-BE49-F238E27FC236}">
                <a16:creationId xmlns:a16="http://schemas.microsoft.com/office/drawing/2014/main" id="{CC7B8D56-370F-CB5B-E767-C19206F1DFB1}"/>
              </a:ext>
            </a:extLst>
          </p:cNvPr>
          <p:cNvSpPr txBox="1"/>
          <p:nvPr/>
        </p:nvSpPr>
        <p:spPr>
          <a:xfrm>
            <a:off x="8719746" y="2962621"/>
            <a:ext cx="2634054" cy="369332"/>
          </a:xfrm>
          <a:prstGeom prst="rect">
            <a:avLst/>
          </a:prstGeom>
          <a:noFill/>
        </p:spPr>
        <p:txBody>
          <a:bodyPr wrap="none" rtlCol="0">
            <a:spAutoFit/>
          </a:bodyPr>
          <a:lstStyle/>
          <a:p>
            <a:r>
              <a:rPr lang="en-US" dirty="0"/>
              <a:t>IBM Quantum System I</a:t>
            </a:r>
          </a:p>
        </p:txBody>
      </p:sp>
      <p:sp>
        <p:nvSpPr>
          <p:cNvPr id="3" name="Arrow: Up-Down 2">
            <a:extLst>
              <a:ext uri="{FF2B5EF4-FFF2-40B4-BE49-F238E27FC236}">
                <a16:creationId xmlns:a16="http://schemas.microsoft.com/office/drawing/2014/main" id="{23BECC29-960A-BFC7-E798-BCF8B096DDA9}"/>
              </a:ext>
            </a:extLst>
          </p:cNvPr>
          <p:cNvSpPr/>
          <p:nvPr/>
        </p:nvSpPr>
        <p:spPr>
          <a:xfrm>
            <a:off x="1705583" y="3060970"/>
            <a:ext cx="518808" cy="1141380"/>
          </a:xfrm>
          <a:prstGeom prst="up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D4461-C418-B3EB-EAEF-B1ACA78E89A3}"/>
              </a:ext>
            </a:extLst>
          </p:cNvPr>
          <p:cNvSpPr txBox="1"/>
          <p:nvPr/>
        </p:nvSpPr>
        <p:spPr>
          <a:xfrm>
            <a:off x="2827305" y="3169995"/>
            <a:ext cx="3669851" cy="92333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b="1" dirty="0"/>
              <a:t>Junction of Quantum-Classical Computer-Aided Design Lab </a:t>
            </a:r>
          </a:p>
          <a:p>
            <a:pPr algn="ctr"/>
            <a:r>
              <a:rPr lang="en-US" b="1" dirty="0"/>
              <a:t>(</a:t>
            </a:r>
            <a:r>
              <a:rPr lang="en-US" b="1" dirty="0" err="1"/>
              <a:t>JQub</a:t>
            </a:r>
            <a:r>
              <a:rPr lang="en-US" b="1" dirty="0"/>
              <a:t>)</a:t>
            </a:r>
          </a:p>
        </p:txBody>
      </p:sp>
      <p:sp>
        <p:nvSpPr>
          <p:cNvPr id="10" name="TextBox 9">
            <a:extLst>
              <a:ext uri="{FF2B5EF4-FFF2-40B4-BE49-F238E27FC236}">
                <a16:creationId xmlns:a16="http://schemas.microsoft.com/office/drawing/2014/main" id="{7DBFBC37-B4C3-5723-FC38-5ED931F7BFFE}"/>
              </a:ext>
            </a:extLst>
          </p:cNvPr>
          <p:cNvSpPr txBox="1"/>
          <p:nvPr/>
        </p:nvSpPr>
        <p:spPr>
          <a:xfrm>
            <a:off x="788542" y="5431023"/>
            <a:ext cx="5708614" cy="461665"/>
          </a:xfrm>
          <a:prstGeom prst="rect">
            <a:avLst/>
          </a:prstGeom>
          <a:noFill/>
        </p:spPr>
        <p:txBody>
          <a:bodyPr wrap="none" rtlCol="0">
            <a:spAutoFit/>
          </a:bodyPr>
          <a:lstStyle/>
          <a:p>
            <a:r>
              <a:rPr lang="en-US" sz="2400" b="1" dirty="0">
                <a:solidFill>
                  <a:srgbClr val="F04C48"/>
                </a:solidFill>
                <a:effectLst>
                  <a:outerShdw blurRad="38100" dist="38100" dir="2700000" algn="tl">
                    <a:srgbClr val="000000">
                      <a:alpha val="43137"/>
                    </a:srgbClr>
                  </a:outerShdw>
                </a:effectLst>
              </a:rPr>
              <a:t>Let Doctors Design Neural Networks?</a:t>
            </a:r>
          </a:p>
        </p:txBody>
      </p:sp>
      <p:pic>
        <p:nvPicPr>
          <p:cNvPr id="13" name="Picture 4" descr="Doctor who says NO - Stock Illustration [59725136] - PIXTA">
            <a:extLst>
              <a:ext uri="{FF2B5EF4-FFF2-40B4-BE49-F238E27FC236}">
                <a16:creationId xmlns:a16="http://schemas.microsoft.com/office/drawing/2014/main" id="{5BB97E99-861B-7D61-B0FD-6CD08C9297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055"/>
          <a:stretch/>
        </p:blipFill>
        <p:spPr bwMode="auto">
          <a:xfrm>
            <a:off x="6550676" y="5196060"/>
            <a:ext cx="1354054" cy="11830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CA084AF-F408-B13C-C93D-466E8B423CDC}"/>
              </a:ext>
            </a:extLst>
          </p:cNvPr>
          <p:cNvSpPr txBox="1"/>
          <p:nvPr/>
        </p:nvSpPr>
        <p:spPr>
          <a:xfrm>
            <a:off x="788542" y="5931349"/>
            <a:ext cx="6147837" cy="461665"/>
          </a:xfrm>
          <a:prstGeom prst="rect">
            <a:avLst/>
          </a:prstGeom>
          <a:noFill/>
        </p:spPr>
        <p:txBody>
          <a:bodyPr wrap="none" rtlCol="0">
            <a:spAutoFit/>
          </a:bodyPr>
          <a:lstStyle/>
          <a:p>
            <a:r>
              <a:rPr lang="en-US" sz="2400" b="1" dirty="0">
                <a:solidFill>
                  <a:srgbClr val="F04C48"/>
                </a:solidFill>
                <a:effectLst>
                  <a:outerShdw blurRad="38100" dist="38100" dir="2700000" algn="tl">
                    <a:srgbClr val="000000">
                      <a:alpha val="43137"/>
                    </a:srgbClr>
                  </a:outerShdw>
                </a:effectLst>
              </a:rPr>
              <a:t>Let Doctors L</a:t>
            </a:r>
            <a:r>
              <a:rPr lang="en-US" altLang="zh-CN" sz="2400" b="1" dirty="0">
                <a:solidFill>
                  <a:srgbClr val="F04C48"/>
                </a:solidFill>
                <a:effectLst>
                  <a:outerShdw blurRad="38100" dist="38100" dir="2700000" algn="tl">
                    <a:srgbClr val="000000">
                      <a:alpha val="43137"/>
                    </a:srgbClr>
                  </a:outerShdw>
                </a:effectLst>
              </a:rPr>
              <a:t>earn Quantum Computing</a:t>
            </a:r>
            <a:r>
              <a:rPr lang="en-US" sz="2400" b="1" dirty="0">
                <a:solidFill>
                  <a:srgbClr val="F04C48"/>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6271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9625-4DF5-488F-BA5C-7EBDF7A92C08}"/>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B7819912-421A-4A97-A3BE-2AE2F3C2F3FE}"/>
              </a:ext>
            </a:extLst>
          </p:cNvPr>
          <p:cNvSpPr>
            <a:spLocks noGrp="1"/>
          </p:cNvSpPr>
          <p:nvPr>
            <p:ph type="sldNum" sz="quarter" idx="12"/>
          </p:nvPr>
        </p:nvSpPr>
        <p:spPr/>
        <p:txBody>
          <a:bodyPr/>
          <a:lstStyle/>
          <a:p>
            <a:fld id="{9384FF6D-5FD2-A847-8599-D7B37E65F8CD}" type="slidenum">
              <a:rPr lang="en-US" smtClean="0"/>
              <a:pPr/>
              <a:t>15</a:t>
            </a:fld>
            <a:r>
              <a:rPr lang="en-US"/>
              <a:t>  |  George Mason University</a:t>
            </a:r>
            <a:endParaRPr lang="en-US" dirty="0"/>
          </a:p>
        </p:txBody>
      </p:sp>
      <p:sp>
        <p:nvSpPr>
          <p:cNvPr id="4" name="TextBox 3">
            <a:extLst>
              <a:ext uri="{FF2B5EF4-FFF2-40B4-BE49-F238E27FC236}">
                <a16:creationId xmlns:a16="http://schemas.microsoft.com/office/drawing/2014/main" id="{7A2F9958-9125-40CE-9548-5BBBE812B39E}"/>
              </a:ext>
            </a:extLst>
          </p:cNvPr>
          <p:cNvSpPr txBox="1"/>
          <p:nvPr/>
        </p:nvSpPr>
        <p:spPr>
          <a:xfrm>
            <a:off x="2524259" y="1416676"/>
            <a:ext cx="7412607" cy="4631268"/>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sz="2400" dirty="0">
                <a:solidFill>
                  <a:schemeClr val="bg1">
                    <a:lumMod val="65000"/>
                  </a:schemeClr>
                </a:solidFill>
              </a:rPr>
              <a:t>Background and Challenge in Classical Computing</a:t>
            </a:r>
          </a:p>
          <a:p>
            <a:pPr marL="285750" indent="-285750">
              <a:lnSpc>
                <a:spcPct val="120000"/>
              </a:lnSpc>
              <a:buFont typeface="Arial" panose="020B0604020202020204" pitchFamily="34" charset="0"/>
              <a:buChar char="•"/>
            </a:pPr>
            <a:endParaRPr lang="en-US" sz="2400" dirty="0">
              <a:solidFill>
                <a:schemeClr val="bg1">
                  <a:lumMod val="75000"/>
                </a:schemeClr>
              </a:solidFill>
            </a:endParaRPr>
          </a:p>
          <a:p>
            <a:pPr marL="285750" indent="-285750">
              <a:lnSpc>
                <a:spcPct val="120000"/>
              </a:lnSpc>
              <a:buFont typeface="Arial" panose="020B0604020202020204" pitchFamily="34" charset="0"/>
              <a:buChar char="•"/>
            </a:pPr>
            <a:r>
              <a:rPr lang="en-US" sz="2400" dirty="0">
                <a:solidFill>
                  <a:schemeClr val="bg1">
                    <a:lumMod val="75000"/>
                  </a:schemeClr>
                </a:solidFill>
              </a:rPr>
              <a:t>Potential of Quantum Computing</a:t>
            </a:r>
          </a:p>
          <a:p>
            <a:pPr marL="742950" lvl="1" indent="-285750">
              <a:lnSpc>
                <a:spcPct val="120000"/>
              </a:lnSpc>
              <a:buFont typeface="Arial" panose="020B0604020202020204" pitchFamily="34" charset="0"/>
              <a:buChar char="•"/>
            </a:pPr>
            <a:r>
              <a:rPr kumimoji="0" lang="en-US" sz="2000" i="0" u="none" strike="noStrike" kern="1200" cap="none" spc="0" normalizeH="0" baseline="0" noProof="0" dirty="0">
                <a:ln>
                  <a:noFill/>
                </a:ln>
                <a:solidFill>
                  <a:schemeClr val="bg1">
                    <a:lumMod val="75000"/>
                  </a:schemeClr>
                </a:solidFill>
                <a:effectLst/>
                <a:uLnTx/>
                <a:uFillTx/>
                <a:latin typeface="Arial" panose="020B0604020202020204"/>
                <a:ea typeface="+mn-ea"/>
                <a:cs typeface="+mn-cs"/>
              </a:rPr>
              <a:t>Tasks Impossible for Classical Computing</a:t>
            </a:r>
          </a:p>
          <a:p>
            <a:pPr marL="742950" lvl="1" indent="-285750">
              <a:lnSpc>
                <a:spcPct val="120000"/>
              </a:lnSpc>
              <a:buFont typeface="Arial" panose="020B0604020202020204" pitchFamily="34" charset="0"/>
              <a:buChar char="•"/>
            </a:pPr>
            <a:r>
              <a:rPr lang="en-US" sz="2000" dirty="0">
                <a:solidFill>
                  <a:schemeClr val="bg1">
                    <a:lumMod val="75000"/>
                  </a:schemeClr>
                </a:solidFill>
                <a:latin typeface="Arial" panose="020B0604020202020204"/>
              </a:rPr>
              <a:t>Today’s Quantum Computers</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b="1" dirty="0">
                <a:solidFill>
                  <a:srgbClr val="C00000"/>
                </a:solidFill>
              </a:rPr>
              <a:t>Research on Quantum Computing @ </a:t>
            </a:r>
            <a:r>
              <a:rPr lang="en-US" sz="2400" b="1" dirty="0" err="1">
                <a:solidFill>
                  <a:srgbClr val="C00000"/>
                </a:solidFill>
              </a:rPr>
              <a:t>JQub</a:t>
            </a:r>
            <a:endParaRPr lang="en-US" sz="2400" b="1" dirty="0">
              <a:solidFill>
                <a:srgbClr val="C00000"/>
              </a:solidFill>
            </a:endParaRPr>
          </a:p>
          <a:p>
            <a:pPr marL="742950" lvl="1" indent="-285750">
              <a:lnSpc>
                <a:spcPct val="120000"/>
              </a:lnSpc>
              <a:buFont typeface="Arial" panose="020B0604020202020204" pitchFamily="34" charset="0"/>
              <a:buChar char="•"/>
            </a:pPr>
            <a:r>
              <a:rPr lang="en-US" sz="2000" b="1" dirty="0">
                <a:solidFill>
                  <a:srgbClr val="C00000"/>
                </a:solidFill>
              </a:rPr>
              <a:t>Performance, Stability, and Reliability</a:t>
            </a:r>
          </a:p>
          <a:p>
            <a:pPr marL="742950" lvl="1" indent="-285750">
              <a:lnSpc>
                <a:spcPct val="120000"/>
              </a:lnSpc>
              <a:buFont typeface="Arial" panose="020B0604020202020204" pitchFamily="34" charset="0"/>
              <a:buChar char="•"/>
            </a:pPr>
            <a:r>
              <a:rPr lang="en-US" sz="2000" dirty="0"/>
              <a:t>Domain-specific Quantum Computing</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t>Messages to Send</a:t>
            </a:r>
          </a:p>
        </p:txBody>
      </p:sp>
    </p:spTree>
    <p:extLst>
      <p:ext uri="{BB962C8B-B14F-4D97-AF65-F5344CB8AC3E}">
        <p14:creationId xmlns:p14="http://schemas.microsoft.com/office/powerpoint/2010/main" val="2613763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16</a:t>
            </a:fld>
            <a:r>
              <a:rPr lang="en-US"/>
              <a:t>  |  George Mason University</a:t>
            </a:r>
            <a:endParaRPr lang="en-US" dirty="0"/>
          </a:p>
        </p:txBody>
      </p:sp>
      <p:pic>
        <p:nvPicPr>
          <p:cNvPr id="6" name="图片 5">
            <a:extLst>
              <a:ext uri="{FF2B5EF4-FFF2-40B4-BE49-F238E27FC236}">
                <a16:creationId xmlns:a16="http://schemas.microsoft.com/office/drawing/2014/main" id="{6C8E41A8-BBFE-47C8-8F8C-573CFD333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33" y="1356029"/>
            <a:ext cx="5045145" cy="2858164"/>
          </a:xfrm>
          <a:prstGeom prst="rect">
            <a:avLst/>
          </a:prstGeom>
        </p:spPr>
      </p:pic>
      <p:sp>
        <p:nvSpPr>
          <p:cNvPr id="7" name="文本框 1">
            <a:extLst>
              <a:ext uri="{FF2B5EF4-FFF2-40B4-BE49-F238E27FC236}">
                <a16:creationId xmlns:a16="http://schemas.microsoft.com/office/drawing/2014/main" id="{F4EFF6B8-E9A4-C69F-289A-7ADC36EEC624}"/>
              </a:ext>
            </a:extLst>
          </p:cNvPr>
          <p:cNvSpPr txBox="1"/>
          <p:nvPr/>
        </p:nvSpPr>
        <p:spPr>
          <a:xfrm>
            <a:off x="248292" y="961223"/>
            <a:ext cx="3143296" cy="307777"/>
          </a:xfrm>
          <a:prstGeom prst="rect">
            <a:avLst/>
          </a:prstGeom>
          <a:noFill/>
        </p:spPr>
        <p:txBody>
          <a:bodyPr wrap="none" rtlCol="0">
            <a:spAutoFit/>
          </a:bodyPr>
          <a:lstStyle/>
          <a:p>
            <a:r>
              <a:rPr lang="en-US" altLang="zh-CN" sz="1400" b="1" dirty="0"/>
              <a:t>Ref: Zlatko K. </a:t>
            </a:r>
            <a:r>
              <a:rPr lang="en-US" altLang="zh-CN" sz="1400" b="1" dirty="0" err="1"/>
              <a:t>Minev</a:t>
            </a:r>
            <a:r>
              <a:rPr lang="en-US" altLang="zh-CN" sz="1400" b="1" dirty="0"/>
              <a:t>, IBM Quantum</a:t>
            </a:r>
            <a:endParaRPr lang="zh-CN" altLang="en-US" sz="1400" b="1" dirty="0"/>
          </a:p>
        </p:txBody>
      </p:sp>
      <p:pic>
        <p:nvPicPr>
          <p:cNvPr id="8" name="图片 7">
            <a:extLst>
              <a:ext uri="{FF2B5EF4-FFF2-40B4-BE49-F238E27FC236}">
                <a16:creationId xmlns:a16="http://schemas.microsoft.com/office/drawing/2014/main" id="{2349A129-8619-5FC5-2004-270B147361ED}"/>
              </a:ext>
            </a:extLst>
          </p:cNvPr>
          <p:cNvPicPr>
            <a:picLocks noChangeAspect="1"/>
          </p:cNvPicPr>
          <p:nvPr/>
        </p:nvPicPr>
        <p:blipFill>
          <a:blip r:embed="rId4"/>
          <a:stretch>
            <a:fillRect/>
          </a:stretch>
        </p:blipFill>
        <p:spPr>
          <a:xfrm>
            <a:off x="6034540" y="1356029"/>
            <a:ext cx="5997258" cy="2858164"/>
          </a:xfrm>
          <a:prstGeom prst="rect">
            <a:avLst/>
          </a:prstGeom>
        </p:spPr>
      </p:pic>
      <p:sp>
        <p:nvSpPr>
          <p:cNvPr id="9" name="文本框 1">
            <a:extLst>
              <a:ext uri="{FF2B5EF4-FFF2-40B4-BE49-F238E27FC236}">
                <a16:creationId xmlns:a16="http://schemas.microsoft.com/office/drawing/2014/main" id="{B0D8CFD5-8B89-291D-EE4C-953BF9362190}"/>
              </a:ext>
            </a:extLst>
          </p:cNvPr>
          <p:cNvSpPr txBox="1"/>
          <p:nvPr/>
        </p:nvSpPr>
        <p:spPr>
          <a:xfrm>
            <a:off x="5998627" y="961224"/>
            <a:ext cx="1656223" cy="307777"/>
          </a:xfrm>
          <a:prstGeom prst="rect">
            <a:avLst/>
          </a:prstGeom>
          <a:noFill/>
        </p:spPr>
        <p:txBody>
          <a:bodyPr wrap="none" rtlCol="0">
            <a:spAutoFit/>
          </a:bodyPr>
          <a:lstStyle/>
          <a:p>
            <a:r>
              <a:rPr lang="en-US" altLang="zh-CN" sz="1400" b="1" dirty="0"/>
              <a:t>Our Observation:</a:t>
            </a:r>
            <a:endParaRPr lang="zh-CN" altLang="en-US" sz="1400" b="1" dirty="0"/>
          </a:p>
        </p:txBody>
      </p:sp>
      <p:sp>
        <p:nvSpPr>
          <p:cNvPr id="4" name="文本框 1">
            <a:extLst>
              <a:ext uri="{FF2B5EF4-FFF2-40B4-BE49-F238E27FC236}">
                <a16:creationId xmlns:a16="http://schemas.microsoft.com/office/drawing/2014/main" id="{177A3460-ED3C-AA38-8E18-9C8B0FF3FD58}"/>
              </a:ext>
            </a:extLst>
          </p:cNvPr>
          <p:cNvSpPr txBox="1"/>
          <p:nvPr/>
        </p:nvSpPr>
        <p:spPr>
          <a:xfrm>
            <a:off x="1739713" y="4619225"/>
            <a:ext cx="9671237" cy="1846659"/>
          </a:xfrm>
          <a:prstGeom prst="rect">
            <a:avLst/>
          </a:prstGeom>
          <a:noFill/>
        </p:spPr>
        <p:txBody>
          <a:bodyPr wrap="none" rtlCol="0">
            <a:spAutoFit/>
          </a:bodyPr>
          <a:lstStyle/>
          <a:p>
            <a:r>
              <a:rPr lang="en-US" altLang="zh-CN" sz="2400" b="1" dirty="0">
                <a:solidFill>
                  <a:srgbClr val="C00000"/>
                </a:solidFill>
              </a:rPr>
              <a:t>Insight:</a:t>
            </a:r>
          </a:p>
          <a:p>
            <a:pPr marL="342900" indent="-342900">
              <a:buFont typeface="Arial" panose="020B0604020202020204" pitchFamily="34" charset="0"/>
              <a:buChar char="•"/>
            </a:pPr>
            <a:r>
              <a:rPr lang="en-US" altLang="zh-CN" sz="2400" b="1" dirty="0"/>
              <a:t>Shorter circuit has higher fidelity.</a:t>
            </a:r>
          </a:p>
          <a:p>
            <a:endParaRPr lang="en-US" altLang="zh-CN" sz="1600" b="1" dirty="0"/>
          </a:p>
          <a:p>
            <a:r>
              <a:rPr lang="en-US" altLang="zh-CN" sz="2400" b="1" dirty="0">
                <a:solidFill>
                  <a:srgbClr val="0070C0"/>
                </a:solidFill>
              </a:rPr>
              <a:t>Question:</a:t>
            </a:r>
          </a:p>
          <a:p>
            <a:pPr marL="342900" indent="-342900">
              <a:buFont typeface="Arial" panose="020B0604020202020204" pitchFamily="34" charset="0"/>
              <a:buChar char="•"/>
            </a:pPr>
            <a:r>
              <a:rPr lang="en-US" altLang="zh-CN" sz="2400" b="1" dirty="0"/>
              <a:t>What are the breakpoints in the noisy optimization landscape?</a:t>
            </a:r>
          </a:p>
        </p:txBody>
      </p:sp>
      <p:sp>
        <p:nvSpPr>
          <p:cNvPr id="10" name="Title 1">
            <a:extLst>
              <a:ext uri="{FF2B5EF4-FFF2-40B4-BE49-F238E27FC236}">
                <a16:creationId xmlns:a16="http://schemas.microsoft.com/office/drawing/2014/main" id="{E79E2636-CFC2-97BC-DBEA-2B025EEF0EBF}"/>
              </a:ext>
            </a:extLst>
          </p:cNvPr>
          <p:cNvSpPr txBox="1">
            <a:spLocks/>
          </p:cNvSpPr>
          <p:nvPr/>
        </p:nvSpPr>
        <p:spPr>
          <a:xfrm>
            <a:off x="225261" y="204687"/>
            <a:ext cx="11837303" cy="582713"/>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dirty="0"/>
              <a:t>Noise Changes the Optimization Surface </a:t>
            </a:r>
            <a:endParaRPr lang="en-US" dirty="0"/>
          </a:p>
        </p:txBody>
      </p:sp>
    </p:spTree>
    <p:extLst>
      <p:ext uri="{BB962C8B-B14F-4D97-AF65-F5344CB8AC3E}">
        <p14:creationId xmlns:p14="http://schemas.microsoft.com/office/powerpoint/2010/main" val="138853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9BF8-7B3E-8B2F-DDB0-0C58242E64E6}"/>
              </a:ext>
            </a:extLst>
          </p:cNvPr>
          <p:cNvSpPr>
            <a:spLocks noGrp="1"/>
          </p:cNvSpPr>
          <p:nvPr>
            <p:ph type="title"/>
          </p:nvPr>
        </p:nvSpPr>
        <p:spPr/>
        <p:txBody>
          <a:bodyPr>
            <a:normAutofit/>
          </a:bodyPr>
          <a:lstStyle/>
          <a:p>
            <a:r>
              <a:rPr lang="en-US" altLang="zh-CN" dirty="0"/>
              <a:t>Motivation:</a:t>
            </a:r>
            <a:r>
              <a:rPr lang="zh-CN" altLang="en-US" dirty="0"/>
              <a:t> </a:t>
            </a:r>
            <a:r>
              <a:rPr lang="en-US" altLang="zh-CN" dirty="0"/>
              <a:t>Parameters Affect Circuit Length through Compilation</a:t>
            </a:r>
            <a:endParaRPr lang="en-US" dirty="0"/>
          </a:p>
        </p:txBody>
      </p:sp>
      <p:sp>
        <p:nvSpPr>
          <p:cNvPr id="3" name="Slide Number Placeholder 2">
            <a:extLst>
              <a:ext uri="{FF2B5EF4-FFF2-40B4-BE49-F238E27FC236}">
                <a16:creationId xmlns:a16="http://schemas.microsoft.com/office/drawing/2014/main" id="{CBFEC897-B04C-35CE-0592-008074F41704}"/>
              </a:ext>
            </a:extLst>
          </p:cNvPr>
          <p:cNvSpPr>
            <a:spLocks noGrp="1"/>
          </p:cNvSpPr>
          <p:nvPr>
            <p:ph type="sldNum" sz="quarter" idx="12"/>
          </p:nvPr>
        </p:nvSpPr>
        <p:spPr/>
        <p:txBody>
          <a:bodyPr/>
          <a:lstStyle/>
          <a:p>
            <a:fld id="{9384FF6D-5FD2-A847-8599-D7B37E65F8CD}" type="slidenum">
              <a:rPr lang="en-US" smtClean="0"/>
              <a:pPr/>
              <a:t>17</a:t>
            </a:fld>
            <a:r>
              <a:rPr lang="en-US"/>
              <a:t>  |  George Mason University</a:t>
            </a:r>
            <a:endParaRPr lang="en-US" dirty="0"/>
          </a:p>
        </p:txBody>
      </p:sp>
      <p:pic>
        <p:nvPicPr>
          <p:cNvPr id="5" name="Picture 4">
            <a:extLst>
              <a:ext uri="{FF2B5EF4-FFF2-40B4-BE49-F238E27FC236}">
                <a16:creationId xmlns:a16="http://schemas.microsoft.com/office/drawing/2014/main" id="{6CA4FB52-3FDB-DC5C-D82C-8F2DB77AF329}"/>
              </a:ext>
            </a:extLst>
          </p:cNvPr>
          <p:cNvPicPr>
            <a:picLocks noChangeAspect="1"/>
          </p:cNvPicPr>
          <p:nvPr/>
        </p:nvPicPr>
        <p:blipFill>
          <a:blip r:embed="rId2"/>
          <a:stretch>
            <a:fillRect/>
          </a:stretch>
        </p:blipFill>
        <p:spPr>
          <a:xfrm>
            <a:off x="504" y="989175"/>
            <a:ext cx="2220509" cy="1351383"/>
          </a:xfrm>
          <a:prstGeom prst="rect">
            <a:avLst/>
          </a:prstGeom>
        </p:spPr>
      </p:pic>
      <p:pic>
        <p:nvPicPr>
          <p:cNvPr id="7" name="Picture 6">
            <a:extLst>
              <a:ext uri="{FF2B5EF4-FFF2-40B4-BE49-F238E27FC236}">
                <a16:creationId xmlns:a16="http://schemas.microsoft.com/office/drawing/2014/main" id="{8B7B0F36-1A21-9C6F-7B12-F3496F2B9B2B}"/>
              </a:ext>
            </a:extLst>
          </p:cNvPr>
          <p:cNvPicPr>
            <a:picLocks noChangeAspect="1"/>
          </p:cNvPicPr>
          <p:nvPr/>
        </p:nvPicPr>
        <p:blipFill>
          <a:blip r:embed="rId3"/>
          <a:stretch>
            <a:fillRect/>
          </a:stretch>
        </p:blipFill>
        <p:spPr>
          <a:xfrm>
            <a:off x="225765" y="4383371"/>
            <a:ext cx="6023139" cy="1252989"/>
          </a:xfrm>
          <a:prstGeom prst="rect">
            <a:avLst/>
          </a:prstGeom>
        </p:spPr>
      </p:pic>
      <p:grpSp>
        <p:nvGrpSpPr>
          <p:cNvPr id="13" name="Group 12">
            <a:extLst>
              <a:ext uri="{FF2B5EF4-FFF2-40B4-BE49-F238E27FC236}">
                <a16:creationId xmlns:a16="http://schemas.microsoft.com/office/drawing/2014/main" id="{79AFDFF9-E8C1-B02D-EF4C-68A1CDA7E67D}"/>
              </a:ext>
            </a:extLst>
          </p:cNvPr>
          <p:cNvGrpSpPr/>
          <p:nvPr/>
        </p:nvGrpSpPr>
        <p:grpSpPr>
          <a:xfrm>
            <a:off x="795552" y="1030829"/>
            <a:ext cx="7542429" cy="3022936"/>
            <a:chOff x="-1998715" y="3133313"/>
            <a:chExt cx="7542429" cy="3022936"/>
          </a:xfrm>
        </p:grpSpPr>
        <p:sp>
          <p:nvSpPr>
            <p:cNvPr id="8" name="Arrow: Right 7">
              <a:extLst>
                <a:ext uri="{FF2B5EF4-FFF2-40B4-BE49-F238E27FC236}">
                  <a16:creationId xmlns:a16="http://schemas.microsoft.com/office/drawing/2014/main" id="{543BF49C-95B2-46BB-00EF-AB97AC90E4AE}"/>
                </a:ext>
              </a:extLst>
            </p:cNvPr>
            <p:cNvSpPr/>
            <p:nvPr/>
          </p:nvSpPr>
          <p:spPr>
            <a:xfrm rot="5400000">
              <a:off x="-2387581" y="5157280"/>
              <a:ext cx="1227788" cy="4500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245D5E4-9DB6-F879-553C-73E637750163}"/>
                </a:ext>
              </a:extLst>
            </p:cNvPr>
            <p:cNvPicPr>
              <a:picLocks noChangeAspect="1"/>
            </p:cNvPicPr>
            <p:nvPr/>
          </p:nvPicPr>
          <p:blipFill>
            <a:blip r:embed="rId4"/>
            <a:stretch>
              <a:fillRect/>
            </a:stretch>
          </p:blipFill>
          <p:spPr>
            <a:xfrm>
              <a:off x="-357024" y="3133313"/>
              <a:ext cx="5900738" cy="3022936"/>
            </a:xfrm>
            <a:prstGeom prst="rect">
              <a:avLst/>
            </a:prstGeom>
            <a:ln>
              <a:solidFill>
                <a:schemeClr val="tx1"/>
              </a:solidFill>
            </a:ln>
          </p:spPr>
        </p:pic>
        <p:cxnSp>
          <p:nvCxnSpPr>
            <p:cNvPr id="12" name="Straight Connector 11">
              <a:extLst>
                <a:ext uri="{FF2B5EF4-FFF2-40B4-BE49-F238E27FC236}">
                  <a16:creationId xmlns:a16="http://schemas.microsoft.com/office/drawing/2014/main" id="{88261A06-293F-1DF4-1A9E-C8787B67BE9A}"/>
                </a:ext>
              </a:extLst>
            </p:cNvPr>
            <p:cNvCxnSpPr>
              <a:cxnSpLocks/>
            </p:cNvCxnSpPr>
            <p:nvPr/>
          </p:nvCxnSpPr>
          <p:spPr>
            <a:xfrm flipH="1">
              <a:off x="-1773687" y="5384179"/>
              <a:ext cx="1416663" cy="0"/>
            </a:xfrm>
            <a:prstGeom prst="line">
              <a:avLst/>
            </a:prstGeom>
          </p:spPr>
          <p:style>
            <a:lnRef idx="1">
              <a:schemeClr val="dk1"/>
            </a:lnRef>
            <a:fillRef idx="0">
              <a:schemeClr val="dk1"/>
            </a:fillRef>
            <a:effectRef idx="0">
              <a:schemeClr val="dk1"/>
            </a:effectRef>
            <a:fontRef idx="minor">
              <a:schemeClr val="tx1"/>
            </a:fontRef>
          </p:style>
        </p:cxnSp>
      </p:grpSp>
      <p:pic>
        <p:nvPicPr>
          <p:cNvPr id="14" name="图片 12">
            <a:extLst>
              <a:ext uri="{FF2B5EF4-FFF2-40B4-BE49-F238E27FC236}">
                <a16:creationId xmlns:a16="http://schemas.microsoft.com/office/drawing/2014/main" id="{C57A291E-67DA-6434-C6DE-6574CC329661}"/>
              </a:ext>
            </a:extLst>
          </p:cNvPr>
          <p:cNvPicPr>
            <a:picLocks noChangeAspect="1"/>
          </p:cNvPicPr>
          <p:nvPr/>
        </p:nvPicPr>
        <p:blipFill>
          <a:blip r:embed="rId5"/>
          <a:stretch>
            <a:fillRect/>
          </a:stretch>
        </p:blipFill>
        <p:spPr>
          <a:xfrm>
            <a:off x="6383558" y="4272171"/>
            <a:ext cx="5816333" cy="2121094"/>
          </a:xfrm>
          <a:prstGeom prst="rect">
            <a:avLst/>
          </a:prstGeom>
        </p:spPr>
      </p:pic>
      <p:grpSp>
        <p:nvGrpSpPr>
          <p:cNvPr id="11" name="Group 10">
            <a:extLst>
              <a:ext uri="{FF2B5EF4-FFF2-40B4-BE49-F238E27FC236}">
                <a16:creationId xmlns:a16="http://schemas.microsoft.com/office/drawing/2014/main" id="{1A018E49-8EFA-23EC-4DE3-D91E35F77C66}"/>
              </a:ext>
            </a:extLst>
          </p:cNvPr>
          <p:cNvGrpSpPr/>
          <p:nvPr/>
        </p:nvGrpSpPr>
        <p:grpSpPr>
          <a:xfrm>
            <a:off x="9393191" y="1015256"/>
            <a:ext cx="2163809" cy="2608544"/>
            <a:chOff x="9786891" y="1045877"/>
            <a:chExt cx="1566909" cy="1888961"/>
          </a:xfrm>
        </p:grpSpPr>
        <p:pic>
          <p:nvPicPr>
            <p:cNvPr id="15" name="图片 7">
              <a:extLst>
                <a:ext uri="{FF2B5EF4-FFF2-40B4-BE49-F238E27FC236}">
                  <a16:creationId xmlns:a16="http://schemas.microsoft.com/office/drawing/2014/main" id="{4642438F-4B1B-57E4-2A6C-238B734BA380}"/>
                </a:ext>
              </a:extLst>
            </p:cNvPr>
            <p:cNvPicPr>
              <a:picLocks noChangeAspect="1"/>
            </p:cNvPicPr>
            <p:nvPr/>
          </p:nvPicPr>
          <p:blipFill rotWithShape="1">
            <a:blip r:embed="rId6"/>
            <a:srcRect l="33889" r="36862" b="37765"/>
            <a:stretch/>
          </p:blipFill>
          <p:spPr>
            <a:xfrm>
              <a:off x="9786891" y="1415209"/>
              <a:ext cx="1498600" cy="1519629"/>
            </a:xfrm>
            <a:prstGeom prst="rect">
              <a:avLst/>
            </a:prstGeom>
          </p:spPr>
        </p:pic>
        <p:sp>
          <p:nvSpPr>
            <p:cNvPr id="6" name="TextBox 5">
              <a:extLst>
                <a:ext uri="{FF2B5EF4-FFF2-40B4-BE49-F238E27FC236}">
                  <a16:creationId xmlns:a16="http://schemas.microsoft.com/office/drawing/2014/main" id="{99D2AFA3-10D7-AD93-3217-9BEEC2D4BBC8}"/>
                </a:ext>
              </a:extLst>
            </p:cNvPr>
            <p:cNvSpPr txBox="1"/>
            <p:nvPr/>
          </p:nvSpPr>
          <p:spPr>
            <a:xfrm>
              <a:off x="9786891" y="1045877"/>
              <a:ext cx="1566909" cy="369332"/>
            </a:xfrm>
            <a:prstGeom prst="rect">
              <a:avLst/>
            </a:prstGeom>
            <a:noFill/>
          </p:spPr>
          <p:txBody>
            <a:bodyPr wrap="square">
              <a:spAutoFit/>
            </a:bodyPr>
            <a:lstStyle/>
            <a:p>
              <a:r>
                <a:rPr lang="en-US" altLang="zh-CN" sz="1800" b="1" dirty="0"/>
                <a:t>Breakpoints?</a:t>
              </a:r>
            </a:p>
          </p:txBody>
        </p:sp>
        <p:sp>
          <p:nvSpPr>
            <p:cNvPr id="4" name="Rectangle 3">
              <a:extLst>
                <a:ext uri="{FF2B5EF4-FFF2-40B4-BE49-F238E27FC236}">
                  <a16:creationId xmlns:a16="http://schemas.microsoft.com/office/drawing/2014/main" id="{64D51DD6-DDD0-7D25-7E88-B77363A6CBBC}"/>
                </a:ext>
              </a:extLst>
            </p:cNvPr>
            <p:cNvSpPr/>
            <p:nvPr/>
          </p:nvSpPr>
          <p:spPr>
            <a:xfrm>
              <a:off x="9786891" y="1066670"/>
              <a:ext cx="1566909" cy="1868168"/>
            </a:xfrm>
            <a:prstGeom prst="rect">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598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r>
              <a:rPr lang="en-US" altLang="zh-CN" b="1" dirty="0"/>
              <a:t>Quantum Neural Network Compression @ ICCAD’2022</a:t>
            </a:r>
            <a:endParaRPr b="1" dirty="0"/>
          </a:p>
        </p:txBody>
      </p:sp>
      <p:sp>
        <p:nvSpPr>
          <p:cNvPr id="79" name="Google Shape;79;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srgbClr val="262626">
                    <a:tint val="75000"/>
                  </a:srgbClr>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18</a:t>
            </a:fld>
            <a:r>
              <a:rPr kumimoji="0" lang="en-US" sz="1200" b="0" i="0" u="none" strike="noStrike" kern="1200" cap="none" spc="0" normalizeH="0" baseline="0" noProof="0">
                <a:ln>
                  <a:noFill/>
                </a:ln>
                <a:solidFill>
                  <a:srgbClr val="262626">
                    <a:tint val="75000"/>
                  </a:srgbClr>
                </a:solidFill>
                <a:effectLst/>
                <a:uLnTx/>
                <a:uFillTx/>
                <a:latin typeface="Times New Roman" panose="02020603050405020304" pitchFamily="18" charset="0"/>
                <a:ea typeface="+mn-ea"/>
                <a:cs typeface="Times New Roman" panose="02020603050405020304" pitchFamily="18" charset="0"/>
              </a:rPr>
              <a:t>  |  George Mason University</a:t>
            </a:r>
            <a:endParaRPr kumimoji="0" sz="1200" b="0" i="0" u="none" strike="noStrike" kern="1200" cap="none" spc="0" normalizeH="0" baseline="0" noProof="0">
              <a:ln>
                <a:noFill/>
              </a:ln>
              <a:solidFill>
                <a:srgbClr val="262626">
                  <a:tint val="75000"/>
                </a:srgbClr>
              </a:solidFill>
              <a:effectLst/>
              <a:uLnTx/>
              <a:uFillTx/>
              <a:latin typeface="Times New Roman" panose="02020603050405020304" pitchFamily="18" charset="0"/>
              <a:ea typeface="+mn-ea"/>
              <a:cs typeface="Times New Roman" panose="02020603050405020304" pitchFamily="18" charset="0"/>
            </a:endParaRPr>
          </a:p>
        </p:txBody>
      </p:sp>
      <p:pic>
        <p:nvPicPr>
          <p:cNvPr id="80" name="Google Shape;80;p2"/>
          <p:cNvPicPr preferRelativeResize="0"/>
          <p:nvPr/>
        </p:nvPicPr>
        <p:blipFill rotWithShape="1">
          <a:blip r:embed="rId3">
            <a:alphaModFix/>
          </a:blip>
          <a:srcRect l="1" r="10"/>
          <a:stretch/>
        </p:blipFill>
        <p:spPr>
          <a:xfrm>
            <a:off x="191988" y="1509296"/>
            <a:ext cx="11928018" cy="1919704"/>
          </a:xfrm>
          <a:prstGeom prst="rect">
            <a:avLst/>
          </a:prstGeom>
          <a:noFill/>
          <a:ln>
            <a:noFill/>
          </a:ln>
        </p:spPr>
      </p:pic>
      <p:sp>
        <p:nvSpPr>
          <p:cNvPr id="81" name="Google Shape;81;p2"/>
          <p:cNvSpPr txBox="1"/>
          <p:nvPr/>
        </p:nvSpPr>
        <p:spPr>
          <a:xfrm>
            <a:off x="405892" y="1093823"/>
            <a:ext cx="10638346" cy="369291"/>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262626"/>
              </a:buClr>
              <a:buSzPts val="1800"/>
              <a:buFont typeface="Arial"/>
              <a:buChar char="•"/>
              <a:tabLst/>
              <a:defRPr/>
            </a:pPr>
            <a:r>
              <a:rPr kumimoji="0" lang="en-US" sz="1800" b="0" i="0" u="none" strike="noStrike" kern="1200" cap="none" spc="0" normalizeH="0" baseline="0" noProof="0" dirty="0">
                <a:ln>
                  <a:noFill/>
                </a:ln>
                <a:solidFill>
                  <a:srgbClr val="262626"/>
                </a:solidFill>
                <a:effectLst/>
                <a:uLnTx/>
                <a:uFillTx/>
                <a:latin typeface="Times New Roman" panose="02020603050405020304" pitchFamily="18" charset="0"/>
                <a:ea typeface="Arial"/>
                <a:cs typeface="Times New Roman" panose="02020603050405020304" pitchFamily="18" charset="0"/>
                <a:sym typeface="Arial"/>
              </a:rPr>
              <a:t>Model compression in </a:t>
            </a:r>
            <a:r>
              <a:rPr kumimoji="0" lang="en-US" sz="1800" b="1" i="0" u="none" strike="noStrike" kern="1200" cap="none" spc="0" normalizeH="0" baseline="0" noProof="0" dirty="0">
                <a:ln>
                  <a:noFill/>
                </a:ln>
                <a:solidFill>
                  <a:srgbClr val="262626"/>
                </a:solidFill>
                <a:effectLst/>
                <a:uLnTx/>
                <a:uFillTx/>
                <a:latin typeface="Times New Roman" panose="02020603050405020304" pitchFamily="18" charset="0"/>
                <a:ea typeface="Arial"/>
                <a:cs typeface="Times New Roman" panose="02020603050405020304" pitchFamily="18" charset="0"/>
                <a:sym typeface="Arial"/>
              </a:rPr>
              <a:t>Classical ML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Arial"/>
                <a:cs typeface="Times New Roman" panose="02020603050405020304" pitchFamily="18" charset="0"/>
                <a:sym typeface="Arial"/>
              </a:rPr>
              <a:t>is to improve hardware efficiency</a:t>
            </a:r>
            <a:endParaRPr kumimoji="0" sz="18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sp>
        <p:nvSpPr>
          <p:cNvPr id="83" name="Google Shape;83;p2"/>
          <p:cNvSpPr txBox="1"/>
          <p:nvPr/>
        </p:nvSpPr>
        <p:spPr>
          <a:xfrm>
            <a:off x="406636" y="3881507"/>
            <a:ext cx="11266252" cy="369291"/>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262626"/>
              </a:buClr>
              <a:buSzPts val="1800"/>
              <a:buFont typeface="Arial"/>
              <a:buChar char="•"/>
              <a:tabLst/>
              <a:defRPr/>
            </a:pPr>
            <a:r>
              <a:rPr kumimoji="0" lang="en-US" sz="1800" b="0" i="0" u="none" strike="noStrike" kern="1200" cap="none" spc="0" normalizeH="0" baseline="0" noProof="0" dirty="0">
                <a:ln>
                  <a:noFill/>
                </a:ln>
                <a:solidFill>
                  <a:srgbClr val="262626"/>
                </a:solidFill>
                <a:effectLst/>
                <a:uLnTx/>
                <a:uFillTx/>
                <a:latin typeface="Times New Roman" panose="02020603050405020304" pitchFamily="18" charset="0"/>
                <a:ea typeface="Arial"/>
                <a:cs typeface="Times New Roman" panose="02020603050405020304" pitchFamily="18" charset="0"/>
                <a:sym typeface="Arial"/>
              </a:rPr>
              <a:t>Model compression in </a:t>
            </a:r>
            <a:r>
              <a:rPr kumimoji="0" lang="en-US" sz="1800" b="1" i="0" u="none" strike="noStrike" kern="1200" cap="none" spc="0" normalizeH="0" baseline="0" noProof="0" dirty="0">
                <a:ln>
                  <a:noFill/>
                </a:ln>
                <a:solidFill>
                  <a:srgbClr val="262626"/>
                </a:solidFill>
                <a:effectLst/>
                <a:uLnTx/>
                <a:uFillTx/>
                <a:latin typeface="Times New Roman" panose="02020603050405020304" pitchFamily="18" charset="0"/>
                <a:ea typeface="Arial"/>
                <a:cs typeface="Times New Roman" panose="02020603050405020304" pitchFamily="18" charset="0"/>
                <a:sym typeface="Arial"/>
              </a:rPr>
              <a:t>Quantum ML </a:t>
            </a:r>
            <a:r>
              <a:rPr kumimoji="0" 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Arial"/>
                <a:cs typeface="Times New Roman" panose="02020603050405020304" pitchFamily="18" charset="0"/>
                <a:sym typeface="Arial"/>
              </a:rPr>
              <a:t>can reduce circuit length, and thus, further provide high fidelity</a:t>
            </a:r>
            <a:endParaRPr kumimoji="0" sz="18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pic>
        <p:nvPicPr>
          <p:cNvPr id="84" name="Google Shape;84;p2"/>
          <p:cNvPicPr preferRelativeResize="0"/>
          <p:nvPr/>
        </p:nvPicPr>
        <p:blipFill rotWithShape="1">
          <a:blip r:embed="rId4">
            <a:alphaModFix/>
          </a:blip>
          <a:srcRect l="-1" r="-31"/>
          <a:stretch/>
        </p:blipFill>
        <p:spPr>
          <a:xfrm>
            <a:off x="191988" y="4383741"/>
            <a:ext cx="11809511" cy="1693826"/>
          </a:xfrm>
          <a:prstGeom prst="rect">
            <a:avLst/>
          </a:prstGeom>
          <a:noFill/>
          <a:ln>
            <a:noFill/>
          </a:ln>
        </p:spPr>
      </p:pic>
      <p:pic>
        <p:nvPicPr>
          <p:cNvPr id="2" name="Picture 1" descr="ICCAD 2022(San Diego CA) - 41st IEEE/ACM International Conference on  Computer-Aided Design (ICCAD) -- showsbee.com">
            <a:extLst>
              <a:ext uri="{FF2B5EF4-FFF2-40B4-BE49-F238E27FC236}">
                <a16:creationId xmlns:a16="http://schemas.microsoft.com/office/drawing/2014/main" id="{CE423E61-A6FF-80DD-CDC0-A7EE1BDEE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912" y="245751"/>
            <a:ext cx="1643827" cy="121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0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 name="标题 1">
            <a:extLst>
              <a:ext uri="{FF2B5EF4-FFF2-40B4-BE49-F238E27FC236}">
                <a16:creationId xmlns:a16="http://schemas.microsoft.com/office/drawing/2014/main" id="{806863C4-8B13-03E3-0B5A-138FA294E5A7}"/>
              </a:ext>
            </a:extLst>
          </p:cNvPr>
          <p:cNvSpPr txBox="1">
            <a:spLocks/>
          </p:cNvSpPr>
          <p:nvPr/>
        </p:nvSpPr>
        <p:spPr>
          <a:xfrm>
            <a:off x="225261" y="272003"/>
            <a:ext cx="11837303" cy="582713"/>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dirty="0" err="1">
                <a:solidFill>
                  <a:schemeClr val="accent3"/>
                </a:solidFill>
              </a:rPr>
              <a:t>CompVQC</a:t>
            </a:r>
            <a:r>
              <a:rPr lang="en-US" altLang="zh-CN" dirty="0">
                <a:solidFill>
                  <a:schemeClr val="accent3"/>
                </a:solidFill>
              </a:rPr>
              <a:t> Framework: Experiment Results</a:t>
            </a:r>
            <a:endParaRPr lang="zh-CN" altLang="en-US" dirty="0">
              <a:solidFill>
                <a:schemeClr val="accent3"/>
              </a:solidFill>
            </a:endParaRPr>
          </a:p>
        </p:txBody>
      </p:sp>
      <p:pic>
        <p:nvPicPr>
          <p:cNvPr id="8" name="Picture 7">
            <a:extLst>
              <a:ext uri="{FF2B5EF4-FFF2-40B4-BE49-F238E27FC236}">
                <a16:creationId xmlns:a16="http://schemas.microsoft.com/office/drawing/2014/main" id="{BCE23C59-24C8-47E4-BF03-2097A9B5FB45}"/>
              </a:ext>
            </a:extLst>
          </p:cNvPr>
          <p:cNvPicPr>
            <a:picLocks noChangeAspect="1"/>
          </p:cNvPicPr>
          <p:nvPr/>
        </p:nvPicPr>
        <p:blipFill>
          <a:blip r:embed="rId3"/>
          <a:stretch>
            <a:fillRect/>
          </a:stretch>
        </p:blipFill>
        <p:spPr>
          <a:xfrm>
            <a:off x="578774" y="3810416"/>
            <a:ext cx="7038975" cy="1057275"/>
          </a:xfrm>
          <a:prstGeom prst="rect">
            <a:avLst/>
          </a:prstGeom>
        </p:spPr>
      </p:pic>
      <p:pic>
        <p:nvPicPr>
          <p:cNvPr id="6" name="Picture 5">
            <a:extLst>
              <a:ext uri="{FF2B5EF4-FFF2-40B4-BE49-F238E27FC236}">
                <a16:creationId xmlns:a16="http://schemas.microsoft.com/office/drawing/2014/main" id="{5F16168A-6369-4339-A25C-37F74BF3CD13}"/>
              </a:ext>
            </a:extLst>
          </p:cNvPr>
          <p:cNvPicPr>
            <a:picLocks noChangeAspect="1"/>
          </p:cNvPicPr>
          <p:nvPr/>
        </p:nvPicPr>
        <p:blipFill>
          <a:blip r:embed="rId4"/>
          <a:stretch>
            <a:fillRect/>
          </a:stretch>
        </p:blipFill>
        <p:spPr>
          <a:xfrm>
            <a:off x="603648" y="1514201"/>
            <a:ext cx="7038975" cy="2314575"/>
          </a:xfrm>
          <a:prstGeom prst="rect">
            <a:avLst/>
          </a:prstGeom>
        </p:spPr>
      </p:pic>
      <p:sp>
        <p:nvSpPr>
          <p:cNvPr id="296" name="Google Shape;296;p2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cs typeface="Times New Roman" panose="02020603050405020304" pitchFamily="18" charset="0"/>
              </a:rPr>
              <a:t>19</a:t>
            </a:fld>
            <a:r>
              <a:rPr lang="en-US">
                <a:latin typeface="Times New Roman" panose="02020603050405020304" pitchFamily="18" charset="0"/>
                <a:cs typeface="Times New Roman" panose="02020603050405020304" pitchFamily="18" charset="0"/>
              </a:rPr>
              <a:t>  |  George Mason University</a:t>
            </a:r>
            <a:endParaRPr>
              <a:latin typeface="Times New Roman" panose="02020603050405020304" pitchFamily="18" charset="0"/>
              <a:cs typeface="Times New Roman" panose="02020603050405020304" pitchFamily="18" charset="0"/>
            </a:endParaRPr>
          </a:p>
        </p:txBody>
      </p:sp>
      <p:sp>
        <p:nvSpPr>
          <p:cNvPr id="297" name="Google Shape;297;p21"/>
          <p:cNvSpPr txBox="1"/>
          <p:nvPr/>
        </p:nvSpPr>
        <p:spPr>
          <a:xfrm>
            <a:off x="8022036" y="2033068"/>
            <a:ext cx="3687675" cy="83095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dirty="0" err="1">
                <a:solidFill>
                  <a:schemeClr val="dk1"/>
                </a:solidFill>
                <a:latin typeface="Times New Roman" panose="02020603050405020304" pitchFamily="18" charset="0"/>
                <a:ea typeface="Arial"/>
                <a:cs typeface="Times New Roman" panose="02020603050405020304" pitchFamily="18" charset="0"/>
                <a:sym typeface="Arial"/>
              </a:rPr>
              <a:t>CompVQC</a:t>
            </a:r>
            <a:r>
              <a:rPr lang="en-US" sz="2400" dirty="0">
                <a:solidFill>
                  <a:schemeClr val="dk1"/>
                </a:solidFill>
                <a:latin typeface="Times New Roman" panose="02020603050405020304" pitchFamily="18" charset="0"/>
                <a:ea typeface="Arial"/>
                <a:cs typeface="Times New Roman" panose="02020603050405020304" pitchFamily="18" charset="0"/>
                <a:sym typeface="Arial"/>
              </a:rPr>
              <a:t> can reduce circuit length by </a:t>
            </a:r>
            <a:r>
              <a:rPr lang="en-US" sz="2400" b="1" dirty="0">
                <a:solidFill>
                  <a:srgbClr val="C00000"/>
                </a:solidFill>
                <a:latin typeface="Times New Roman" panose="02020603050405020304" pitchFamily="18" charset="0"/>
                <a:ea typeface="Arial"/>
                <a:cs typeface="Times New Roman" panose="02020603050405020304" pitchFamily="18" charset="0"/>
                <a:sym typeface="Arial"/>
              </a:rPr>
              <a:t>2X</a:t>
            </a:r>
          </a:p>
        </p:txBody>
      </p:sp>
      <p:sp>
        <p:nvSpPr>
          <p:cNvPr id="298" name="Google Shape;298;p21"/>
          <p:cNvSpPr txBox="1"/>
          <p:nvPr/>
        </p:nvSpPr>
        <p:spPr>
          <a:xfrm>
            <a:off x="8022036" y="3514186"/>
            <a:ext cx="3525207" cy="83095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Times New Roman" panose="02020603050405020304" pitchFamily="18" charset="0"/>
                <a:ea typeface="Arial"/>
                <a:cs typeface="Times New Roman" panose="02020603050405020304" pitchFamily="18" charset="0"/>
                <a:sym typeface="Arial"/>
              </a:rPr>
              <a:t>The accuracy is higher in a noisy environment</a:t>
            </a:r>
          </a:p>
        </p:txBody>
      </p:sp>
      <p:sp>
        <p:nvSpPr>
          <p:cNvPr id="3" name="矩形 2">
            <a:extLst>
              <a:ext uri="{FF2B5EF4-FFF2-40B4-BE49-F238E27FC236}">
                <a16:creationId xmlns:a16="http://schemas.microsoft.com/office/drawing/2014/main" id="{4FFB2292-3160-D38D-4361-CAFF6A3DBC97}"/>
              </a:ext>
            </a:extLst>
          </p:cNvPr>
          <p:cNvSpPr/>
          <p:nvPr/>
        </p:nvSpPr>
        <p:spPr>
          <a:xfrm>
            <a:off x="2986088" y="3167482"/>
            <a:ext cx="4585144" cy="582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F1AB5580-B9AE-4D31-B637-5EBBEF247D1C}"/>
              </a:ext>
            </a:extLst>
          </p:cNvPr>
          <p:cNvSpPr txBox="1"/>
          <p:nvPr/>
        </p:nvSpPr>
        <p:spPr>
          <a:xfrm>
            <a:off x="3150006" y="5036438"/>
            <a:ext cx="6246683" cy="1420325"/>
          </a:xfrm>
          <a:prstGeom prst="rect">
            <a:avLst/>
          </a:prstGeom>
          <a:noFill/>
        </p:spPr>
        <p:txBody>
          <a:bodyPr wrap="square" rtlCol="0">
            <a:spAutoFit/>
          </a:bodyPr>
          <a:lstStyle/>
          <a:p>
            <a:pPr>
              <a:lnSpc>
                <a:spcPct val="150000"/>
              </a:lnSpc>
            </a:pPr>
            <a:r>
              <a:rPr lang="en-US" sz="2000" b="1" dirty="0">
                <a:solidFill>
                  <a:srgbClr val="C00000"/>
                </a:solidFill>
              </a:rPr>
              <a:t>Insights:</a:t>
            </a:r>
          </a:p>
          <a:p>
            <a:pPr marL="742950" lvl="1" indent="-285750">
              <a:lnSpc>
                <a:spcPct val="150000"/>
              </a:lnSpc>
              <a:buFont typeface="Wingdings" panose="05000000000000000000" pitchFamily="2" charset="2"/>
              <a:buChar char="ü"/>
            </a:pPr>
            <a:r>
              <a:rPr lang="en-US" sz="2000" b="1" dirty="0" err="1">
                <a:solidFill>
                  <a:srgbClr val="C00000"/>
                </a:solidFill>
              </a:rPr>
              <a:t>CompVQC</a:t>
            </a:r>
            <a:r>
              <a:rPr lang="en-US" sz="2000" b="1" dirty="0">
                <a:solidFill>
                  <a:srgbClr val="C00000"/>
                </a:solidFill>
              </a:rPr>
              <a:t> can improve robustness of QNN</a:t>
            </a:r>
          </a:p>
          <a:p>
            <a:pPr marL="742950" lvl="1" indent="-285750">
              <a:lnSpc>
                <a:spcPct val="150000"/>
              </a:lnSpc>
              <a:buFont typeface="Arial" panose="020B0604020202020204" pitchFamily="34" charset="0"/>
              <a:buChar char="×"/>
            </a:pPr>
            <a:r>
              <a:rPr lang="en-US" sz="2000" b="1" dirty="0" err="1">
                <a:solidFill>
                  <a:srgbClr val="C00000"/>
                </a:solidFill>
              </a:rPr>
              <a:t>CompVQC</a:t>
            </a:r>
            <a:r>
              <a:rPr lang="en-US" sz="2000" b="1" dirty="0">
                <a:solidFill>
                  <a:srgbClr val="C00000"/>
                </a:solidFill>
              </a:rPr>
              <a:t> is not aware of noise</a:t>
            </a:r>
          </a:p>
        </p:txBody>
      </p:sp>
    </p:spTree>
    <p:extLst>
      <p:ext uri="{BB962C8B-B14F-4D97-AF65-F5344CB8AC3E}">
        <p14:creationId xmlns:p14="http://schemas.microsoft.com/office/powerpoint/2010/main" val="276535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62FC5CA1-C0D7-D649-8FC5-D61C022E6095}"/>
              </a:ext>
            </a:extLst>
          </p:cNvPr>
          <p:cNvSpPr>
            <a:spLocks noGrp="1"/>
          </p:cNvSpPr>
          <p:nvPr>
            <p:ph type="subTitle" idx="1"/>
          </p:nvPr>
        </p:nvSpPr>
        <p:spPr>
          <a:xfrm>
            <a:off x="0" y="2396870"/>
            <a:ext cx="12192000" cy="1519521"/>
          </a:xfrm>
        </p:spPr>
        <p:txBody>
          <a:bodyPr>
            <a:normAutofit/>
          </a:bodyPr>
          <a:lstStyle/>
          <a:p>
            <a:pPr algn="ctr">
              <a:lnSpc>
                <a:spcPct val="170000"/>
              </a:lnSpc>
            </a:pPr>
            <a:r>
              <a:rPr lang="en-US" sz="2800" dirty="0"/>
              <a:t>Research Path from Classical Computing </a:t>
            </a:r>
            <a:br>
              <a:rPr lang="en-US" sz="2800" dirty="0"/>
            </a:br>
            <a:r>
              <a:rPr lang="en-US" sz="2800" dirty="0"/>
              <a:t>to Quantum Computing</a:t>
            </a:r>
          </a:p>
        </p:txBody>
      </p:sp>
      <p:sp>
        <p:nvSpPr>
          <p:cNvPr id="7" name="TextBox 8">
            <a:extLst>
              <a:ext uri="{FF2B5EF4-FFF2-40B4-BE49-F238E27FC236}">
                <a16:creationId xmlns:a16="http://schemas.microsoft.com/office/drawing/2014/main" id="{C487C363-6F79-444F-94F6-96C82D9ED0FD}"/>
              </a:ext>
            </a:extLst>
          </p:cNvPr>
          <p:cNvSpPr txBox="1"/>
          <p:nvPr/>
        </p:nvSpPr>
        <p:spPr>
          <a:xfrm>
            <a:off x="0" y="4538026"/>
            <a:ext cx="12192000" cy="2215478"/>
          </a:xfrm>
          <a:prstGeom prst="rect">
            <a:avLst/>
          </a:prstGeom>
          <a:noFill/>
        </p:spPr>
        <p:txBody>
          <a:bodyPr wrap="square">
            <a:spAutoFit/>
          </a:bodyPr>
          <a:lstStyle/>
          <a:p>
            <a:pPr algn="ctr">
              <a:lnSpc>
                <a:spcPct val="130000"/>
              </a:lnSpc>
            </a:pPr>
            <a:r>
              <a:rPr lang="en-US" altLang="zh-CN" sz="1800" b="1" dirty="0">
                <a:ea typeface="ＭＳ Ｐゴシック" panose="020B0600070205080204" pitchFamily="34" charset="-128"/>
              </a:rPr>
              <a:t>Weiwen Jiang,</a:t>
            </a:r>
            <a:r>
              <a:rPr lang="zh-CN" altLang="en-US" sz="1800" b="1" dirty="0">
                <a:ea typeface="ＭＳ Ｐゴシック" panose="020B0600070205080204" pitchFamily="34" charset="-128"/>
              </a:rPr>
              <a:t> </a:t>
            </a:r>
            <a:r>
              <a:rPr lang="en-US" altLang="zh-CN" sz="1800" b="1" dirty="0">
                <a:ea typeface="ＭＳ Ｐゴシック" panose="020B0600070205080204" pitchFamily="34" charset="-128"/>
              </a:rPr>
              <a:t>Ph.D.</a:t>
            </a:r>
          </a:p>
          <a:p>
            <a:pPr algn="ctr">
              <a:lnSpc>
                <a:spcPct val="130000"/>
              </a:lnSpc>
            </a:pPr>
            <a:r>
              <a:rPr lang="en-US" altLang="zh-CN" dirty="0">
                <a:ea typeface="ＭＳ Ｐゴシック" panose="020B0600070205080204" pitchFamily="34" charset="-128"/>
              </a:rPr>
              <a:t>Assistant Professor</a:t>
            </a:r>
            <a:endParaRPr lang="en-US" altLang="zh-CN" sz="1800" dirty="0">
              <a:ea typeface="ＭＳ Ｐゴシック" panose="020B0600070205080204" pitchFamily="34" charset="-128"/>
            </a:endParaRPr>
          </a:p>
          <a:p>
            <a:pPr algn="ctr">
              <a:lnSpc>
                <a:spcPct val="130000"/>
              </a:lnSpc>
            </a:pPr>
            <a:r>
              <a:rPr lang="en-US" altLang="ja-JP" sz="1800" dirty="0">
                <a:solidFill>
                  <a:schemeClr val="bg1"/>
                </a:solidFill>
                <a:ea typeface="ＭＳ Ｐゴシック" panose="020B0600070205080204" pitchFamily="34" charset="-128"/>
              </a:rPr>
              <a:t>Electrical and Computer Engineering</a:t>
            </a:r>
          </a:p>
          <a:p>
            <a:pPr algn="ctr">
              <a:lnSpc>
                <a:spcPct val="130000"/>
              </a:lnSpc>
            </a:pPr>
            <a:r>
              <a:rPr lang="en-US" altLang="ja-JP" dirty="0">
                <a:solidFill>
                  <a:schemeClr val="bg1"/>
                </a:solidFill>
                <a:ea typeface="ＭＳ Ｐゴシック" panose="020B0600070205080204" pitchFamily="34" charset="-128"/>
              </a:rPr>
              <a:t>George Mason University</a:t>
            </a:r>
            <a:endParaRPr lang="en-US" altLang="ja-JP" sz="1800" dirty="0">
              <a:solidFill>
                <a:schemeClr val="bg1"/>
              </a:solidFill>
              <a:ea typeface="ＭＳ Ｐゴシック" panose="020B0600070205080204" pitchFamily="34" charset="-128"/>
            </a:endParaRPr>
          </a:p>
          <a:p>
            <a:pPr algn="ctr">
              <a:lnSpc>
                <a:spcPct val="130000"/>
              </a:lnSpc>
            </a:pPr>
            <a:r>
              <a:rPr lang="en-US" altLang="ja-JP" sz="1800" dirty="0">
                <a:solidFill>
                  <a:schemeClr val="bg1"/>
                </a:solidFill>
                <a:ea typeface="ＭＳ Ｐゴシック" panose="020B0600070205080204" pitchFamily="34" charset="-128"/>
              </a:rPr>
              <a:t>wjiang8@gmu.edu</a:t>
            </a:r>
          </a:p>
          <a:p>
            <a:pPr algn="ctr">
              <a:lnSpc>
                <a:spcPct val="130000"/>
              </a:lnSpc>
            </a:pPr>
            <a:r>
              <a:rPr lang="en-US" altLang="zh-CN" dirty="0">
                <a:solidFill>
                  <a:schemeClr val="bg1"/>
                </a:solidFill>
                <a:ea typeface="ＭＳ Ｐゴシック" panose="020B0600070205080204" pitchFamily="34" charset="-128"/>
              </a:rPr>
              <a:t>https://jqub.ece.gmu.edu</a:t>
            </a:r>
            <a:endParaRPr lang="en-US" sz="1400" dirty="0">
              <a:solidFill>
                <a:schemeClr val="bg1"/>
              </a:solidFill>
            </a:endParaRPr>
          </a:p>
        </p:txBody>
      </p:sp>
      <p:sp>
        <p:nvSpPr>
          <p:cNvPr id="8" name="TextBox 7">
            <a:extLst>
              <a:ext uri="{FF2B5EF4-FFF2-40B4-BE49-F238E27FC236}">
                <a16:creationId xmlns:a16="http://schemas.microsoft.com/office/drawing/2014/main" id="{B2803325-DFC2-442C-B021-C02FD431F8DA}"/>
              </a:ext>
            </a:extLst>
          </p:cNvPr>
          <p:cNvSpPr txBox="1"/>
          <p:nvPr/>
        </p:nvSpPr>
        <p:spPr>
          <a:xfrm>
            <a:off x="10051605" y="4490909"/>
            <a:ext cx="1106016" cy="461665"/>
          </a:xfrm>
          <a:prstGeom prst="rect">
            <a:avLst/>
          </a:prstGeom>
          <a:noFill/>
        </p:spPr>
        <p:txBody>
          <a:bodyPr wrap="square">
            <a:spAutoFit/>
          </a:bodyPr>
          <a:lstStyle/>
          <a:p>
            <a:pPr algn="ctr"/>
            <a:r>
              <a:rPr lang="en-US" sz="2400" b="1" dirty="0">
                <a:ea typeface="ＭＳ Ｐゴシック" panose="020B0600070205080204" pitchFamily="34" charset="-128"/>
              </a:rPr>
              <a:t>QC</a:t>
            </a:r>
            <a:endParaRPr lang="en-US" b="1" dirty="0"/>
          </a:p>
        </p:txBody>
      </p:sp>
      <p:pic>
        <p:nvPicPr>
          <p:cNvPr id="10" name="Picture 2" descr="Inside the race to build the best quantum computer on Earth | MIT ...">
            <a:extLst>
              <a:ext uri="{FF2B5EF4-FFF2-40B4-BE49-F238E27FC236}">
                <a16:creationId xmlns:a16="http://schemas.microsoft.com/office/drawing/2014/main" id="{83078E17-467A-4206-B457-4978D3FFAFBB}"/>
              </a:ext>
            </a:extLst>
          </p:cNvPr>
          <p:cNvPicPr>
            <a:picLocks noChangeAspect="1" noChangeArrowheads="1"/>
          </p:cNvPicPr>
          <p:nvPr/>
        </p:nvPicPr>
        <p:blipFill>
          <a:blip r:embed="rId2">
            <a:clrChange>
              <a:clrFrom>
                <a:srgbClr val="E6E6E6"/>
              </a:clrFrom>
              <a:clrTo>
                <a:srgbClr val="E6E6E6">
                  <a:alpha val="0"/>
                </a:srgbClr>
              </a:clrTo>
            </a:clrChange>
            <a:extLst>
              <a:ext uri="{28A0092B-C50C-407E-A947-70E740481C1C}">
                <a14:useLocalDpi xmlns:a14="http://schemas.microsoft.com/office/drawing/2010/main" val="0"/>
              </a:ext>
            </a:extLst>
          </a:blip>
          <a:srcRect/>
          <a:stretch>
            <a:fillRect/>
          </a:stretch>
        </p:blipFill>
        <p:spPr bwMode="auto">
          <a:xfrm>
            <a:off x="9815069" y="2308279"/>
            <a:ext cx="1579087" cy="21074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5">
            <a:extLst>
              <a:ext uri="{FF2B5EF4-FFF2-40B4-BE49-F238E27FC236}">
                <a16:creationId xmlns:a16="http://schemas.microsoft.com/office/drawing/2014/main" id="{C106BF15-E7B1-42E4-B6F8-E844BE408ADB}"/>
              </a:ext>
            </a:extLst>
          </p:cNvPr>
          <p:cNvPicPr>
            <a:picLocks noChangeAspect="1"/>
          </p:cNvPicPr>
          <p:nvPr/>
        </p:nvPicPr>
        <p:blipFill>
          <a:blip r:embed="rId3">
            <a:duotone>
              <a:srgbClr val="70AD47">
                <a:shade val="45000"/>
                <a:satMod val="135000"/>
              </a:srgbClr>
              <a:prstClr val="white"/>
            </a:duotone>
          </a:blip>
          <a:stretch>
            <a:fillRect/>
          </a:stretch>
        </p:blipFill>
        <p:spPr>
          <a:xfrm>
            <a:off x="956437" y="2240094"/>
            <a:ext cx="1052390" cy="846894"/>
          </a:xfrm>
          <a:prstGeom prst="rect">
            <a:avLst/>
          </a:prstGeom>
        </p:spPr>
      </p:pic>
      <p:sp>
        <p:nvSpPr>
          <p:cNvPr id="13" name="矩形 6">
            <a:extLst>
              <a:ext uri="{FF2B5EF4-FFF2-40B4-BE49-F238E27FC236}">
                <a16:creationId xmlns:a16="http://schemas.microsoft.com/office/drawing/2014/main" id="{CA0EA95E-25A1-4881-BCB3-2053DE577A80}"/>
              </a:ext>
            </a:extLst>
          </p:cNvPr>
          <p:cNvSpPr/>
          <p:nvPr/>
        </p:nvSpPr>
        <p:spPr>
          <a:xfrm>
            <a:off x="153053" y="4490909"/>
            <a:ext cx="2659158" cy="461665"/>
          </a:xfrm>
          <a:prstGeom prst="rect">
            <a:avLst/>
          </a:prstGeom>
        </p:spPr>
        <p:txBody>
          <a:bodyPr wrap="square">
            <a:spAutoFit/>
          </a:bodyPr>
          <a:lstStyle/>
          <a:p>
            <a:pPr algn="ctr" defTabSz="457200"/>
            <a:r>
              <a:rPr lang="en-US" altLang="zh-CN" sz="2400" b="1" dirty="0">
                <a:ea typeface="ＭＳ Ｐゴシック" panose="020B0600070205080204" pitchFamily="34" charset="-128"/>
              </a:rPr>
              <a:t>CPU/GPU/FPGA</a:t>
            </a:r>
          </a:p>
        </p:txBody>
      </p:sp>
      <p:pic>
        <p:nvPicPr>
          <p:cNvPr id="15" name="图片 7">
            <a:extLst>
              <a:ext uri="{FF2B5EF4-FFF2-40B4-BE49-F238E27FC236}">
                <a16:creationId xmlns:a16="http://schemas.microsoft.com/office/drawing/2014/main" id="{7CBB9D57-5C06-4C65-81DC-73F03A816359}"/>
              </a:ext>
            </a:extLst>
          </p:cNvPr>
          <p:cNvPicPr>
            <a:picLocks noChangeAspect="1"/>
          </p:cNvPicPr>
          <p:nvPr/>
        </p:nvPicPr>
        <p:blipFill>
          <a:blip r:embed="rId4">
            <a:clrChange>
              <a:clrFrom>
                <a:srgbClr val="FFFFFF"/>
              </a:clrFrom>
              <a:clrTo>
                <a:srgbClr val="FFFFFF">
                  <a:alpha val="0"/>
                </a:srgbClr>
              </a:clrTo>
            </a:clrChange>
            <a:duotone>
              <a:prstClr val="black"/>
              <a:srgbClr val="7030A0">
                <a:tint val="45000"/>
                <a:satMod val="400000"/>
              </a:srgbClr>
            </a:duotone>
            <a:lum bright="40000" contrast="40000"/>
          </a:blip>
          <a:stretch>
            <a:fillRect/>
          </a:stretch>
        </p:blipFill>
        <p:spPr>
          <a:xfrm>
            <a:off x="1011046" y="3466946"/>
            <a:ext cx="943172" cy="903321"/>
          </a:xfrm>
          <a:prstGeom prst="rect">
            <a:avLst/>
          </a:prstGeom>
        </p:spPr>
      </p:pic>
      <p:sp>
        <p:nvSpPr>
          <p:cNvPr id="3" name="Rectangle 2">
            <a:extLst>
              <a:ext uri="{FF2B5EF4-FFF2-40B4-BE49-F238E27FC236}">
                <a16:creationId xmlns:a16="http://schemas.microsoft.com/office/drawing/2014/main" id="{DE1CC6BC-0FBE-40F7-A976-AB3E3D25DDD8}"/>
              </a:ext>
            </a:extLst>
          </p:cNvPr>
          <p:cNvSpPr/>
          <p:nvPr/>
        </p:nvSpPr>
        <p:spPr>
          <a:xfrm>
            <a:off x="4408097" y="179545"/>
            <a:ext cx="7783903" cy="327804"/>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r>
              <a:rPr lang="en-US" sz="1600" dirty="0">
                <a:solidFill>
                  <a:schemeClr val="tx1"/>
                </a:solidFill>
                <a:effectLst/>
                <a:latin typeface="Aptos"/>
                <a:ea typeface="Times New Roman" panose="02020603050405020304" pitchFamily="18" charset="0"/>
                <a:cs typeface="Calibri" panose="020F0502020204030204" pitchFamily="34" charset="0"/>
              </a:rPr>
              <a:t>Quantum Pathways</a:t>
            </a:r>
            <a:r>
              <a:rPr lang="en-US" sz="1600" dirty="0">
                <a:solidFill>
                  <a:schemeClr val="tx1"/>
                </a:solidFill>
                <a:effectLst/>
                <a:latin typeface="DengXian" panose="02010600030101010101" pitchFamily="2" charset="-122"/>
                <a:ea typeface="SimSun" panose="02010600030101010101" pitchFamily="2" charset="-122"/>
                <a:cs typeface="MS Mincho" panose="02020609040205080304" pitchFamily="49" charset="-128"/>
              </a:rPr>
              <a:t>: </a:t>
            </a:r>
            <a:r>
              <a:rPr lang="en-US" sz="1600" dirty="0">
                <a:solidFill>
                  <a:schemeClr val="tx1"/>
                </a:solidFill>
                <a:effectLst/>
                <a:latin typeface="Aptos"/>
                <a:ea typeface="Times New Roman" panose="02020603050405020304" pitchFamily="18" charset="0"/>
                <a:cs typeface="Calibri" panose="020F0502020204030204" pitchFamily="34" charset="0"/>
              </a:rPr>
              <a:t>Workshop on Quantum Information Science and Engineering</a:t>
            </a:r>
            <a:endParaRPr lang="en-US" sz="1600" dirty="0">
              <a:solidFill>
                <a:schemeClr val="tx1"/>
              </a:solidFill>
              <a:effectLst/>
              <a:latin typeface="Aptos"/>
              <a:ea typeface="SimSun" panose="02010600030101010101" pitchFamily="2" charset="-122"/>
              <a:cs typeface="Calibri" panose="020F0502020204030204" pitchFamily="34" charset="0"/>
            </a:endParaRPr>
          </a:p>
        </p:txBody>
      </p:sp>
      <p:pic>
        <p:nvPicPr>
          <p:cNvPr id="1026" name="Picture 2" descr="Community Calendar - Syracuse.edu">
            <a:extLst>
              <a:ext uri="{FF2B5EF4-FFF2-40B4-BE49-F238E27FC236}">
                <a16:creationId xmlns:a16="http://schemas.microsoft.com/office/drawing/2014/main" id="{882F9D76-EE37-4CBB-B3B8-D1CDB7220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383" y="582579"/>
            <a:ext cx="1130617" cy="113629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8BEF36-BCB2-4043-B385-79FFBFFF0911}"/>
              </a:ext>
            </a:extLst>
          </p:cNvPr>
          <p:cNvSpPr txBox="1"/>
          <p:nvPr/>
        </p:nvSpPr>
        <p:spPr>
          <a:xfrm>
            <a:off x="4408097" y="616281"/>
            <a:ext cx="7783903" cy="461665"/>
          </a:xfrm>
          <a:prstGeom prst="rect">
            <a:avLst/>
          </a:prstGeom>
          <a:noFill/>
        </p:spPr>
        <p:txBody>
          <a:bodyPr wrap="square">
            <a:spAutoFit/>
          </a:bodyPr>
          <a:lstStyle/>
          <a:p>
            <a:r>
              <a:rPr lang="en-US" sz="1200" b="1" dirty="0">
                <a:solidFill>
                  <a:srgbClr val="1B1B1B"/>
                </a:solidFill>
                <a:latin typeface="Verdana" panose="020B0604030504040204" pitchFamily="34" charset="0"/>
              </a:rPr>
              <a:t>Partly supported by NSF: </a:t>
            </a:r>
            <a:r>
              <a:rPr lang="en-US" sz="1200" b="1" i="0" dirty="0" err="1">
                <a:solidFill>
                  <a:srgbClr val="1B1B1B"/>
                </a:solidFill>
                <a:effectLst/>
                <a:latin typeface="Verdana" panose="020B0604030504040204" pitchFamily="34" charset="0"/>
              </a:rPr>
              <a:t>CyberTraining</a:t>
            </a:r>
            <a:r>
              <a:rPr lang="en-US" sz="1200" b="1" i="0" dirty="0">
                <a:solidFill>
                  <a:srgbClr val="1B1B1B"/>
                </a:solidFill>
                <a:effectLst/>
                <a:latin typeface="Verdana" panose="020B0604030504040204" pitchFamily="34" charset="0"/>
              </a:rPr>
              <a:t>: Pilot: Quantum Research Workforce Development on End-to-End Quantum Systems Integration</a:t>
            </a:r>
            <a:endParaRPr lang="en-US" sz="1200" dirty="0"/>
          </a:p>
        </p:txBody>
      </p:sp>
    </p:spTree>
    <p:extLst>
      <p:ext uri="{BB962C8B-B14F-4D97-AF65-F5344CB8AC3E}">
        <p14:creationId xmlns:p14="http://schemas.microsoft.com/office/powerpoint/2010/main" val="3678645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23842-8623-7EE2-7B09-EED245AED987}"/>
              </a:ext>
            </a:extLst>
          </p:cNvPr>
          <p:cNvSpPr>
            <a:spLocks noGrp="1"/>
          </p:cNvSpPr>
          <p:nvPr>
            <p:ph type="title"/>
          </p:nvPr>
        </p:nvSpPr>
        <p:spPr/>
        <p:txBody>
          <a:bodyPr>
            <a:normAutofit/>
          </a:bodyPr>
          <a:lstStyle/>
          <a:p>
            <a:r>
              <a:rPr lang="en-US" sz="2800" dirty="0">
                <a:solidFill>
                  <a:schemeClr val="tx2"/>
                </a:solidFill>
              </a:rPr>
              <a:t>Unstable Quantum Noise Leads to Performance Changes</a:t>
            </a:r>
            <a:endParaRPr lang="en-US" dirty="0"/>
          </a:p>
        </p:txBody>
      </p:sp>
      <p:sp>
        <p:nvSpPr>
          <p:cNvPr id="4" name="Slide Number Placeholder 3">
            <a:extLst>
              <a:ext uri="{FF2B5EF4-FFF2-40B4-BE49-F238E27FC236}">
                <a16:creationId xmlns:a16="http://schemas.microsoft.com/office/drawing/2014/main" id="{2B4C9450-28BE-DE8F-4358-BD3BF87EBBC9}"/>
              </a:ext>
            </a:extLst>
          </p:cNvPr>
          <p:cNvSpPr>
            <a:spLocks noGrp="1"/>
          </p:cNvSpPr>
          <p:nvPr>
            <p:ph type="sldNum" sz="quarter" idx="12"/>
          </p:nvPr>
        </p:nvSpPr>
        <p:spPr/>
        <p:txBody>
          <a:bodyPr/>
          <a:lstStyle/>
          <a:p>
            <a:fld id="{9384FF6D-5FD2-A847-8599-D7B37E65F8CD}" type="slidenum">
              <a:rPr lang="en-US" smtClean="0"/>
              <a:pPr/>
              <a:t>20</a:t>
            </a:fld>
            <a:r>
              <a:rPr lang="en-US"/>
              <a:t>  |  George Mason University</a:t>
            </a:r>
            <a:endParaRPr lang="en-US" dirty="0"/>
          </a:p>
        </p:txBody>
      </p:sp>
      <p:grpSp>
        <p:nvGrpSpPr>
          <p:cNvPr id="8" name="Group 7">
            <a:extLst>
              <a:ext uri="{FF2B5EF4-FFF2-40B4-BE49-F238E27FC236}">
                <a16:creationId xmlns:a16="http://schemas.microsoft.com/office/drawing/2014/main" id="{43D81105-E1B4-CD3E-42D5-4E8DC02CD4EB}"/>
              </a:ext>
            </a:extLst>
          </p:cNvPr>
          <p:cNvGrpSpPr/>
          <p:nvPr/>
        </p:nvGrpSpPr>
        <p:grpSpPr>
          <a:xfrm>
            <a:off x="1027333" y="850725"/>
            <a:ext cx="10073383" cy="4091836"/>
            <a:chOff x="1027333" y="1019516"/>
            <a:chExt cx="10073383" cy="4091836"/>
          </a:xfrm>
        </p:grpSpPr>
        <p:pic>
          <p:nvPicPr>
            <p:cNvPr id="7" name="Picture 6">
              <a:extLst>
                <a:ext uri="{FF2B5EF4-FFF2-40B4-BE49-F238E27FC236}">
                  <a16:creationId xmlns:a16="http://schemas.microsoft.com/office/drawing/2014/main" id="{71453E88-0796-AE85-6DE5-897512B28B00}"/>
                </a:ext>
              </a:extLst>
            </p:cNvPr>
            <p:cNvPicPr>
              <a:picLocks noChangeAspect="1"/>
            </p:cNvPicPr>
            <p:nvPr/>
          </p:nvPicPr>
          <p:blipFill rotWithShape="1">
            <a:blip r:embed="rId2"/>
            <a:srcRect l="60782"/>
            <a:stretch/>
          </p:blipFill>
          <p:spPr>
            <a:xfrm>
              <a:off x="6319332" y="1019516"/>
              <a:ext cx="4781384" cy="4091836"/>
            </a:xfrm>
            <a:prstGeom prst="rect">
              <a:avLst/>
            </a:prstGeom>
          </p:spPr>
        </p:pic>
        <p:pic>
          <p:nvPicPr>
            <p:cNvPr id="2" name="Picture 1">
              <a:extLst>
                <a:ext uri="{FF2B5EF4-FFF2-40B4-BE49-F238E27FC236}">
                  <a16:creationId xmlns:a16="http://schemas.microsoft.com/office/drawing/2014/main" id="{AB66706D-1BCE-B039-1FCE-E21D70114194}"/>
                </a:ext>
              </a:extLst>
            </p:cNvPr>
            <p:cNvPicPr>
              <a:picLocks noChangeAspect="1"/>
            </p:cNvPicPr>
            <p:nvPr/>
          </p:nvPicPr>
          <p:blipFill>
            <a:blip r:embed="rId3"/>
            <a:stretch>
              <a:fillRect/>
            </a:stretch>
          </p:blipFill>
          <p:spPr>
            <a:xfrm>
              <a:off x="1091284" y="1117704"/>
              <a:ext cx="5215360" cy="3728270"/>
            </a:xfrm>
            <a:prstGeom prst="rect">
              <a:avLst/>
            </a:prstGeom>
            <a:ln>
              <a:solidFill>
                <a:schemeClr val="tx1"/>
              </a:solidFill>
              <a:prstDash val="lgDash"/>
            </a:ln>
          </p:spPr>
        </p:pic>
        <p:pic>
          <p:nvPicPr>
            <p:cNvPr id="3" name="图片 6">
              <a:extLst>
                <a:ext uri="{FF2B5EF4-FFF2-40B4-BE49-F238E27FC236}">
                  <a16:creationId xmlns:a16="http://schemas.microsoft.com/office/drawing/2014/main" id="{ADF1821F-E5AE-A29B-7EE5-D8F3ECE4EF62}"/>
                </a:ext>
              </a:extLst>
            </p:cNvPr>
            <p:cNvPicPr>
              <a:picLocks noChangeAspect="1"/>
            </p:cNvPicPr>
            <p:nvPr/>
          </p:nvPicPr>
          <p:blipFill rotWithShape="1">
            <a:blip r:embed="rId4"/>
            <a:srcRect l="9380" t="94763" r="41924" b="33"/>
            <a:stretch/>
          </p:blipFill>
          <p:spPr>
            <a:xfrm>
              <a:off x="1027333" y="4914355"/>
              <a:ext cx="5502643" cy="196997"/>
            </a:xfrm>
            <a:prstGeom prst="rect">
              <a:avLst/>
            </a:prstGeom>
          </p:spPr>
        </p:pic>
      </p:grpSp>
      <p:sp>
        <p:nvSpPr>
          <p:cNvPr id="6" name="文本框 1">
            <a:extLst>
              <a:ext uri="{FF2B5EF4-FFF2-40B4-BE49-F238E27FC236}">
                <a16:creationId xmlns:a16="http://schemas.microsoft.com/office/drawing/2014/main" id="{49F62085-67CF-3BBE-C688-A18259D8DEF5}"/>
              </a:ext>
            </a:extLst>
          </p:cNvPr>
          <p:cNvSpPr txBox="1"/>
          <p:nvPr/>
        </p:nvSpPr>
        <p:spPr>
          <a:xfrm>
            <a:off x="1091284" y="5104074"/>
            <a:ext cx="10312054" cy="1200329"/>
          </a:xfrm>
          <a:prstGeom prst="rect">
            <a:avLst/>
          </a:prstGeom>
          <a:noFill/>
        </p:spPr>
        <p:txBody>
          <a:bodyPr wrap="none" rtlCol="0">
            <a:spAutoFit/>
          </a:bodyPr>
          <a:lstStyle/>
          <a:p>
            <a:r>
              <a:rPr lang="en-US" altLang="zh-CN" sz="2400" b="1" dirty="0">
                <a:solidFill>
                  <a:srgbClr val="C00000"/>
                </a:solidFill>
              </a:rPr>
              <a:t>Insight:</a:t>
            </a:r>
          </a:p>
          <a:p>
            <a:pPr marL="342900" indent="-342900">
              <a:buFont typeface="Arial" panose="020B0604020202020204" pitchFamily="34" charset="0"/>
              <a:buChar char="•"/>
            </a:pPr>
            <a:r>
              <a:rPr lang="en-US" altLang="zh-CN" sz="2400" b="1" dirty="0"/>
              <a:t>Temporal reproducibility or reliability of a quantum learning model.</a:t>
            </a:r>
          </a:p>
          <a:p>
            <a:pPr marL="342900" indent="-342900">
              <a:buFont typeface="Arial" panose="020B0604020202020204" pitchFamily="34" charset="0"/>
              <a:buChar char="•"/>
            </a:pPr>
            <a:r>
              <a:rPr lang="en-US" altLang="zh-CN" sz="2400" b="1" dirty="0"/>
              <a:t>Users may not be aware of the performance changes.</a:t>
            </a:r>
          </a:p>
        </p:txBody>
      </p:sp>
      <p:sp>
        <p:nvSpPr>
          <p:cNvPr id="9" name="Rectangle 8">
            <a:extLst>
              <a:ext uri="{FF2B5EF4-FFF2-40B4-BE49-F238E27FC236}">
                <a16:creationId xmlns:a16="http://schemas.microsoft.com/office/drawing/2014/main" id="{46140AFC-4A76-68E3-CDA6-1B899A8CD81A}"/>
              </a:ext>
            </a:extLst>
          </p:cNvPr>
          <p:cNvSpPr/>
          <p:nvPr/>
        </p:nvSpPr>
        <p:spPr>
          <a:xfrm>
            <a:off x="6878971" y="2643244"/>
            <a:ext cx="4502475" cy="2348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7B370B-099F-DB37-245A-2CE6279B21BC}"/>
              </a:ext>
            </a:extLst>
          </p:cNvPr>
          <p:cNvSpPr/>
          <p:nvPr/>
        </p:nvSpPr>
        <p:spPr>
          <a:xfrm>
            <a:off x="6326477" y="689213"/>
            <a:ext cx="5097502" cy="3332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47DE3-9582-A433-5ABC-C047003755A9}"/>
              </a:ext>
            </a:extLst>
          </p:cNvPr>
          <p:cNvSpPr/>
          <p:nvPr/>
        </p:nvSpPr>
        <p:spPr>
          <a:xfrm>
            <a:off x="6337240" y="3023418"/>
            <a:ext cx="4502475" cy="156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43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70B8-D931-C049-99C8-57ECA7C4A1B3}"/>
              </a:ext>
            </a:extLst>
          </p:cNvPr>
          <p:cNvSpPr>
            <a:spLocks noGrp="1"/>
          </p:cNvSpPr>
          <p:nvPr>
            <p:ph type="title"/>
          </p:nvPr>
        </p:nvSpPr>
        <p:spPr/>
        <p:txBody>
          <a:bodyPr/>
          <a:lstStyle/>
          <a:p>
            <a:r>
              <a:rPr lang="en-US" dirty="0"/>
              <a:t>Quantum Error Adaptation </a:t>
            </a:r>
            <a:r>
              <a:rPr lang="en-US" altLang="zh-CN" sz="2800" dirty="0"/>
              <a:t>@ DAC 2023 </a:t>
            </a:r>
            <a:endParaRPr lang="en-US" dirty="0"/>
          </a:p>
        </p:txBody>
      </p:sp>
      <p:sp>
        <p:nvSpPr>
          <p:cNvPr id="3" name="Slide Number Placeholder 2">
            <a:extLst>
              <a:ext uri="{FF2B5EF4-FFF2-40B4-BE49-F238E27FC236}">
                <a16:creationId xmlns:a16="http://schemas.microsoft.com/office/drawing/2014/main" id="{052BA74D-EDAF-4289-F8ED-A42F96A92FA0}"/>
              </a:ext>
            </a:extLst>
          </p:cNvPr>
          <p:cNvSpPr>
            <a:spLocks noGrp="1"/>
          </p:cNvSpPr>
          <p:nvPr>
            <p:ph type="sldNum" sz="quarter" idx="12"/>
          </p:nvPr>
        </p:nvSpPr>
        <p:spPr/>
        <p:txBody>
          <a:bodyPr/>
          <a:lstStyle/>
          <a:p>
            <a:fld id="{9384FF6D-5FD2-A847-8599-D7B37E65F8CD}" type="slidenum">
              <a:rPr lang="en-US" smtClean="0"/>
              <a:pPr/>
              <a:t>21</a:t>
            </a:fld>
            <a:r>
              <a:rPr lang="en-US"/>
              <a:t>  |  George Mason University</a:t>
            </a:r>
            <a:endParaRPr lang="en-US" dirty="0"/>
          </a:p>
        </p:txBody>
      </p:sp>
      <p:pic>
        <p:nvPicPr>
          <p:cNvPr id="4" name="Picture 3" descr="A picture containing text, reef, aquarium, sign&#10;&#10;Description automatically generated">
            <a:extLst>
              <a:ext uri="{FF2B5EF4-FFF2-40B4-BE49-F238E27FC236}">
                <a16:creationId xmlns:a16="http://schemas.microsoft.com/office/drawing/2014/main" id="{D6EEE7E3-440C-B450-C605-3549C0581A94}"/>
              </a:ext>
            </a:extLst>
          </p:cNvPr>
          <p:cNvPicPr>
            <a:picLocks noChangeAspect="1"/>
          </p:cNvPicPr>
          <p:nvPr/>
        </p:nvPicPr>
        <p:blipFill rotWithShape="1">
          <a:blip r:embed="rId3"/>
          <a:srcRect l="5973" t="23194" b="13287"/>
          <a:stretch/>
        </p:blipFill>
        <p:spPr>
          <a:xfrm rot="5400000">
            <a:off x="261251" y="2324272"/>
            <a:ext cx="5414417" cy="2743199"/>
          </a:xfrm>
          <a:prstGeom prst="rect">
            <a:avLst/>
          </a:prstGeom>
        </p:spPr>
      </p:pic>
      <p:pic>
        <p:nvPicPr>
          <p:cNvPr id="5" name="Picture 4">
            <a:extLst>
              <a:ext uri="{FF2B5EF4-FFF2-40B4-BE49-F238E27FC236}">
                <a16:creationId xmlns:a16="http://schemas.microsoft.com/office/drawing/2014/main" id="{0B1E27C3-9451-1761-79A0-A88C8DDC0B34}"/>
              </a:ext>
            </a:extLst>
          </p:cNvPr>
          <p:cNvPicPr>
            <a:picLocks noChangeAspect="1"/>
          </p:cNvPicPr>
          <p:nvPr/>
        </p:nvPicPr>
        <p:blipFill>
          <a:blip r:embed="rId4"/>
          <a:stretch>
            <a:fillRect/>
          </a:stretch>
        </p:blipFill>
        <p:spPr>
          <a:xfrm>
            <a:off x="5007825" y="2037234"/>
            <a:ext cx="5508586" cy="2783532"/>
          </a:xfrm>
          <a:prstGeom prst="rect">
            <a:avLst/>
          </a:prstGeom>
        </p:spPr>
      </p:pic>
      <p:pic>
        <p:nvPicPr>
          <p:cNvPr id="6" name="Picture 5" descr="Design Automation Conference">
            <a:extLst>
              <a:ext uri="{FF2B5EF4-FFF2-40B4-BE49-F238E27FC236}">
                <a16:creationId xmlns:a16="http://schemas.microsoft.com/office/drawing/2014/main" id="{4F0A2AA7-4F66-CF5B-EE4C-2CDA9137D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5478" y="302381"/>
            <a:ext cx="2103908" cy="86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813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D4B7A-C83E-DC06-3F81-9F1385E11A3A}"/>
              </a:ext>
            </a:extLst>
          </p:cNvPr>
          <p:cNvSpPr>
            <a:spLocks noGrp="1"/>
          </p:cNvSpPr>
          <p:nvPr>
            <p:ph type="title"/>
          </p:nvPr>
        </p:nvSpPr>
        <p:spPr/>
        <p:txBody>
          <a:bodyPr>
            <a:normAutofit/>
          </a:bodyPr>
          <a:lstStyle/>
          <a:p>
            <a:r>
              <a:rPr lang="en-US" altLang="zh-CN" sz="2800" dirty="0"/>
              <a:t>Fluctuating Quantum Noise</a:t>
            </a:r>
          </a:p>
        </p:txBody>
      </p:sp>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22</a:t>
            </a:fld>
            <a:r>
              <a:rPr lang="en-US"/>
              <a:t>  |  George Mason University</a:t>
            </a:r>
            <a:endParaRPr lang="en-US" dirty="0"/>
          </a:p>
        </p:txBody>
      </p:sp>
      <p:sp>
        <p:nvSpPr>
          <p:cNvPr id="9" name="Title 1">
            <a:extLst>
              <a:ext uri="{FF2B5EF4-FFF2-40B4-BE49-F238E27FC236}">
                <a16:creationId xmlns:a16="http://schemas.microsoft.com/office/drawing/2014/main" id="{529EB122-482B-0B0D-A245-2660211E555F}"/>
              </a:ext>
            </a:extLst>
          </p:cNvPr>
          <p:cNvSpPr txBox="1">
            <a:spLocks/>
          </p:cNvSpPr>
          <p:nvPr/>
        </p:nvSpPr>
        <p:spPr>
          <a:xfrm>
            <a:off x="109024" y="1107046"/>
            <a:ext cx="11695730" cy="559563"/>
          </a:xfrm>
          <a:prstGeom prst="rect">
            <a:avLst/>
          </a:prstGeom>
        </p:spPr>
        <p:txBody>
          <a:bodyPr vert="horz" lIns="91440" tIns="45720" rIns="91440" bIns="45720" rtlCol="0" anchor="b" anchorCtr="0">
            <a:no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sz="1800" dirty="0">
                <a:solidFill>
                  <a:schemeClr val="tx1"/>
                </a:solidFill>
              </a:rPr>
              <a:t>Observation</a:t>
            </a:r>
            <a:r>
              <a:rPr lang="en-US" altLang="zh-CN" sz="1800" b="0" dirty="0">
                <a:solidFill>
                  <a:schemeClr val="tx1"/>
                </a:solidFill>
              </a:rPr>
              <a:t>: </a:t>
            </a:r>
            <a:r>
              <a:rPr lang="en-US" altLang="zh-CN" sz="1800" dirty="0">
                <a:solidFill>
                  <a:srgbClr val="C00000"/>
                </a:solidFill>
              </a:rPr>
              <a:t>Compression</a:t>
            </a:r>
            <a:r>
              <a:rPr lang="en-US" altLang="zh-CN" sz="1800" b="0" dirty="0">
                <a:solidFill>
                  <a:schemeClr val="tx1"/>
                </a:solidFill>
              </a:rPr>
              <a:t> </a:t>
            </a:r>
            <a:r>
              <a:rPr lang="en-US" altLang="zh-CN" sz="1800" dirty="0">
                <a:solidFill>
                  <a:srgbClr val="C00000"/>
                </a:solidFill>
              </a:rPr>
              <a:t>can</a:t>
            </a:r>
            <a:r>
              <a:rPr lang="en-US" altLang="zh-CN" sz="1800" b="0" dirty="0">
                <a:solidFill>
                  <a:schemeClr val="tx1"/>
                </a:solidFill>
              </a:rPr>
              <a:t> </a:t>
            </a:r>
            <a:r>
              <a:rPr lang="en-US" altLang="zh-CN" sz="1800" dirty="0">
                <a:solidFill>
                  <a:srgbClr val="C00000"/>
                </a:solidFill>
              </a:rPr>
              <a:t>boost the performance </a:t>
            </a:r>
            <a:r>
              <a:rPr lang="en-US" altLang="zh-CN" sz="1800" b="0" dirty="0">
                <a:solidFill>
                  <a:schemeClr val="tx1"/>
                </a:solidFill>
              </a:rPr>
              <a:t>of QNN than noise-aware training, but </a:t>
            </a:r>
            <a:r>
              <a:rPr lang="en-US" altLang="zh-CN" sz="1800" dirty="0">
                <a:solidFill>
                  <a:srgbClr val="C00000"/>
                </a:solidFill>
              </a:rPr>
              <a:t>not enough</a:t>
            </a:r>
            <a:endParaRPr lang="en-US" sz="1800" dirty="0">
              <a:solidFill>
                <a:srgbClr val="C00000"/>
              </a:solidFill>
            </a:endParaRPr>
          </a:p>
        </p:txBody>
      </p:sp>
      <p:pic>
        <p:nvPicPr>
          <p:cNvPr id="7" name="图片 6">
            <a:extLst>
              <a:ext uri="{FF2B5EF4-FFF2-40B4-BE49-F238E27FC236}">
                <a16:creationId xmlns:a16="http://schemas.microsoft.com/office/drawing/2014/main" id="{C8C14729-DD7C-C963-620C-A769AE788875}"/>
              </a:ext>
            </a:extLst>
          </p:cNvPr>
          <p:cNvPicPr>
            <a:picLocks noChangeAspect="1"/>
          </p:cNvPicPr>
          <p:nvPr/>
        </p:nvPicPr>
        <p:blipFill rotWithShape="1">
          <a:blip r:embed="rId3"/>
          <a:srcRect t="-979" b="377"/>
          <a:stretch/>
        </p:blipFill>
        <p:spPr>
          <a:xfrm>
            <a:off x="1326366" y="1666610"/>
            <a:ext cx="8941563" cy="3347600"/>
          </a:xfrm>
          <a:prstGeom prst="rect">
            <a:avLst/>
          </a:prstGeom>
        </p:spPr>
      </p:pic>
      <p:sp>
        <p:nvSpPr>
          <p:cNvPr id="11" name="文本框 10">
            <a:extLst>
              <a:ext uri="{FF2B5EF4-FFF2-40B4-BE49-F238E27FC236}">
                <a16:creationId xmlns:a16="http://schemas.microsoft.com/office/drawing/2014/main" id="{4E4A4914-9A66-F97E-A0D2-6251CFEDE191}"/>
              </a:ext>
            </a:extLst>
          </p:cNvPr>
          <p:cNvSpPr txBox="1"/>
          <p:nvPr/>
        </p:nvSpPr>
        <p:spPr>
          <a:xfrm>
            <a:off x="1384609" y="5287634"/>
            <a:ext cx="8597591" cy="646331"/>
          </a:xfrm>
          <a:prstGeom prst="rect">
            <a:avLst/>
          </a:prstGeom>
          <a:noFill/>
        </p:spPr>
        <p:txBody>
          <a:bodyPr wrap="square">
            <a:spAutoFit/>
          </a:bodyPr>
          <a:lstStyle/>
          <a:p>
            <a:r>
              <a:rPr lang="en-US" altLang="zh-CN"/>
              <a:t>The accuracy of QNN on 4-class MNIST from August 2021 to August 2022 on IBM backend belem using Qiskit Simulation.</a:t>
            </a:r>
            <a:endParaRPr lang="zh-CN" altLang="en-US"/>
          </a:p>
        </p:txBody>
      </p:sp>
      <p:sp>
        <p:nvSpPr>
          <p:cNvPr id="8" name="文本框 7">
            <a:extLst>
              <a:ext uri="{FF2B5EF4-FFF2-40B4-BE49-F238E27FC236}">
                <a16:creationId xmlns:a16="http://schemas.microsoft.com/office/drawing/2014/main" id="{4F3AB014-9B2B-3236-D109-18B22B973D4B}"/>
              </a:ext>
            </a:extLst>
          </p:cNvPr>
          <p:cNvSpPr txBox="1"/>
          <p:nvPr/>
        </p:nvSpPr>
        <p:spPr>
          <a:xfrm>
            <a:off x="109024" y="892565"/>
            <a:ext cx="12491854" cy="369332"/>
          </a:xfrm>
          <a:prstGeom prst="rect">
            <a:avLst/>
          </a:prstGeom>
          <a:noFill/>
        </p:spPr>
        <p:txBody>
          <a:bodyPr wrap="square">
            <a:spAutoFit/>
          </a:bodyPr>
          <a:lstStyle/>
          <a:p>
            <a:r>
              <a:rPr lang="en-US" altLang="zh-CN" sz="1800" b="1" dirty="0"/>
              <a:t>Observation</a:t>
            </a:r>
            <a:r>
              <a:rPr lang="en-US" altLang="zh-CN" sz="1800" dirty="0"/>
              <a:t>: Fluctuating noise can </a:t>
            </a:r>
            <a:r>
              <a:rPr lang="en-US" altLang="zh-CN" sz="1800" b="1" dirty="0">
                <a:solidFill>
                  <a:srgbClr val="C00000"/>
                </a:solidFill>
              </a:rPr>
              <a:t>collapse the model accuracy </a:t>
            </a:r>
            <a:r>
              <a:rPr lang="en-US" altLang="zh-CN" sz="1800" dirty="0"/>
              <a:t>of a noise-aware trained QNN model</a:t>
            </a:r>
          </a:p>
        </p:txBody>
      </p:sp>
    </p:spTree>
    <p:extLst>
      <p:ext uri="{BB962C8B-B14F-4D97-AF65-F5344CB8AC3E}">
        <p14:creationId xmlns:p14="http://schemas.microsoft.com/office/powerpoint/2010/main" val="15890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6B0588-907D-8AC6-C5AC-55768893ADBE}"/>
              </a:ext>
            </a:extLst>
          </p:cNvPr>
          <p:cNvSpPr txBox="1">
            <a:spLocks/>
          </p:cNvSpPr>
          <p:nvPr/>
        </p:nvSpPr>
        <p:spPr>
          <a:xfrm>
            <a:off x="109024" y="1356379"/>
            <a:ext cx="12082976" cy="559563"/>
          </a:xfrm>
          <a:prstGeom prst="rect">
            <a:avLst/>
          </a:prstGeom>
        </p:spPr>
        <p:txBody>
          <a:bodyPr vert="horz" lIns="91440" tIns="45720" rIns="91440" bIns="45720" rtlCol="0" anchor="b" anchorCtr="0">
            <a:no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sz="1800" dirty="0">
                <a:solidFill>
                  <a:schemeClr val="tx1"/>
                </a:solidFill>
              </a:rPr>
              <a:t>Observation: </a:t>
            </a:r>
            <a:r>
              <a:rPr lang="en-US" altLang="zh-CN" sz="1800" b="0" dirty="0">
                <a:solidFill>
                  <a:schemeClr val="tx1"/>
                </a:solidFill>
              </a:rPr>
              <a:t>Models </a:t>
            </a:r>
            <a:r>
              <a:rPr lang="en-US" altLang="zh-CN" sz="1800" dirty="0">
                <a:solidFill>
                  <a:srgbClr val="C00000"/>
                </a:solidFill>
              </a:rPr>
              <a:t>Compressed on different noise levels (dates) </a:t>
            </a:r>
            <a:r>
              <a:rPr lang="en-US" altLang="zh-CN" sz="1800" b="0" dirty="0">
                <a:solidFill>
                  <a:schemeClr val="tx1"/>
                </a:solidFill>
              </a:rPr>
              <a:t>have different performance on the same day </a:t>
            </a:r>
            <a:endParaRPr lang="en-US" sz="1800" b="0" dirty="0">
              <a:solidFill>
                <a:schemeClr val="tx1"/>
              </a:solidFill>
            </a:endParaRPr>
          </a:p>
        </p:txBody>
      </p:sp>
      <p:sp>
        <p:nvSpPr>
          <p:cNvPr id="2" name="标题 1">
            <a:extLst>
              <a:ext uri="{FF2B5EF4-FFF2-40B4-BE49-F238E27FC236}">
                <a16:creationId xmlns:a16="http://schemas.microsoft.com/office/drawing/2014/main" id="{464D4B7A-C83E-DC06-3F81-9F1385E11A3A}"/>
              </a:ext>
            </a:extLst>
          </p:cNvPr>
          <p:cNvSpPr>
            <a:spLocks noGrp="1"/>
          </p:cNvSpPr>
          <p:nvPr>
            <p:ph type="title"/>
          </p:nvPr>
        </p:nvSpPr>
        <p:spPr/>
        <p:txBody>
          <a:bodyPr>
            <a:normAutofit/>
          </a:bodyPr>
          <a:lstStyle/>
          <a:p>
            <a:r>
              <a:rPr lang="en-US" altLang="zh-CN" dirty="0"/>
              <a:t>Battle Against Fluctuating Quantum Noise</a:t>
            </a:r>
          </a:p>
        </p:txBody>
      </p:sp>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23</a:t>
            </a:fld>
            <a:r>
              <a:rPr lang="en-US"/>
              <a:t>  |  George Mason University</a:t>
            </a:r>
            <a:endParaRPr lang="en-US" dirty="0"/>
          </a:p>
        </p:txBody>
      </p:sp>
      <p:sp>
        <p:nvSpPr>
          <p:cNvPr id="5" name="Title 1">
            <a:extLst>
              <a:ext uri="{FF2B5EF4-FFF2-40B4-BE49-F238E27FC236}">
                <a16:creationId xmlns:a16="http://schemas.microsoft.com/office/drawing/2014/main" id="{2326BCF2-D29F-74DF-39FC-0655624E70E5}"/>
              </a:ext>
            </a:extLst>
          </p:cNvPr>
          <p:cNvSpPr txBox="1">
            <a:spLocks/>
          </p:cNvSpPr>
          <p:nvPr/>
        </p:nvSpPr>
        <p:spPr>
          <a:xfrm>
            <a:off x="109020" y="864947"/>
            <a:ext cx="13142027" cy="559563"/>
          </a:xfrm>
          <a:prstGeom prst="rect">
            <a:avLst/>
          </a:prstGeom>
        </p:spPr>
        <p:txBody>
          <a:bodyPr vert="horz" lIns="91440" tIns="45720" rIns="91440" bIns="45720" rtlCol="0" anchor="b" anchorCtr="0">
            <a:no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sz="1800" dirty="0">
                <a:solidFill>
                  <a:schemeClr val="tx1"/>
                </a:solidFill>
              </a:rPr>
              <a:t>Observation: </a:t>
            </a:r>
            <a:r>
              <a:rPr lang="en-US" altLang="zh-CN" sz="1800" b="0" dirty="0">
                <a:solidFill>
                  <a:schemeClr val="tx1"/>
                </a:solidFill>
              </a:rPr>
              <a:t>Models </a:t>
            </a:r>
            <a:r>
              <a:rPr lang="en-US" altLang="zh-CN" sz="1800" dirty="0">
                <a:solidFill>
                  <a:srgbClr val="C00000"/>
                </a:solidFill>
              </a:rPr>
              <a:t>Compressed on one noise level </a:t>
            </a:r>
            <a:r>
              <a:rPr lang="en-US" altLang="zh-CN" sz="1800" b="0" dirty="0">
                <a:solidFill>
                  <a:schemeClr val="tx1"/>
                </a:solidFill>
              </a:rPr>
              <a:t>have different performance on different days </a:t>
            </a:r>
            <a:endParaRPr lang="en-US" sz="1800" b="0" dirty="0">
              <a:solidFill>
                <a:schemeClr val="tx1"/>
              </a:solidFill>
            </a:endParaRPr>
          </a:p>
        </p:txBody>
      </p:sp>
      <p:pic>
        <p:nvPicPr>
          <p:cNvPr id="7" name="图片 6">
            <a:extLst>
              <a:ext uri="{FF2B5EF4-FFF2-40B4-BE49-F238E27FC236}">
                <a16:creationId xmlns:a16="http://schemas.microsoft.com/office/drawing/2014/main" id="{F76BDB14-31E3-B8C8-FC6C-87A47C69164E}"/>
              </a:ext>
            </a:extLst>
          </p:cNvPr>
          <p:cNvPicPr>
            <a:picLocks noChangeAspect="1"/>
          </p:cNvPicPr>
          <p:nvPr/>
        </p:nvPicPr>
        <p:blipFill rotWithShape="1">
          <a:blip r:embed="rId3"/>
          <a:srcRect l="49104" b="8999"/>
          <a:stretch/>
        </p:blipFill>
        <p:spPr>
          <a:xfrm>
            <a:off x="773621" y="2165381"/>
            <a:ext cx="4895159" cy="3212162"/>
          </a:xfrm>
          <a:prstGeom prst="rect">
            <a:avLst/>
          </a:prstGeom>
        </p:spPr>
      </p:pic>
      <p:sp>
        <p:nvSpPr>
          <p:cNvPr id="9" name="文本框 8">
            <a:extLst>
              <a:ext uri="{FF2B5EF4-FFF2-40B4-BE49-F238E27FC236}">
                <a16:creationId xmlns:a16="http://schemas.microsoft.com/office/drawing/2014/main" id="{F52A89E9-B8D6-A52D-A1C7-B025B197A0A4}"/>
              </a:ext>
            </a:extLst>
          </p:cNvPr>
          <p:cNvSpPr txBox="1"/>
          <p:nvPr/>
        </p:nvSpPr>
        <p:spPr>
          <a:xfrm>
            <a:off x="2728862" y="5945477"/>
            <a:ext cx="5945858" cy="369332"/>
          </a:xfrm>
          <a:prstGeom prst="rect">
            <a:avLst/>
          </a:prstGeom>
          <a:noFill/>
        </p:spPr>
        <p:txBody>
          <a:bodyPr wrap="none" rtlCol="0">
            <a:spAutoFit/>
          </a:bodyPr>
          <a:lstStyle/>
          <a:p>
            <a:r>
              <a:rPr lang="zh-CN" altLang="en-US" b="1" dirty="0">
                <a:solidFill>
                  <a:srgbClr val="006633"/>
                </a:solidFill>
              </a:rPr>
              <a:t>① </a:t>
            </a:r>
            <a:r>
              <a:rPr lang="en-US" altLang="zh-CN" b="1" dirty="0">
                <a:solidFill>
                  <a:srgbClr val="006633"/>
                </a:solidFill>
              </a:rPr>
              <a:t>Noise aware compression     </a:t>
            </a:r>
            <a:r>
              <a:rPr lang="zh-CN" altLang="en-US" b="1" dirty="0">
                <a:solidFill>
                  <a:srgbClr val="006633"/>
                </a:solidFill>
              </a:rPr>
              <a:t>② </a:t>
            </a:r>
            <a:r>
              <a:rPr lang="en-US" altLang="zh-CN" b="1" dirty="0">
                <a:solidFill>
                  <a:srgbClr val="006633"/>
                </a:solidFill>
              </a:rPr>
              <a:t>Model Repository </a:t>
            </a:r>
            <a:endParaRPr lang="zh-CN" altLang="en-US" b="1" dirty="0">
              <a:solidFill>
                <a:srgbClr val="006633"/>
              </a:solidFill>
            </a:endParaRPr>
          </a:p>
        </p:txBody>
      </p:sp>
      <p:sp>
        <p:nvSpPr>
          <p:cNvPr id="10" name="箭头: 上 9">
            <a:extLst>
              <a:ext uri="{FF2B5EF4-FFF2-40B4-BE49-F238E27FC236}">
                <a16:creationId xmlns:a16="http://schemas.microsoft.com/office/drawing/2014/main" id="{1CF6E8C6-950F-B181-5C2A-C192A8E9CB7D}"/>
              </a:ext>
            </a:extLst>
          </p:cNvPr>
          <p:cNvSpPr/>
          <p:nvPr/>
        </p:nvSpPr>
        <p:spPr>
          <a:xfrm rot="5400000">
            <a:off x="2021286" y="5912431"/>
            <a:ext cx="230980" cy="435425"/>
          </a:xfrm>
          <a:prstGeom prst="upArrow">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
            <a:extLst>
              <a:ext uri="{FF2B5EF4-FFF2-40B4-BE49-F238E27FC236}">
                <a16:creationId xmlns:a16="http://schemas.microsoft.com/office/drawing/2014/main" id="{BEEA0D4B-C607-4A88-6E9A-875200333F9E}"/>
              </a:ext>
            </a:extLst>
          </p:cNvPr>
          <p:cNvPicPr>
            <a:picLocks noChangeAspect="1"/>
          </p:cNvPicPr>
          <p:nvPr/>
        </p:nvPicPr>
        <p:blipFill rotWithShape="1">
          <a:blip r:embed="rId3"/>
          <a:srcRect r="50688" b="8999"/>
          <a:stretch/>
        </p:blipFill>
        <p:spPr>
          <a:xfrm>
            <a:off x="6143912" y="2165381"/>
            <a:ext cx="4742739" cy="3212162"/>
          </a:xfrm>
          <a:prstGeom prst="rect">
            <a:avLst/>
          </a:prstGeom>
        </p:spPr>
      </p:pic>
    </p:spTree>
    <p:extLst>
      <p:ext uri="{BB962C8B-B14F-4D97-AF65-F5344CB8AC3E}">
        <p14:creationId xmlns:p14="http://schemas.microsoft.com/office/powerpoint/2010/main" val="8045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D4B7A-C83E-DC06-3F81-9F1385E11A3A}"/>
              </a:ext>
            </a:extLst>
          </p:cNvPr>
          <p:cNvSpPr>
            <a:spLocks noGrp="1"/>
          </p:cNvSpPr>
          <p:nvPr>
            <p:ph type="title"/>
          </p:nvPr>
        </p:nvSpPr>
        <p:spPr/>
        <p:txBody>
          <a:bodyPr>
            <a:normAutofit/>
          </a:bodyPr>
          <a:lstStyle/>
          <a:p>
            <a:r>
              <a:rPr lang="en-US" altLang="zh-CN" sz="2800" dirty="0"/>
              <a:t>Battle Against </a:t>
            </a:r>
            <a:r>
              <a:rPr lang="en-US" altLang="zh-CN" sz="2800" dirty="0">
                <a:solidFill>
                  <a:srgbClr val="C00000"/>
                </a:solidFill>
              </a:rPr>
              <a:t>Fluctuating</a:t>
            </a:r>
            <a:r>
              <a:rPr lang="en-US" altLang="zh-CN" sz="2800" dirty="0"/>
              <a:t> Quantum Noise</a:t>
            </a:r>
          </a:p>
        </p:txBody>
      </p:sp>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24</a:t>
            </a:fld>
            <a:r>
              <a:rPr lang="en-US"/>
              <a:t>  |  George Mason University</a:t>
            </a:r>
            <a:endParaRPr lang="en-US" dirty="0"/>
          </a:p>
        </p:txBody>
      </p:sp>
      <p:pic>
        <p:nvPicPr>
          <p:cNvPr id="8" name="图片 7">
            <a:extLst>
              <a:ext uri="{FF2B5EF4-FFF2-40B4-BE49-F238E27FC236}">
                <a16:creationId xmlns:a16="http://schemas.microsoft.com/office/drawing/2014/main" id="{BE8581E1-7E6D-9B46-3E0E-7C52A6B584A2}"/>
              </a:ext>
            </a:extLst>
          </p:cNvPr>
          <p:cNvPicPr>
            <a:picLocks noChangeAspect="1"/>
          </p:cNvPicPr>
          <p:nvPr/>
        </p:nvPicPr>
        <p:blipFill>
          <a:blip r:embed="rId3"/>
          <a:stretch>
            <a:fillRect/>
          </a:stretch>
        </p:blipFill>
        <p:spPr>
          <a:xfrm>
            <a:off x="292013" y="1438828"/>
            <a:ext cx="6520487" cy="4632788"/>
          </a:xfrm>
          <a:prstGeom prst="rect">
            <a:avLst/>
          </a:prstGeom>
        </p:spPr>
      </p:pic>
      <p:sp>
        <p:nvSpPr>
          <p:cNvPr id="4" name="Title 1">
            <a:extLst>
              <a:ext uri="{FF2B5EF4-FFF2-40B4-BE49-F238E27FC236}">
                <a16:creationId xmlns:a16="http://schemas.microsoft.com/office/drawing/2014/main" id="{382F43C3-8BAE-63C0-4788-60E02978413B}"/>
              </a:ext>
            </a:extLst>
          </p:cNvPr>
          <p:cNvSpPr txBox="1">
            <a:spLocks/>
          </p:cNvSpPr>
          <p:nvPr/>
        </p:nvSpPr>
        <p:spPr>
          <a:xfrm>
            <a:off x="225261" y="683758"/>
            <a:ext cx="3890957" cy="582713"/>
          </a:xfrm>
          <a:prstGeom prst="rect">
            <a:avLst/>
          </a:prstGeom>
        </p:spPr>
        <p:txBody>
          <a:bodyPr vert="horz" lIns="91440" tIns="45720" rIns="91440" bIns="45720" rtlCol="0" anchor="b" anchorCtr="0">
            <a:normAutofit fontScale="97500"/>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altLang="zh-CN" sz="2000" dirty="0">
                <a:solidFill>
                  <a:schemeClr val="accent6"/>
                </a:solidFill>
              </a:rPr>
              <a:t>S</a:t>
            </a:r>
            <a:r>
              <a:rPr lang="en-US" sz="2000" dirty="0">
                <a:solidFill>
                  <a:schemeClr val="accent6"/>
                </a:solidFill>
              </a:rPr>
              <a:t>olution:  Offline + Online</a:t>
            </a:r>
          </a:p>
        </p:txBody>
      </p:sp>
      <p:sp>
        <p:nvSpPr>
          <p:cNvPr id="15" name="星形: 五角 14">
            <a:extLst>
              <a:ext uri="{FF2B5EF4-FFF2-40B4-BE49-F238E27FC236}">
                <a16:creationId xmlns:a16="http://schemas.microsoft.com/office/drawing/2014/main" id="{63A77717-9950-0CE7-1A69-59A65C5FC72A}"/>
              </a:ext>
            </a:extLst>
          </p:cNvPr>
          <p:cNvSpPr/>
          <p:nvPr/>
        </p:nvSpPr>
        <p:spPr>
          <a:xfrm>
            <a:off x="5501898" y="2741827"/>
            <a:ext cx="240219" cy="23339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E54C436-F64F-DD18-9D1E-803A01E3F6F0}"/>
              </a:ext>
            </a:extLst>
          </p:cNvPr>
          <p:cNvSpPr txBox="1"/>
          <p:nvPr/>
        </p:nvSpPr>
        <p:spPr>
          <a:xfrm>
            <a:off x="6812500" y="1657212"/>
            <a:ext cx="4760366" cy="4196020"/>
          </a:xfrm>
          <a:prstGeom prst="rect">
            <a:avLst/>
          </a:prstGeom>
          <a:noFill/>
        </p:spPr>
        <p:txBody>
          <a:bodyPr wrap="square">
            <a:spAutoFit/>
          </a:bodyPr>
          <a:lstStyle/>
          <a:p>
            <a:pPr>
              <a:lnSpc>
                <a:spcPct val="150000"/>
              </a:lnSpc>
            </a:pPr>
            <a:r>
              <a:rPr lang="en-US" altLang="zh-CN" sz="1800" b="1" dirty="0"/>
              <a:t>Offline: </a:t>
            </a:r>
          </a:p>
          <a:p>
            <a:pPr marL="285750" indent="-285750">
              <a:lnSpc>
                <a:spcPct val="150000"/>
              </a:lnSpc>
              <a:buFont typeface="Arial" panose="020B0604020202020204" pitchFamily="34" charset="0"/>
              <a:buChar char="•"/>
            </a:pPr>
            <a:r>
              <a:rPr lang="en-US" altLang="zh-CN" sz="1800" dirty="0"/>
              <a:t>Use historic data to construct a repository by clustering</a:t>
            </a:r>
          </a:p>
          <a:p>
            <a:pPr>
              <a:lnSpc>
                <a:spcPct val="150000"/>
              </a:lnSpc>
            </a:pPr>
            <a:endParaRPr lang="en-US" altLang="zh-CN" dirty="0"/>
          </a:p>
          <a:p>
            <a:pPr>
              <a:lnSpc>
                <a:spcPct val="150000"/>
              </a:lnSpc>
            </a:pPr>
            <a:r>
              <a:rPr lang="en-US" altLang="zh-CN" b="1" dirty="0"/>
              <a:t>Online: </a:t>
            </a:r>
          </a:p>
          <a:p>
            <a:pPr marL="285750" indent="-285750">
              <a:lnSpc>
                <a:spcPct val="150000"/>
              </a:lnSpc>
              <a:buFont typeface="Arial" panose="020B0604020202020204" pitchFamily="34" charset="0"/>
              <a:buChar char="•"/>
            </a:pPr>
            <a:r>
              <a:rPr lang="en-US" altLang="zh-CN" dirty="0"/>
              <a:t>Select a model to do inference</a:t>
            </a:r>
          </a:p>
          <a:p>
            <a:pPr marL="285750" indent="-285750">
              <a:lnSpc>
                <a:spcPct val="150000"/>
              </a:lnSpc>
              <a:buFont typeface="Arial" panose="020B0604020202020204" pitchFamily="34" charset="0"/>
              <a:buChar char="•"/>
            </a:pPr>
            <a:r>
              <a:rPr lang="en-US" altLang="zh-CN" dirty="0"/>
              <a:t>Maintain the repository: whether to generate new models into the model repository manager</a:t>
            </a:r>
          </a:p>
          <a:p>
            <a:pPr>
              <a:lnSpc>
                <a:spcPct val="150000"/>
              </a:lnSpc>
            </a:pPr>
            <a:endParaRPr lang="zh-CN" altLang="en-US" dirty="0"/>
          </a:p>
        </p:txBody>
      </p:sp>
    </p:spTree>
    <p:extLst>
      <p:ext uri="{BB962C8B-B14F-4D97-AF65-F5344CB8AC3E}">
        <p14:creationId xmlns:p14="http://schemas.microsoft.com/office/powerpoint/2010/main" val="20979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D4B7A-C83E-DC06-3F81-9F1385E11A3A}"/>
              </a:ext>
            </a:extLst>
          </p:cNvPr>
          <p:cNvSpPr>
            <a:spLocks noGrp="1"/>
          </p:cNvSpPr>
          <p:nvPr>
            <p:ph type="title"/>
          </p:nvPr>
        </p:nvSpPr>
        <p:spPr/>
        <p:txBody>
          <a:bodyPr>
            <a:normAutofit/>
          </a:bodyPr>
          <a:lstStyle/>
          <a:p>
            <a:r>
              <a:rPr lang="en-US" altLang="zh-CN" sz="2800" dirty="0" err="1"/>
              <a:t>QuCAD</a:t>
            </a:r>
            <a:r>
              <a:rPr lang="en-US" altLang="zh-CN" sz="2800" dirty="0"/>
              <a:t>: Experiment Results</a:t>
            </a:r>
            <a:endParaRPr lang="en-US" altLang="zh-CN" sz="2800" dirty="0">
              <a:solidFill>
                <a:srgbClr val="006633"/>
              </a:solidFill>
            </a:endParaRPr>
          </a:p>
        </p:txBody>
      </p:sp>
      <p:sp>
        <p:nvSpPr>
          <p:cNvPr id="3" name="灯片编号占位符 2">
            <a:extLst>
              <a:ext uri="{FF2B5EF4-FFF2-40B4-BE49-F238E27FC236}">
                <a16:creationId xmlns:a16="http://schemas.microsoft.com/office/drawing/2014/main" id="{95802BD9-0CFE-D9A4-C399-BD4929A58EF7}"/>
              </a:ext>
            </a:extLst>
          </p:cNvPr>
          <p:cNvSpPr>
            <a:spLocks noGrp="1"/>
          </p:cNvSpPr>
          <p:nvPr>
            <p:ph type="sldNum" sz="quarter" idx="12"/>
          </p:nvPr>
        </p:nvSpPr>
        <p:spPr/>
        <p:txBody>
          <a:bodyPr/>
          <a:lstStyle/>
          <a:p>
            <a:fld id="{9384FF6D-5FD2-A847-8599-D7B37E65F8CD}" type="slidenum">
              <a:rPr lang="en-US" smtClean="0"/>
              <a:pPr/>
              <a:t>25</a:t>
            </a:fld>
            <a:r>
              <a:rPr lang="en-US"/>
              <a:t>  |  George Mason University</a:t>
            </a:r>
            <a:endParaRPr lang="en-US" dirty="0"/>
          </a:p>
        </p:txBody>
      </p:sp>
      <p:sp>
        <p:nvSpPr>
          <p:cNvPr id="14" name="Title 1">
            <a:extLst>
              <a:ext uri="{FF2B5EF4-FFF2-40B4-BE49-F238E27FC236}">
                <a16:creationId xmlns:a16="http://schemas.microsoft.com/office/drawing/2014/main" id="{ABD00203-3296-482C-8175-4613490D9728}"/>
              </a:ext>
            </a:extLst>
          </p:cNvPr>
          <p:cNvSpPr txBox="1">
            <a:spLocks/>
          </p:cNvSpPr>
          <p:nvPr/>
        </p:nvSpPr>
        <p:spPr>
          <a:xfrm>
            <a:off x="318329" y="734631"/>
            <a:ext cx="11545017" cy="497821"/>
          </a:xfrm>
          <a:prstGeom prst="rect">
            <a:avLst/>
          </a:prstGeom>
        </p:spPr>
        <p:txBody>
          <a:bodyPr vert="horz" lIns="91440" tIns="45720" rIns="91440" bIns="45720" rtlCol="0" anchor="b" anchorCtr="0">
            <a:normAutofit fontScale="97500"/>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marL="285750" indent="-285750" defTabSz="914400">
              <a:spcBef>
                <a:spcPts val="0"/>
              </a:spcBef>
              <a:buClr>
                <a:schemeClr val="dk1"/>
              </a:buClr>
              <a:buSzPts val="1800"/>
              <a:buFont typeface="Arial"/>
              <a:buChar char="•"/>
            </a:pPr>
            <a:r>
              <a:rPr lang="en-US" sz="2400" b="0" dirty="0">
                <a:solidFill>
                  <a:schemeClr val="tx1"/>
                </a:solidFill>
                <a:latin typeface="Times New Roman" panose="02020603050405020304" pitchFamily="18" charset="0"/>
                <a:cs typeface="Times New Roman" panose="02020603050405020304" pitchFamily="18" charset="0"/>
              </a:rPr>
              <a:t>Significantly improve the </a:t>
            </a:r>
            <a:r>
              <a:rPr lang="en-US" sz="2400" dirty="0">
                <a:solidFill>
                  <a:srgbClr val="C00000"/>
                </a:solidFill>
                <a:latin typeface="Times New Roman" panose="02020603050405020304" pitchFamily="18" charset="0"/>
                <a:cs typeface="Times New Roman" panose="02020603050405020304" pitchFamily="18" charset="0"/>
              </a:rPr>
              <a:t>number of days for the desired accuracy</a:t>
            </a:r>
            <a:endParaRPr lang="en-US"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DE86906-2D30-444F-BD47-DDB93581C3F8}"/>
              </a:ext>
            </a:extLst>
          </p:cNvPr>
          <p:cNvPicPr>
            <a:picLocks noChangeAspect="1"/>
          </p:cNvPicPr>
          <p:nvPr/>
        </p:nvPicPr>
        <p:blipFill>
          <a:blip r:embed="rId3"/>
          <a:stretch>
            <a:fillRect/>
          </a:stretch>
        </p:blipFill>
        <p:spPr>
          <a:xfrm>
            <a:off x="1411035" y="1299840"/>
            <a:ext cx="9369929" cy="3738004"/>
          </a:xfrm>
          <a:prstGeom prst="rect">
            <a:avLst/>
          </a:prstGeom>
        </p:spPr>
      </p:pic>
      <p:sp>
        <p:nvSpPr>
          <p:cNvPr id="18" name="TextBox 17">
            <a:extLst>
              <a:ext uri="{FF2B5EF4-FFF2-40B4-BE49-F238E27FC236}">
                <a16:creationId xmlns:a16="http://schemas.microsoft.com/office/drawing/2014/main" id="{1C12BB7D-CE9E-454D-A9CB-E8996026F2A9}"/>
              </a:ext>
            </a:extLst>
          </p:cNvPr>
          <p:cNvSpPr txBox="1"/>
          <p:nvPr/>
        </p:nvSpPr>
        <p:spPr>
          <a:xfrm>
            <a:off x="2076038" y="5105233"/>
            <a:ext cx="3871573" cy="1354217"/>
          </a:xfrm>
          <a:prstGeom prst="rect">
            <a:avLst/>
          </a:prstGeom>
          <a:noFill/>
        </p:spPr>
        <p:txBody>
          <a:bodyPr wrap="none" rtlCol="0">
            <a:spAutoFit/>
          </a:bodyPr>
          <a:lstStyle/>
          <a:p>
            <a:r>
              <a:rPr lang="en-US" dirty="0"/>
              <a:t>Accuracy &gt; 80% </a:t>
            </a:r>
            <a:r>
              <a:rPr lang="en-US" b="1" dirty="0">
                <a:solidFill>
                  <a:srgbClr val="0070C0"/>
                </a:solidFill>
              </a:rPr>
              <a:t>(146 days in total)</a:t>
            </a:r>
          </a:p>
          <a:p>
            <a:endParaRPr lang="en-US" sz="900" dirty="0"/>
          </a:p>
          <a:p>
            <a:pPr marL="285750" indent="-285750">
              <a:buFont typeface="Arial" panose="020B0604020202020204" pitchFamily="34" charset="0"/>
              <a:buChar char="•"/>
            </a:pPr>
            <a:r>
              <a:rPr lang="en-US" dirty="0"/>
              <a:t>MINST: </a:t>
            </a:r>
            <a:r>
              <a:rPr lang="en-US" b="1" dirty="0"/>
              <a:t>24 -&gt; 100</a:t>
            </a:r>
          </a:p>
          <a:p>
            <a:pPr marL="285750" indent="-285750">
              <a:buFont typeface="Arial" panose="020B0604020202020204" pitchFamily="34" charset="0"/>
              <a:buChar char="•"/>
            </a:pPr>
            <a:r>
              <a:rPr lang="en-US" dirty="0"/>
              <a:t>Iris: </a:t>
            </a:r>
            <a:r>
              <a:rPr lang="en-US" b="1" dirty="0"/>
              <a:t>0 -&gt; 84</a:t>
            </a:r>
          </a:p>
          <a:p>
            <a:pPr marL="285750" indent="-285750">
              <a:buFont typeface="Arial" panose="020B0604020202020204" pitchFamily="34" charset="0"/>
              <a:buChar char="•"/>
            </a:pPr>
            <a:r>
              <a:rPr lang="en-US" dirty="0"/>
              <a:t>Seismic wave: </a:t>
            </a:r>
            <a:r>
              <a:rPr lang="en-US" b="1" dirty="0"/>
              <a:t>18 -&gt; 133</a:t>
            </a:r>
          </a:p>
        </p:txBody>
      </p:sp>
      <p:sp>
        <p:nvSpPr>
          <p:cNvPr id="19" name="TextBox 18">
            <a:extLst>
              <a:ext uri="{FF2B5EF4-FFF2-40B4-BE49-F238E27FC236}">
                <a16:creationId xmlns:a16="http://schemas.microsoft.com/office/drawing/2014/main" id="{7F3D65DD-4561-4EB9-9DDE-7EE12E0AA79B}"/>
              </a:ext>
            </a:extLst>
          </p:cNvPr>
          <p:cNvSpPr txBox="1"/>
          <p:nvPr/>
        </p:nvSpPr>
        <p:spPr>
          <a:xfrm>
            <a:off x="6244389" y="5105232"/>
            <a:ext cx="3871573" cy="1354217"/>
          </a:xfrm>
          <a:prstGeom prst="rect">
            <a:avLst/>
          </a:prstGeom>
          <a:noFill/>
        </p:spPr>
        <p:txBody>
          <a:bodyPr wrap="none" rtlCol="0">
            <a:spAutoFit/>
          </a:bodyPr>
          <a:lstStyle/>
          <a:p>
            <a:r>
              <a:rPr lang="en-US" dirty="0"/>
              <a:t>Accuracy &gt; 70% </a:t>
            </a:r>
            <a:r>
              <a:rPr lang="en-US" b="1" dirty="0">
                <a:solidFill>
                  <a:srgbClr val="0070C0"/>
                </a:solidFill>
              </a:rPr>
              <a:t>(146 days in total)</a:t>
            </a:r>
          </a:p>
          <a:p>
            <a:endParaRPr lang="en-US" sz="900" dirty="0"/>
          </a:p>
          <a:p>
            <a:pPr marL="285750" indent="-285750">
              <a:buFont typeface="Arial" panose="020B0604020202020204" pitchFamily="34" charset="0"/>
              <a:buChar char="•"/>
            </a:pPr>
            <a:r>
              <a:rPr lang="en-US" dirty="0"/>
              <a:t>MINST: </a:t>
            </a:r>
            <a:r>
              <a:rPr lang="en-US" b="1" dirty="0"/>
              <a:t>93 -&gt; 134</a:t>
            </a:r>
          </a:p>
          <a:p>
            <a:pPr marL="285750" indent="-285750">
              <a:buFont typeface="Arial" panose="020B0604020202020204" pitchFamily="34" charset="0"/>
              <a:buChar char="•"/>
            </a:pPr>
            <a:r>
              <a:rPr lang="en-US" dirty="0"/>
              <a:t>Iris: </a:t>
            </a:r>
            <a:r>
              <a:rPr lang="en-US" b="1" dirty="0"/>
              <a:t>0 -&gt; 108</a:t>
            </a:r>
          </a:p>
          <a:p>
            <a:pPr marL="285750" indent="-285750">
              <a:buFont typeface="Arial" panose="020B0604020202020204" pitchFamily="34" charset="0"/>
              <a:buChar char="•"/>
            </a:pPr>
            <a:r>
              <a:rPr lang="en-US" dirty="0"/>
              <a:t>Seismic wave: </a:t>
            </a:r>
            <a:r>
              <a:rPr lang="en-US" b="1" dirty="0"/>
              <a:t>70 -&gt; 146</a:t>
            </a:r>
          </a:p>
        </p:txBody>
      </p:sp>
      <p:sp>
        <p:nvSpPr>
          <p:cNvPr id="4" name="Rectangle 3">
            <a:extLst>
              <a:ext uri="{FF2B5EF4-FFF2-40B4-BE49-F238E27FC236}">
                <a16:creationId xmlns:a16="http://schemas.microsoft.com/office/drawing/2014/main" id="{DD0088EA-C98F-4B80-9A61-1DF18B077E34}"/>
              </a:ext>
            </a:extLst>
          </p:cNvPr>
          <p:cNvSpPr/>
          <p:nvPr/>
        </p:nvSpPr>
        <p:spPr>
          <a:xfrm>
            <a:off x="2211754" y="2422769"/>
            <a:ext cx="1938215" cy="2188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903513A-00E2-43CB-BA96-E21E73A3711B}"/>
              </a:ext>
            </a:extLst>
          </p:cNvPr>
          <p:cNvSpPr txBox="1"/>
          <p:nvPr/>
        </p:nvSpPr>
        <p:spPr>
          <a:xfrm>
            <a:off x="117230" y="1988011"/>
            <a:ext cx="1359877" cy="369332"/>
          </a:xfrm>
          <a:prstGeom prst="rect">
            <a:avLst/>
          </a:prstGeom>
          <a:noFill/>
        </p:spPr>
        <p:txBody>
          <a:bodyPr wrap="square">
            <a:spAutoFit/>
          </a:bodyPr>
          <a:lstStyle/>
          <a:p>
            <a:r>
              <a:rPr lang="en-US" b="1" dirty="0" err="1">
                <a:solidFill>
                  <a:srgbClr val="C00000"/>
                </a:solidFill>
              </a:rPr>
              <a:t>C</a:t>
            </a:r>
            <a:r>
              <a:rPr lang="en-US" altLang="zh-CN" b="1" dirty="0" err="1">
                <a:solidFill>
                  <a:srgbClr val="C00000"/>
                </a:solidFill>
              </a:rPr>
              <a:t>ompVQC</a:t>
            </a:r>
            <a:endParaRPr lang="en-US" dirty="0">
              <a:solidFill>
                <a:srgbClr val="C00000"/>
              </a:solidFill>
            </a:endParaRPr>
          </a:p>
        </p:txBody>
      </p:sp>
      <p:cxnSp>
        <p:nvCxnSpPr>
          <p:cNvPr id="8" name="Straight Arrow Connector 7">
            <a:extLst>
              <a:ext uri="{FF2B5EF4-FFF2-40B4-BE49-F238E27FC236}">
                <a16:creationId xmlns:a16="http://schemas.microsoft.com/office/drawing/2014/main" id="{6A3473AA-C5D3-41BF-BC55-5A3032F3F4DB}"/>
              </a:ext>
            </a:extLst>
          </p:cNvPr>
          <p:cNvCxnSpPr>
            <a:stCxn id="10" idx="3"/>
          </p:cNvCxnSpPr>
          <p:nvPr/>
        </p:nvCxnSpPr>
        <p:spPr>
          <a:xfrm>
            <a:off x="1477107" y="2172677"/>
            <a:ext cx="734647" cy="25009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37013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9625-4DF5-488F-BA5C-7EBDF7A92C08}"/>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B7819912-421A-4A97-A3BE-2AE2F3C2F3FE}"/>
              </a:ext>
            </a:extLst>
          </p:cNvPr>
          <p:cNvSpPr>
            <a:spLocks noGrp="1"/>
          </p:cNvSpPr>
          <p:nvPr>
            <p:ph type="sldNum" sz="quarter" idx="12"/>
          </p:nvPr>
        </p:nvSpPr>
        <p:spPr/>
        <p:txBody>
          <a:bodyPr/>
          <a:lstStyle/>
          <a:p>
            <a:fld id="{9384FF6D-5FD2-A847-8599-D7B37E65F8CD}" type="slidenum">
              <a:rPr lang="en-US" smtClean="0"/>
              <a:pPr/>
              <a:t>26</a:t>
            </a:fld>
            <a:r>
              <a:rPr lang="en-US"/>
              <a:t>  |  George Mason University</a:t>
            </a:r>
            <a:endParaRPr lang="en-US" dirty="0"/>
          </a:p>
        </p:txBody>
      </p:sp>
      <p:sp>
        <p:nvSpPr>
          <p:cNvPr id="4" name="TextBox 3">
            <a:extLst>
              <a:ext uri="{FF2B5EF4-FFF2-40B4-BE49-F238E27FC236}">
                <a16:creationId xmlns:a16="http://schemas.microsoft.com/office/drawing/2014/main" id="{7A2F9958-9125-40CE-9548-5BBBE812B39E}"/>
              </a:ext>
            </a:extLst>
          </p:cNvPr>
          <p:cNvSpPr txBox="1"/>
          <p:nvPr/>
        </p:nvSpPr>
        <p:spPr>
          <a:xfrm>
            <a:off x="2524259" y="1416676"/>
            <a:ext cx="7412607" cy="4631268"/>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sz="2400" dirty="0">
                <a:solidFill>
                  <a:schemeClr val="bg1">
                    <a:lumMod val="65000"/>
                  </a:schemeClr>
                </a:solidFill>
              </a:rPr>
              <a:t>Background and Challenge in Classical Computing</a:t>
            </a:r>
          </a:p>
          <a:p>
            <a:pPr marL="285750" indent="-285750">
              <a:lnSpc>
                <a:spcPct val="120000"/>
              </a:lnSpc>
              <a:buFont typeface="Arial" panose="020B0604020202020204" pitchFamily="34" charset="0"/>
              <a:buChar char="•"/>
            </a:pPr>
            <a:endParaRPr lang="en-US" sz="2400" dirty="0">
              <a:solidFill>
                <a:schemeClr val="bg1">
                  <a:lumMod val="75000"/>
                </a:schemeClr>
              </a:solidFill>
            </a:endParaRPr>
          </a:p>
          <a:p>
            <a:pPr marL="285750" indent="-285750">
              <a:lnSpc>
                <a:spcPct val="120000"/>
              </a:lnSpc>
              <a:buFont typeface="Arial" panose="020B0604020202020204" pitchFamily="34" charset="0"/>
              <a:buChar char="•"/>
            </a:pPr>
            <a:r>
              <a:rPr lang="en-US" sz="2400" dirty="0">
                <a:solidFill>
                  <a:schemeClr val="bg1">
                    <a:lumMod val="75000"/>
                  </a:schemeClr>
                </a:solidFill>
              </a:rPr>
              <a:t>Potential of Quantum Computing</a:t>
            </a:r>
          </a:p>
          <a:p>
            <a:pPr marL="742950" lvl="1" indent="-285750">
              <a:lnSpc>
                <a:spcPct val="120000"/>
              </a:lnSpc>
              <a:buFont typeface="Arial" panose="020B0604020202020204" pitchFamily="34" charset="0"/>
              <a:buChar char="•"/>
            </a:pPr>
            <a:r>
              <a:rPr kumimoji="0" lang="en-US" sz="2000" i="0" u="none" strike="noStrike" kern="1200" cap="none" spc="0" normalizeH="0" baseline="0" noProof="0" dirty="0">
                <a:ln>
                  <a:noFill/>
                </a:ln>
                <a:solidFill>
                  <a:schemeClr val="bg1">
                    <a:lumMod val="75000"/>
                  </a:schemeClr>
                </a:solidFill>
                <a:effectLst/>
                <a:uLnTx/>
                <a:uFillTx/>
                <a:latin typeface="Arial" panose="020B0604020202020204"/>
                <a:ea typeface="+mn-ea"/>
                <a:cs typeface="+mn-cs"/>
              </a:rPr>
              <a:t>Tasks Impossible for Classical Computing</a:t>
            </a:r>
          </a:p>
          <a:p>
            <a:pPr marL="742950" lvl="1" indent="-285750">
              <a:lnSpc>
                <a:spcPct val="120000"/>
              </a:lnSpc>
              <a:buFont typeface="Arial" panose="020B0604020202020204" pitchFamily="34" charset="0"/>
              <a:buChar char="•"/>
            </a:pPr>
            <a:r>
              <a:rPr lang="en-US" sz="2000" dirty="0">
                <a:solidFill>
                  <a:schemeClr val="bg1">
                    <a:lumMod val="75000"/>
                  </a:schemeClr>
                </a:solidFill>
                <a:latin typeface="Arial" panose="020B0604020202020204"/>
              </a:rPr>
              <a:t>Today’s Quantum Computers</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b="1" dirty="0">
                <a:solidFill>
                  <a:srgbClr val="C00000"/>
                </a:solidFill>
              </a:rPr>
              <a:t>Research on Quantum Computing @ </a:t>
            </a:r>
            <a:r>
              <a:rPr lang="en-US" sz="2400" b="1" dirty="0" err="1">
                <a:solidFill>
                  <a:srgbClr val="C00000"/>
                </a:solidFill>
              </a:rPr>
              <a:t>JQub</a:t>
            </a:r>
            <a:endParaRPr lang="en-US" sz="2400" b="1" dirty="0">
              <a:solidFill>
                <a:srgbClr val="C00000"/>
              </a:solidFill>
            </a:endParaRPr>
          </a:p>
          <a:p>
            <a:pPr marL="742950" lvl="1" indent="-285750">
              <a:lnSpc>
                <a:spcPct val="120000"/>
              </a:lnSpc>
              <a:buFont typeface="Arial" panose="020B0604020202020204" pitchFamily="34" charset="0"/>
              <a:buChar char="•"/>
            </a:pPr>
            <a:r>
              <a:rPr lang="en-US" sz="2000" dirty="0">
                <a:solidFill>
                  <a:schemeClr val="bg1">
                    <a:lumMod val="75000"/>
                  </a:schemeClr>
                </a:solidFill>
                <a:latin typeface="Arial" panose="020B0604020202020204"/>
              </a:rPr>
              <a:t>Performance, Stability, and Reliability</a:t>
            </a:r>
          </a:p>
          <a:p>
            <a:pPr marL="742950" lvl="1" indent="-285750">
              <a:lnSpc>
                <a:spcPct val="120000"/>
              </a:lnSpc>
              <a:buFont typeface="Arial" panose="020B0604020202020204" pitchFamily="34" charset="0"/>
              <a:buChar char="•"/>
            </a:pPr>
            <a:r>
              <a:rPr lang="en-US" sz="2000" b="1" dirty="0">
                <a:solidFill>
                  <a:srgbClr val="C00000"/>
                </a:solidFill>
              </a:rPr>
              <a:t>Domain-specific Quantum Computing</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t>Messages to Send</a:t>
            </a:r>
          </a:p>
        </p:txBody>
      </p:sp>
    </p:spTree>
    <p:extLst>
      <p:ext uri="{BB962C8B-B14F-4D97-AF65-F5344CB8AC3E}">
        <p14:creationId xmlns:p14="http://schemas.microsoft.com/office/powerpoint/2010/main" val="2563414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9A92FE-644A-202A-751D-29F5BEF22EB8}"/>
              </a:ext>
            </a:extLst>
          </p:cNvPr>
          <p:cNvSpPr>
            <a:spLocks noGrp="1"/>
          </p:cNvSpPr>
          <p:nvPr>
            <p:ph type="title"/>
          </p:nvPr>
        </p:nvSpPr>
        <p:spPr>
          <a:xfrm>
            <a:off x="225261" y="290244"/>
            <a:ext cx="11837303" cy="611186"/>
          </a:xfrm>
        </p:spPr>
        <p:txBody>
          <a:bodyPr>
            <a:normAutofit/>
          </a:bodyPr>
          <a:lstStyle/>
          <a:p>
            <a:r>
              <a:rPr lang="en-US" dirty="0"/>
              <a:t>Quantum Learning for Geophysics @ DAC 2024</a:t>
            </a:r>
          </a:p>
        </p:txBody>
      </p:sp>
      <p:sp>
        <p:nvSpPr>
          <p:cNvPr id="3" name="Slide Number Placeholder 2">
            <a:extLst>
              <a:ext uri="{FF2B5EF4-FFF2-40B4-BE49-F238E27FC236}">
                <a16:creationId xmlns:a16="http://schemas.microsoft.com/office/drawing/2014/main" id="{0C37A0FF-09B0-2D16-5191-0BF249539529}"/>
              </a:ext>
            </a:extLst>
          </p:cNvPr>
          <p:cNvSpPr>
            <a:spLocks noGrp="1"/>
          </p:cNvSpPr>
          <p:nvPr>
            <p:ph type="sldNum" sz="quarter" idx="12"/>
          </p:nvPr>
        </p:nvSpPr>
        <p:spPr/>
        <p:txBody>
          <a:bodyPr/>
          <a:lstStyle/>
          <a:p>
            <a:fld id="{9384FF6D-5FD2-A847-8599-D7B37E65F8CD}" type="slidenum">
              <a:rPr lang="en-US" smtClean="0"/>
              <a:pPr/>
              <a:t>27</a:t>
            </a:fld>
            <a:r>
              <a:rPr lang="en-US"/>
              <a:t>  |  George Mason University</a:t>
            </a:r>
            <a:endParaRPr lang="en-US" dirty="0"/>
          </a:p>
        </p:txBody>
      </p:sp>
      <p:pic>
        <p:nvPicPr>
          <p:cNvPr id="6" name="Picture 5">
            <a:extLst>
              <a:ext uri="{FF2B5EF4-FFF2-40B4-BE49-F238E27FC236}">
                <a16:creationId xmlns:a16="http://schemas.microsoft.com/office/drawing/2014/main" id="{07D95111-403D-2374-F403-607C4CAAD1A4}"/>
              </a:ext>
            </a:extLst>
          </p:cNvPr>
          <p:cNvPicPr>
            <a:picLocks noChangeAspect="1"/>
          </p:cNvPicPr>
          <p:nvPr/>
        </p:nvPicPr>
        <p:blipFill>
          <a:blip r:embed="rId2"/>
          <a:stretch>
            <a:fillRect/>
          </a:stretch>
        </p:blipFill>
        <p:spPr>
          <a:xfrm>
            <a:off x="132736" y="1312455"/>
            <a:ext cx="6355010" cy="4474382"/>
          </a:xfrm>
          <a:prstGeom prst="rect">
            <a:avLst/>
          </a:prstGeom>
        </p:spPr>
      </p:pic>
      <p:pic>
        <p:nvPicPr>
          <p:cNvPr id="8" name="Picture 7">
            <a:extLst>
              <a:ext uri="{FF2B5EF4-FFF2-40B4-BE49-F238E27FC236}">
                <a16:creationId xmlns:a16="http://schemas.microsoft.com/office/drawing/2014/main" id="{9656E29E-9B93-292E-A8FC-F09B3B252868}"/>
              </a:ext>
            </a:extLst>
          </p:cNvPr>
          <p:cNvPicPr>
            <a:picLocks noChangeAspect="1"/>
          </p:cNvPicPr>
          <p:nvPr/>
        </p:nvPicPr>
        <p:blipFill>
          <a:blip r:embed="rId3"/>
          <a:stretch>
            <a:fillRect/>
          </a:stretch>
        </p:blipFill>
        <p:spPr>
          <a:xfrm>
            <a:off x="6972212" y="1460091"/>
            <a:ext cx="4963229" cy="4129548"/>
          </a:xfrm>
          <a:prstGeom prst="rect">
            <a:avLst/>
          </a:prstGeom>
        </p:spPr>
      </p:pic>
      <p:pic>
        <p:nvPicPr>
          <p:cNvPr id="1026" name="Picture 2" descr="Design Automation Conference">
            <a:extLst>
              <a:ext uri="{FF2B5EF4-FFF2-40B4-BE49-F238E27FC236}">
                <a16:creationId xmlns:a16="http://schemas.microsoft.com/office/drawing/2014/main" id="{3C44738C-1D5A-DA25-AA94-B6510EC48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127" y="290244"/>
            <a:ext cx="2329612" cy="1006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93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9625-4DF5-488F-BA5C-7EBDF7A92C08}"/>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B7819912-421A-4A97-A3BE-2AE2F3C2F3FE}"/>
              </a:ext>
            </a:extLst>
          </p:cNvPr>
          <p:cNvSpPr>
            <a:spLocks noGrp="1"/>
          </p:cNvSpPr>
          <p:nvPr>
            <p:ph type="sldNum" sz="quarter" idx="12"/>
          </p:nvPr>
        </p:nvSpPr>
        <p:spPr/>
        <p:txBody>
          <a:bodyPr/>
          <a:lstStyle/>
          <a:p>
            <a:fld id="{9384FF6D-5FD2-A847-8599-D7B37E65F8CD}" type="slidenum">
              <a:rPr lang="en-US" smtClean="0"/>
              <a:pPr/>
              <a:t>28</a:t>
            </a:fld>
            <a:r>
              <a:rPr lang="en-US"/>
              <a:t>  |  George Mason University</a:t>
            </a:r>
            <a:endParaRPr lang="en-US" dirty="0"/>
          </a:p>
        </p:txBody>
      </p:sp>
      <p:sp>
        <p:nvSpPr>
          <p:cNvPr id="4" name="TextBox 3">
            <a:extLst>
              <a:ext uri="{FF2B5EF4-FFF2-40B4-BE49-F238E27FC236}">
                <a16:creationId xmlns:a16="http://schemas.microsoft.com/office/drawing/2014/main" id="{7A2F9958-9125-40CE-9548-5BBBE812B39E}"/>
              </a:ext>
            </a:extLst>
          </p:cNvPr>
          <p:cNvSpPr txBox="1"/>
          <p:nvPr/>
        </p:nvSpPr>
        <p:spPr>
          <a:xfrm>
            <a:off x="2524259" y="1416676"/>
            <a:ext cx="7412607" cy="4631268"/>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sz="2400" dirty="0">
                <a:solidFill>
                  <a:schemeClr val="bg1">
                    <a:lumMod val="65000"/>
                  </a:schemeClr>
                </a:solidFill>
              </a:rPr>
              <a:t>Background and Challenge in Classical Computing</a:t>
            </a:r>
          </a:p>
          <a:p>
            <a:pPr marL="285750" indent="-285750">
              <a:lnSpc>
                <a:spcPct val="120000"/>
              </a:lnSpc>
              <a:buFont typeface="Arial" panose="020B0604020202020204" pitchFamily="34" charset="0"/>
              <a:buChar char="•"/>
            </a:pPr>
            <a:endParaRPr lang="en-US" sz="2400" dirty="0">
              <a:solidFill>
                <a:schemeClr val="bg1">
                  <a:lumMod val="75000"/>
                </a:schemeClr>
              </a:solidFill>
            </a:endParaRPr>
          </a:p>
          <a:p>
            <a:pPr marL="285750" indent="-285750">
              <a:lnSpc>
                <a:spcPct val="120000"/>
              </a:lnSpc>
              <a:buFont typeface="Arial" panose="020B0604020202020204" pitchFamily="34" charset="0"/>
              <a:buChar char="•"/>
            </a:pPr>
            <a:r>
              <a:rPr lang="en-US" sz="2400" dirty="0">
                <a:solidFill>
                  <a:schemeClr val="bg1">
                    <a:lumMod val="75000"/>
                  </a:schemeClr>
                </a:solidFill>
              </a:rPr>
              <a:t>Potential of Quantum Computing</a:t>
            </a:r>
          </a:p>
          <a:p>
            <a:pPr marL="742950" lvl="1" indent="-285750">
              <a:lnSpc>
                <a:spcPct val="120000"/>
              </a:lnSpc>
              <a:buFont typeface="Arial" panose="020B0604020202020204" pitchFamily="34" charset="0"/>
              <a:buChar char="•"/>
            </a:pPr>
            <a:r>
              <a:rPr kumimoji="0" lang="en-US" sz="2000" i="0" u="none" strike="noStrike" kern="1200" cap="none" spc="0" normalizeH="0" baseline="0" noProof="0" dirty="0">
                <a:ln>
                  <a:noFill/>
                </a:ln>
                <a:solidFill>
                  <a:schemeClr val="bg1">
                    <a:lumMod val="75000"/>
                  </a:schemeClr>
                </a:solidFill>
                <a:effectLst/>
                <a:uLnTx/>
                <a:uFillTx/>
                <a:latin typeface="Arial" panose="020B0604020202020204"/>
                <a:ea typeface="+mn-ea"/>
                <a:cs typeface="+mn-cs"/>
              </a:rPr>
              <a:t>Tasks Impossible for Classical Computing</a:t>
            </a:r>
          </a:p>
          <a:p>
            <a:pPr marL="742950" lvl="1" indent="-285750">
              <a:lnSpc>
                <a:spcPct val="120000"/>
              </a:lnSpc>
              <a:buFont typeface="Arial" panose="020B0604020202020204" pitchFamily="34" charset="0"/>
              <a:buChar char="•"/>
            </a:pPr>
            <a:r>
              <a:rPr lang="en-US" sz="2000" dirty="0">
                <a:solidFill>
                  <a:schemeClr val="bg1">
                    <a:lumMod val="75000"/>
                  </a:schemeClr>
                </a:solidFill>
                <a:latin typeface="Arial" panose="020B0604020202020204"/>
              </a:rPr>
              <a:t>Today’s Quantum Computers</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solidFill>
                  <a:schemeClr val="bg1">
                    <a:lumMod val="65000"/>
                  </a:schemeClr>
                </a:solidFill>
              </a:rPr>
              <a:t>Research on Quantum Computing @ </a:t>
            </a:r>
            <a:r>
              <a:rPr lang="en-US" sz="2400" dirty="0" err="1">
                <a:solidFill>
                  <a:schemeClr val="bg1">
                    <a:lumMod val="65000"/>
                  </a:schemeClr>
                </a:solidFill>
              </a:rPr>
              <a:t>JQub</a:t>
            </a:r>
            <a:endParaRPr lang="en-US" sz="2400" dirty="0">
              <a:solidFill>
                <a:schemeClr val="bg1">
                  <a:lumMod val="65000"/>
                </a:schemeClr>
              </a:solidFill>
            </a:endParaRPr>
          </a:p>
          <a:p>
            <a:pPr marL="742950" lvl="1" indent="-285750">
              <a:lnSpc>
                <a:spcPct val="120000"/>
              </a:lnSpc>
              <a:buFont typeface="Arial" panose="020B0604020202020204" pitchFamily="34" charset="0"/>
              <a:buChar char="•"/>
            </a:pPr>
            <a:r>
              <a:rPr lang="en-US" sz="2000" dirty="0">
                <a:solidFill>
                  <a:schemeClr val="bg1">
                    <a:lumMod val="65000"/>
                  </a:schemeClr>
                </a:solidFill>
                <a:latin typeface="Arial" panose="020B0604020202020204"/>
              </a:rPr>
              <a:t>Performance, Stability, and Reliability</a:t>
            </a:r>
          </a:p>
          <a:p>
            <a:pPr marL="742950" lvl="1" indent="-285750">
              <a:lnSpc>
                <a:spcPct val="120000"/>
              </a:lnSpc>
              <a:buFont typeface="Arial" panose="020B0604020202020204" pitchFamily="34" charset="0"/>
              <a:buChar char="•"/>
            </a:pPr>
            <a:r>
              <a:rPr lang="en-US" sz="2000" dirty="0">
                <a:solidFill>
                  <a:schemeClr val="bg1">
                    <a:lumMod val="65000"/>
                  </a:schemeClr>
                </a:solidFill>
              </a:rPr>
              <a:t>Domain-specific Quantum Computing</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b="1" dirty="0">
                <a:solidFill>
                  <a:srgbClr val="C00000"/>
                </a:solidFill>
              </a:rPr>
              <a:t>Messages to Send</a:t>
            </a:r>
          </a:p>
        </p:txBody>
      </p:sp>
    </p:spTree>
    <p:extLst>
      <p:ext uri="{BB962C8B-B14F-4D97-AF65-F5344CB8AC3E}">
        <p14:creationId xmlns:p14="http://schemas.microsoft.com/office/powerpoint/2010/main" val="369131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2D51A6-A135-B9F1-A5C9-211C86159BF7}"/>
              </a:ext>
            </a:extLst>
          </p:cNvPr>
          <p:cNvSpPr>
            <a:spLocks noGrp="1"/>
          </p:cNvSpPr>
          <p:nvPr>
            <p:ph type="title"/>
          </p:nvPr>
        </p:nvSpPr>
        <p:spPr/>
        <p:txBody>
          <a:bodyPr/>
          <a:lstStyle/>
          <a:p>
            <a:r>
              <a:rPr lang="en-US" dirty="0"/>
              <a:t>M</a:t>
            </a:r>
            <a:r>
              <a:rPr lang="en-US" altLang="zh-CN" dirty="0"/>
              <a:t>essages</a:t>
            </a:r>
            <a:endParaRPr lang="en-US" dirty="0"/>
          </a:p>
        </p:txBody>
      </p:sp>
      <p:sp>
        <p:nvSpPr>
          <p:cNvPr id="4" name="Slide Number Placeholder 3">
            <a:extLst>
              <a:ext uri="{FF2B5EF4-FFF2-40B4-BE49-F238E27FC236}">
                <a16:creationId xmlns:a16="http://schemas.microsoft.com/office/drawing/2014/main" id="{061C925C-39CC-757C-5558-63104F7140FE}"/>
              </a:ext>
            </a:extLst>
          </p:cNvPr>
          <p:cNvSpPr>
            <a:spLocks noGrp="1"/>
          </p:cNvSpPr>
          <p:nvPr>
            <p:ph type="sldNum" sz="quarter" idx="12"/>
          </p:nvPr>
        </p:nvSpPr>
        <p:spPr/>
        <p:txBody>
          <a:bodyPr/>
          <a:lstStyle/>
          <a:p>
            <a:fld id="{9384FF6D-5FD2-A847-8599-D7B37E65F8CD}" type="slidenum">
              <a:rPr lang="en-US" smtClean="0"/>
              <a:pPr/>
              <a:t>29</a:t>
            </a:fld>
            <a:r>
              <a:rPr lang="en-US"/>
              <a:t>  |  George Mason University</a:t>
            </a:r>
            <a:endParaRPr lang="en-US" dirty="0"/>
          </a:p>
        </p:txBody>
      </p:sp>
      <p:sp>
        <p:nvSpPr>
          <p:cNvPr id="6" name="TextBox 5">
            <a:extLst>
              <a:ext uri="{FF2B5EF4-FFF2-40B4-BE49-F238E27FC236}">
                <a16:creationId xmlns:a16="http://schemas.microsoft.com/office/drawing/2014/main" id="{CEFF9B25-31B9-BDFB-C916-A215ECD5FB22}"/>
              </a:ext>
            </a:extLst>
          </p:cNvPr>
          <p:cNvSpPr txBox="1"/>
          <p:nvPr/>
        </p:nvSpPr>
        <p:spPr>
          <a:xfrm>
            <a:off x="767074" y="787400"/>
            <a:ext cx="10107254" cy="2609176"/>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sz="2400" dirty="0"/>
              <a:t>Research directions are </a:t>
            </a:r>
            <a:r>
              <a:rPr lang="en-US" sz="2400" b="1" dirty="0">
                <a:solidFill>
                  <a:srgbClr val="0070C0"/>
                </a:solidFill>
              </a:rPr>
              <a:t>NOT independent </a:t>
            </a:r>
            <a:r>
              <a:rPr lang="en-US" sz="2400" dirty="0"/>
              <a:t>but </a:t>
            </a:r>
            <a:r>
              <a:rPr lang="en-US" sz="2400" b="1" dirty="0">
                <a:solidFill>
                  <a:srgbClr val="0070C0"/>
                </a:solidFill>
              </a:rPr>
              <a:t>entangled</a:t>
            </a:r>
          </a:p>
          <a:p>
            <a:pPr marL="742950" lvl="1" indent="-285750">
              <a:lnSpc>
                <a:spcPct val="150000"/>
              </a:lnSpc>
              <a:buFont typeface="Arial" panose="020B0604020202020204" pitchFamily="34" charset="0"/>
              <a:buChar char="•"/>
            </a:pPr>
            <a:r>
              <a:rPr lang="en-US" dirty="0"/>
              <a:t>e.g., </a:t>
            </a:r>
            <a:r>
              <a:rPr lang="en-US" b="1" dirty="0"/>
              <a:t>model compression</a:t>
            </a:r>
            <a:r>
              <a:rPr lang="en-US" dirty="0"/>
              <a:t> from </a:t>
            </a:r>
            <a:r>
              <a:rPr lang="en-US" u="sng" dirty="0"/>
              <a:t>Classical ML </a:t>
            </a:r>
            <a:r>
              <a:rPr lang="en-US" dirty="0"/>
              <a:t>to </a:t>
            </a:r>
            <a:r>
              <a:rPr lang="en-US" u="sng" dirty="0"/>
              <a:t>Quantum ML</a:t>
            </a:r>
          </a:p>
          <a:p>
            <a:pPr marL="285750" indent="-285750">
              <a:lnSpc>
                <a:spcPct val="200000"/>
              </a:lnSpc>
              <a:buFont typeface="Arial" panose="020B0604020202020204" pitchFamily="34" charset="0"/>
              <a:buChar char="•"/>
            </a:pPr>
            <a:r>
              <a:rPr lang="en-US" sz="2400" b="1" dirty="0">
                <a:solidFill>
                  <a:srgbClr val="C00000"/>
                </a:solidFill>
              </a:rPr>
              <a:t>CS/</a:t>
            </a:r>
            <a:r>
              <a:rPr lang="en-US" sz="2400" b="1" dirty="0" err="1">
                <a:solidFill>
                  <a:srgbClr val="C00000"/>
                </a:solidFill>
              </a:rPr>
              <a:t>CpE</a:t>
            </a:r>
            <a:r>
              <a:rPr lang="en-US" sz="2400" b="1" dirty="0">
                <a:solidFill>
                  <a:srgbClr val="C00000"/>
                </a:solidFill>
              </a:rPr>
              <a:t> students CAN </a:t>
            </a:r>
            <a:r>
              <a:rPr lang="en-US" sz="2400" dirty="0"/>
              <a:t>significantly contribute to Quantum Computing</a:t>
            </a:r>
          </a:p>
          <a:p>
            <a:pPr marL="285750" indent="-285750">
              <a:lnSpc>
                <a:spcPct val="200000"/>
              </a:lnSpc>
              <a:buFont typeface="Arial" panose="020B0604020202020204" pitchFamily="34" charset="0"/>
              <a:buChar char="•"/>
            </a:pPr>
            <a:r>
              <a:rPr lang="en-US" sz="2400" b="1" dirty="0">
                <a:solidFill>
                  <a:srgbClr val="7030A0"/>
                </a:solidFill>
              </a:rPr>
              <a:t>How to Take F</a:t>
            </a:r>
            <a:r>
              <a:rPr lang="en-US" altLang="zh-CN" sz="2400" b="1" dirty="0">
                <a:solidFill>
                  <a:srgbClr val="7030A0"/>
                </a:solidFill>
              </a:rPr>
              <a:t>irst step? </a:t>
            </a:r>
            <a:r>
              <a:rPr lang="en-US" altLang="zh-CN" sz="2400" dirty="0"/>
              <a:t>Online Tools and Tutorials!</a:t>
            </a:r>
            <a:endParaRPr lang="en-US" sz="2400" dirty="0"/>
          </a:p>
        </p:txBody>
      </p:sp>
      <p:grpSp>
        <p:nvGrpSpPr>
          <p:cNvPr id="16" name="Group 15">
            <a:extLst>
              <a:ext uri="{FF2B5EF4-FFF2-40B4-BE49-F238E27FC236}">
                <a16:creationId xmlns:a16="http://schemas.microsoft.com/office/drawing/2014/main" id="{A3E563E0-CDA0-B344-B28A-F21012CC2F4E}"/>
              </a:ext>
            </a:extLst>
          </p:cNvPr>
          <p:cNvGrpSpPr/>
          <p:nvPr/>
        </p:nvGrpSpPr>
        <p:grpSpPr>
          <a:xfrm>
            <a:off x="366312" y="3582227"/>
            <a:ext cx="11311743" cy="2893211"/>
            <a:chOff x="366312" y="3582227"/>
            <a:chExt cx="11311743" cy="2893211"/>
          </a:xfrm>
        </p:grpSpPr>
        <p:pic>
          <p:nvPicPr>
            <p:cNvPr id="8" name="Picture 7">
              <a:extLst>
                <a:ext uri="{FF2B5EF4-FFF2-40B4-BE49-F238E27FC236}">
                  <a16:creationId xmlns:a16="http://schemas.microsoft.com/office/drawing/2014/main" id="{E353A3F3-6C91-B6F8-62B4-891D45D9F088}"/>
                </a:ext>
              </a:extLst>
            </p:cNvPr>
            <p:cNvPicPr>
              <a:picLocks noChangeAspect="1"/>
            </p:cNvPicPr>
            <p:nvPr/>
          </p:nvPicPr>
          <p:blipFill>
            <a:blip r:embed="rId2"/>
            <a:stretch>
              <a:fillRect/>
            </a:stretch>
          </p:blipFill>
          <p:spPr>
            <a:xfrm>
              <a:off x="366312" y="3582227"/>
              <a:ext cx="3722452" cy="1872527"/>
            </a:xfrm>
            <a:prstGeom prst="rect">
              <a:avLst/>
            </a:prstGeom>
          </p:spPr>
        </p:pic>
        <p:sp>
          <p:nvSpPr>
            <p:cNvPr id="10" name="TextBox 9">
              <a:extLst>
                <a:ext uri="{FF2B5EF4-FFF2-40B4-BE49-F238E27FC236}">
                  <a16:creationId xmlns:a16="http://schemas.microsoft.com/office/drawing/2014/main" id="{E7992258-7741-F3B1-346E-4E639DDBF763}"/>
                </a:ext>
              </a:extLst>
            </p:cNvPr>
            <p:cNvSpPr txBox="1"/>
            <p:nvPr/>
          </p:nvSpPr>
          <p:spPr>
            <a:xfrm>
              <a:off x="802532" y="5644441"/>
              <a:ext cx="2723745" cy="553998"/>
            </a:xfrm>
            <a:prstGeom prst="rect">
              <a:avLst/>
            </a:prstGeom>
            <a:noFill/>
          </p:spPr>
          <p:txBody>
            <a:bodyPr wrap="square">
              <a:spAutoFit/>
            </a:bodyPr>
            <a:lstStyle/>
            <a:p>
              <a:pPr algn="ctr"/>
              <a:r>
                <a:rPr lang="en-US" b="1" dirty="0"/>
                <a:t>Quirk visible simulator</a:t>
              </a:r>
            </a:p>
            <a:p>
              <a:pPr algn="ctr"/>
              <a:r>
                <a:rPr lang="en-US" sz="1200" b="1" dirty="0">
                  <a:hlinkClick r:id="rId3"/>
                </a:rPr>
                <a:t>https://algassert.com/quirk</a:t>
              </a:r>
              <a:r>
                <a:rPr lang="en-US" sz="1200" b="1" dirty="0"/>
                <a:t> </a:t>
              </a:r>
            </a:p>
          </p:txBody>
        </p:sp>
        <p:pic>
          <p:nvPicPr>
            <p:cNvPr id="11" name="图片 3">
              <a:extLst>
                <a:ext uri="{FF2B5EF4-FFF2-40B4-BE49-F238E27FC236}">
                  <a16:creationId xmlns:a16="http://schemas.microsoft.com/office/drawing/2014/main" id="{BC7FE4CC-2059-9EBF-BE40-B900FC8C9BF8}"/>
                </a:ext>
              </a:extLst>
            </p:cNvPr>
            <p:cNvPicPr>
              <a:picLocks noChangeAspect="1"/>
            </p:cNvPicPr>
            <p:nvPr/>
          </p:nvPicPr>
          <p:blipFill>
            <a:blip r:embed="rId4"/>
            <a:stretch>
              <a:fillRect/>
            </a:stretch>
          </p:blipFill>
          <p:spPr>
            <a:xfrm>
              <a:off x="4666617" y="3582227"/>
              <a:ext cx="3236692" cy="1841355"/>
            </a:xfrm>
            <a:prstGeom prst="rect">
              <a:avLst/>
            </a:prstGeom>
          </p:spPr>
        </p:pic>
        <p:sp>
          <p:nvSpPr>
            <p:cNvPr id="12" name="TextBox 11">
              <a:extLst>
                <a:ext uri="{FF2B5EF4-FFF2-40B4-BE49-F238E27FC236}">
                  <a16:creationId xmlns:a16="http://schemas.microsoft.com/office/drawing/2014/main" id="{682232A3-76BC-F65A-FDC5-F82D1ED5A6ED}"/>
                </a:ext>
              </a:extLst>
            </p:cNvPr>
            <p:cNvSpPr txBox="1"/>
            <p:nvPr/>
          </p:nvSpPr>
          <p:spPr>
            <a:xfrm>
              <a:off x="4875178" y="5644441"/>
              <a:ext cx="2723745" cy="830997"/>
            </a:xfrm>
            <a:prstGeom prst="rect">
              <a:avLst/>
            </a:prstGeom>
            <a:noFill/>
          </p:spPr>
          <p:txBody>
            <a:bodyPr wrap="square">
              <a:spAutoFit/>
            </a:bodyPr>
            <a:lstStyle/>
            <a:p>
              <a:pPr algn="ctr"/>
              <a:r>
                <a:rPr lang="en-US" b="1" dirty="0"/>
                <a:t>O</a:t>
              </a:r>
              <a:r>
                <a:rPr lang="en-US" altLang="zh-CN" b="1" dirty="0"/>
                <a:t>ur Contribution:</a:t>
              </a:r>
              <a:endParaRPr lang="en-US" b="1" dirty="0"/>
            </a:p>
            <a:p>
              <a:pPr algn="ctr"/>
              <a:r>
                <a:rPr lang="en-US" b="1" dirty="0"/>
                <a:t>VACSEN Noisy QC</a:t>
              </a:r>
            </a:p>
            <a:p>
              <a:pPr algn="ctr"/>
              <a:r>
                <a:rPr lang="en-US" sz="1200" b="1" dirty="0">
                  <a:hlinkClick r:id="rId5"/>
                </a:rPr>
                <a:t>https://vacsensystem.github.io/</a:t>
              </a:r>
              <a:r>
                <a:rPr lang="en-US" sz="1200" b="1" dirty="0"/>
                <a:t> </a:t>
              </a:r>
              <a:endParaRPr lang="en-US" b="1" dirty="0"/>
            </a:p>
          </p:txBody>
        </p:sp>
        <p:pic>
          <p:nvPicPr>
            <p:cNvPr id="14" name="Picture 13">
              <a:extLst>
                <a:ext uri="{FF2B5EF4-FFF2-40B4-BE49-F238E27FC236}">
                  <a16:creationId xmlns:a16="http://schemas.microsoft.com/office/drawing/2014/main" id="{409642C3-75E4-1E97-9633-4AE413737934}"/>
                </a:ext>
              </a:extLst>
            </p:cNvPr>
            <p:cNvPicPr>
              <a:picLocks noChangeAspect="1"/>
            </p:cNvPicPr>
            <p:nvPr/>
          </p:nvPicPr>
          <p:blipFill>
            <a:blip r:embed="rId6"/>
            <a:stretch>
              <a:fillRect/>
            </a:stretch>
          </p:blipFill>
          <p:spPr>
            <a:xfrm>
              <a:off x="8481162" y="3582228"/>
              <a:ext cx="2872638" cy="1861168"/>
            </a:xfrm>
            <a:prstGeom prst="rect">
              <a:avLst/>
            </a:prstGeom>
          </p:spPr>
        </p:pic>
        <p:sp>
          <p:nvSpPr>
            <p:cNvPr id="15" name="TextBox 14">
              <a:extLst>
                <a:ext uri="{FF2B5EF4-FFF2-40B4-BE49-F238E27FC236}">
                  <a16:creationId xmlns:a16="http://schemas.microsoft.com/office/drawing/2014/main" id="{2286D46E-91A6-5A09-2E05-3FC64E81D64D}"/>
                </a:ext>
              </a:extLst>
            </p:cNvPr>
            <p:cNvSpPr txBox="1"/>
            <p:nvPr/>
          </p:nvSpPr>
          <p:spPr>
            <a:xfrm>
              <a:off x="8252495" y="5640405"/>
              <a:ext cx="3329971" cy="830997"/>
            </a:xfrm>
            <a:prstGeom prst="rect">
              <a:avLst/>
            </a:prstGeom>
            <a:noFill/>
          </p:spPr>
          <p:txBody>
            <a:bodyPr wrap="square">
              <a:spAutoFit/>
            </a:bodyPr>
            <a:lstStyle/>
            <a:p>
              <a:pPr algn="ctr"/>
              <a:r>
                <a:rPr lang="en-US" b="1" dirty="0"/>
                <a:t>O</a:t>
              </a:r>
              <a:r>
                <a:rPr lang="en-US" altLang="zh-CN" b="1" dirty="0"/>
                <a:t>ur Contribution:</a:t>
              </a:r>
              <a:endParaRPr lang="en-US" b="1" dirty="0"/>
            </a:p>
            <a:p>
              <a:pPr algn="ctr"/>
              <a:r>
                <a:rPr lang="en-US" b="1" dirty="0" err="1"/>
                <a:t>QuantumFlow</a:t>
              </a:r>
              <a:r>
                <a:rPr lang="en-US" b="1" dirty="0"/>
                <a:t> Tutorial</a:t>
              </a:r>
            </a:p>
            <a:p>
              <a:pPr algn="ctr"/>
              <a:r>
                <a:rPr lang="en-US" sz="1200" b="1" dirty="0">
                  <a:hlinkClick r:id="rId7"/>
                </a:rPr>
                <a:t>https://jqub.ece.gmu.edu/categories/QF/</a:t>
              </a:r>
              <a:r>
                <a:rPr lang="en-US" sz="1200" b="1" dirty="0"/>
                <a:t> </a:t>
              </a:r>
              <a:endParaRPr lang="en-US" sz="2400" b="1" dirty="0"/>
            </a:p>
          </p:txBody>
        </p:sp>
        <p:pic>
          <p:nvPicPr>
            <p:cNvPr id="2050" name="Picture 2" descr="Vivet Announces Publication in Nature Communications of VTX-803 Preclinical  Data - Vivet Therapeutics">
              <a:extLst>
                <a:ext uri="{FF2B5EF4-FFF2-40B4-BE49-F238E27FC236}">
                  <a16:creationId xmlns:a16="http://schemas.microsoft.com/office/drawing/2014/main" id="{14F4F769-7B7F-E021-88CC-B114C0A753F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324" b="30934"/>
            <a:stretch/>
          </p:blipFill>
          <p:spPr bwMode="auto">
            <a:xfrm>
              <a:off x="10111178" y="4356436"/>
              <a:ext cx="1566877" cy="3198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322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C3EC04-BFDA-46A0-AB1E-19A7996B579F}"/>
              </a:ext>
            </a:extLst>
          </p:cNvPr>
          <p:cNvGrpSpPr/>
          <p:nvPr/>
        </p:nvGrpSpPr>
        <p:grpSpPr>
          <a:xfrm>
            <a:off x="64406" y="3270239"/>
            <a:ext cx="12049239" cy="3523401"/>
            <a:chOff x="64406" y="3270239"/>
            <a:chExt cx="12049239" cy="3523401"/>
          </a:xfrm>
        </p:grpSpPr>
        <p:sp>
          <p:nvSpPr>
            <p:cNvPr id="20" name="Rectangle 19">
              <a:extLst>
                <a:ext uri="{FF2B5EF4-FFF2-40B4-BE49-F238E27FC236}">
                  <a16:creationId xmlns:a16="http://schemas.microsoft.com/office/drawing/2014/main" id="{2A5DD3AF-67B7-494C-8C51-3631325C316C}"/>
                </a:ext>
              </a:extLst>
            </p:cNvPr>
            <p:cNvSpPr/>
            <p:nvPr/>
          </p:nvSpPr>
          <p:spPr>
            <a:xfrm>
              <a:off x="64406" y="3270239"/>
              <a:ext cx="12049239" cy="3523401"/>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649D1F-9947-414F-BB9E-3123CC03209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7447" y="3674548"/>
              <a:ext cx="7138862" cy="29675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CE4895C-0819-4C15-817D-B75BF13A85EF}"/>
                </a:ext>
              </a:extLst>
            </p:cNvPr>
            <p:cNvSpPr txBox="1"/>
            <p:nvPr/>
          </p:nvSpPr>
          <p:spPr>
            <a:xfrm>
              <a:off x="96156" y="3322787"/>
              <a:ext cx="5551714" cy="369332"/>
            </a:xfrm>
            <a:prstGeom prst="rect">
              <a:avLst/>
            </a:prstGeom>
            <a:solidFill>
              <a:srgbClr val="0070C0"/>
            </a:solidFill>
          </p:spPr>
          <p:txBody>
            <a:bodyPr wrap="square" rtlCol="0">
              <a:spAutoFit/>
            </a:bodyPr>
            <a:lstStyle/>
            <a:p>
              <a:pPr algn="ctr"/>
              <a:r>
                <a:rPr lang="en-US" b="1" dirty="0">
                  <a:solidFill>
                    <a:schemeClr val="bg1"/>
                  </a:solidFill>
                </a:rPr>
                <a:t>F</a:t>
              </a:r>
              <a:r>
                <a:rPr lang="en-US" altLang="zh-CN" b="1" dirty="0">
                  <a:solidFill>
                    <a:schemeClr val="bg1"/>
                  </a:solidFill>
                </a:rPr>
                <a:t>irst HW/SW Co-Design Framework using NAS</a:t>
              </a:r>
              <a:endParaRPr lang="en-US" b="1" dirty="0">
                <a:solidFill>
                  <a:schemeClr val="bg1"/>
                </a:solidFill>
              </a:endParaRPr>
            </a:p>
          </p:txBody>
        </p:sp>
      </p:grpSp>
      <p:sp>
        <p:nvSpPr>
          <p:cNvPr id="2" name="Title 1">
            <a:extLst>
              <a:ext uri="{FF2B5EF4-FFF2-40B4-BE49-F238E27FC236}">
                <a16:creationId xmlns:a16="http://schemas.microsoft.com/office/drawing/2014/main" id="{2E17ACE8-6C15-49EA-B46A-9A379BEA4478}"/>
              </a:ext>
            </a:extLst>
          </p:cNvPr>
          <p:cNvSpPr>
            <a:spLocks noGrp="1"/>
          </p:cNvSpPr>
          <p:nvPr>
            <p:ph type="title"/>
          </p:nvPr>
        </p:nvSpPr>
        <p:spPr/>
        <p:txBody>
          <a:bodyPr/>
          <a:lstStyle/>
          <a:p>
            <a:r>
              <a:rPr lang="en-US" dirty="0"/>
              <a:t>Speaker</a:t>
            </a:r>
          </a:p>
        </p:txBody>
      </p:sp>
      <p:pic>
        <p:nvPicPr>
          <p:cNvPr id="1026" name="Picture 2">
            <a:extLst>
              <a:ext uri="{FF2B5EF4-FFF2-40B4-BE49-F238E27FC236}">
                <a16:creationId xmlns:a16="http://schemas.microsoft.com/office/drawing/2014/main" id="{29F831F2-3FE2-4BA6-8D8A-64E1391F8F98}"/>
              </a:ext>
            </a:extLst>
          </p:cNvPr>
          <p:cNvPicPr>
            <a:picLocks noChangeAspect="1" noChangeArrowheads="1"/>
          </p:cNvPicPr>
          <p:nvPr/>
        </p:nvPicPr>
        <p:blipFill>
          <a:blip r:embed="rId5"/>
          <a:srcRect/>
          <a:stretch/>
        </p:blipFill>
        <p:spPr bwMode="auto">
          <a:xfrm>
            <a:off x="291934" y="955080"/>
            <a:ext cx="1326790" cy="13235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4985EB2-59FD-448F-ADB8-8C4BEF8965D1}"/>
              </a:ext>
            </a:extLst>
          </p:cNvPr>
          <p:cNvSpPr txBox="1"/>
          <p:nvPr/>
        </p:nvSpPr>
        <p:spPr>
          <a:xfrm>
            <a:off x="1761445" y="897510"/>
            <a:ext cx="3761799" cy="2279342"/>
          </a:xfrm>
          <a:prstGeom prst="rect">
            <a:avLst/>
          </a:prstGeom>
          <a:noFill/>
        </p:spPr>
        <p:txBody>
          <a:bodyPr wrap="square">
            <a:spAutoFit/>
          </a:bodyPr>
          <a:lstStyle/>
          <a:p>
            <a:pPr>
              <a:lnSpc>
                <a:spcPct val="110000"/>
              </a:lnSpc>
            </a:pPr>
            <a:r>
              <a:rPr lang="en-US" b="0" i="0" dirty="0">
                <a:effectLst/>
                <a:latin typeface="Helvetica Neue"/>
              </a:rPr>
              <a:t>W</a:t>
            </a:r>
            <a:r>
              <a:rPr lang="en-US" altLang="zh-CN" b="0" i="0" dirty="0">
                <a:effectLst/>
                <a:latin typeface="Helvetica Neue"/>
              </a:rPr>
              <a:t>eiwen Jiang</a:t>
            </a:r>
          </a:p>
          <a:p>
            <a:pPr>
              <a:lnSpc>
                <a:spcPct val="110000"/>
              </a:lnSpc>
            </a:pPr>
            <a:r>
              <a:rPr lang="en-US" altLang="zh-CN" sz="1600" dirty="0">
                <a:latin typeface="Calibri" panose="020F0502020204030204" pitchFamily="34" charset="0"/>
                <a:ea typeface="等线" panose="02010600030101010101" pitchFamily="2" charset="-122"/>
              </a:rPr>
              <a:t>Assistant Professor</a:t>
            </a:r>
          </a:p>
          <a:p>
            <a:pPr>
              <a:lnSpc>
                <a:spcPct val="110000"/>
              </a:lnSpc>
            </a:pPr>
            <a:r>
              <a:rPr lang="en-US" altLang="zh-CN" sz="1600" dirty="0">
                <a:latin typeface="Calibri" panose="020F0502020204030204" pitchFamily="34" charset="0"/>
                <a:ea typeface="等线" panose="02010600030101010101" pitchFamily="2" charset="-122"/>
              </a:rPr>
              <a:t>Electrical and Computer Engineering (ECE)</a:t>
            </a:r>
          </a:p>
          <a:p>
            <a:pPr>
              <a:lnSpc>
                <a:spcPct val="110000"/>
              </a:lnSpc>
            </a:pPr>
            <a:r>
              <a:rPr lang="en-US" altLang="zh-CN" sz="1600" dirty="0">
                <a:latin typeface="Calibri" panose="020F0502020204030204" pitchFamily="34" charset="0"/>
                <a:ea typeface="等线" panose="02010600030101010101" pitchFamily="2" charset="-122"/>
              </a:rPr>
              <a:t>George Mason University</a:t>
            </a:r>
          </a:p>
          <a:p>
            <a:pPr>
              <a:lnSpc>
                <a:spcPct val="110000"/>
              </a:lnSpc>
            </a:pPr>
            <a:r>
              <a:rPr lang="en-US" sz="1600" dirty="0">
                <a:effectLst/>
                <a:latin typeface="Calibri" panose="020F0502020204030204" pitchFamily="34" charset="0"/>
                <a:ea typeface="等线" panose="02010600030101010101" pitchFamily="2" charset="-122"/>
              </a:rPr>
              <a:t>Room3247, Nguyen Engineering Building</a:t>
            </a:r>
            <a:endParaRPr lang="en-US" sz="1600" dirty="0">
              <a:solidFill>
                <a:srgbClr val="555555"/>
              </a:solidFill>
              <a:latin typeface="Helvetica Neue"/>
            </a:endParaRPr>
          </a:p>
          <a:p>
            <a:pPr>
              <a:lnSpc>
                <a:spcPct val="110000"/>
              </a:lnSpc>
            </a:pPr>
            <a:r>
              <a:rPr lang="en-US" sz="1600" dirty="0">
                <a:latin typeface="Calibri" panose="020F0502020204030204" pitchFamily="34" charset="0"/>
                <a:ea typeface="等线" panose="02010600030101010101" pitchFamily="2" charset="-122"/>
              </a:rPr>
              <a:t>wjiang8@gmu.edu</a:t>
            </a:r>
          </a:p>
          <a:p>
            <a:pPr>
              <a:lnSpc>
                <a:spcPct val="110000"/>
              </a:lnSpc>
            </a:pPr>
            <a:r>
              <a:rPr lang="en-US" sz="1600" dirty="0">
                <a:latin typeface="Calibri" panose="020F0502020204030204" pitchFamily="34" charset="0"/>
                <a:ea typeface="等线" panose="02010600030101010101" pitchFamily="2" charset="-122"/>
              </a:rPr>
              <a:t>(703)-993-5083</a:t>
            </a:r>
          </a:p>
          <a:p>
            <a:pPr>
              <a:lnSpc>
                <a:spcPct val="110000"/>
              </a:lnSpc>
            </a:pPr>
            <a:r>
              <a:rPr lang="en-US" sz="1600" dirty="0">
                <a:latin typeface="Calibri" panose="020F0502020204030204" pitchFamily="34" charset="0"/>
                <a:ea typeface="等线" panose="02010600030101010101" pitchFamily="2" charset="-122"/>
                <a:hlinkClick r:id="rId6"/>
              </a:rPr>
              <a:t>https://jqub.ece.gmu.edu/</a:t>
            </a:r>
            <a:r>
              <a:rPr lang="en-US" sz="1600" dirty="0">
                <a:latin typeface="Calibri" panose="020F0502020204030204" pitchFamily="34" charset="0"/>
                <a:ea typeface="等线" panose="02010600030101010101" pitchFamily="2" charset="-122"/>
              </a:rPr>
              <a:t> </a:t>
            </a:r>
          </a:p>
        </p:txBody>
      </p:sp>
      <p:sp>
        <p:nvSpPr>
          <p:cNvPr id="21" name="Content Placeholder 6">
            <a:extLst>
              <a:ext uri="{FF2B5EF4-FFF2-40B4-BE49-F238E27FC236}">
                <a16:creationId xmlns:a16="http://schemas.microsoft.com/office/drawing/2014/main" id="{33042C5E-8FC4-4FE8-9173-6FD2568A3113}"/>
              </a:ext>
            </a:extLst>
          </p:cNvPr>
          <p:cNvSpPr txBox="1">
            <a:spLocks/>
          </p:cNvSpPr>
          <p:nvPr/>
        </p:nvSpPr>
        <p:spPr>
          <a:xfrm>
            <a:off x="5762681" y="622300"/>
            <a:ext cx="5365450" cy="2647940"/>
          </a:xfrm>
          <a:prstGeom prst="rect">
            <a:avLst/>
          </a:prstGeom>
        </p:spPr>
        <p:txBody>
          <a:bodyPr vert="horz" lIns="91440" tIns="45720" rIns="91440" bIns="45720" rtlCol="0">
            <a:normAutofit/>
          </a:bodyPr>
          <a:lstStyle>
            <a:lvl1pPr marL="457178" indent="-457178"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457178"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2pPr>
            <a:lvl3pPr marL="914354"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3pPr>
            <a:lvl4pPr marL="1371532"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4pPr>
            <a:lvl5pPr marL="1828709"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82880"/>
            <a:r>
              <a:rPr lang="en-US" sz="1600" b="1" dirty="0"/>
              <a:t>E</a:t>
            </a:r>
            <a:r>
              <a:rPr lang="en-US" altLang="zh-CN" sz="1600" b="1" dirty="0"/>
              <a:t>ducation </a:t>
            </a:r>
            <a:r>
              <a:rPr lang="en-US" sz="1600" b="1" dirty="0"/>
              <a:t>Background</a:t>
            </a:r>
          </a:p>
          <a:p>
            <a:pPr marL="640080" lvl="1" indent="-182880">
              <a:buFont typeface="Arial" panose="020B0604020202020204" pitchFamily="34" charset="0"/>
              <a:buChar char="•"/>
            </a:pPr>
            <a:r>
              <a:rPr lang="en-US" altLang="zh-CN" sz="1600" b="1" dirty="0"/>
              <a:t>Chongqing University (2013-2019)</a:t>
            </a:r>
            <a:endParaRPr lang="en-US" sz="1600" b="1" dirty="0"/>
          </a:p>
          <a:p>
            <a:pPr marL="640080" lvl="1" indent="-182880">
              <a:buFont typeface="Arial" panose="020B0604020202020204" pitchFamily="34" charset="0"/>
              <a:buChar char="•"/>
            </a:pPr>
            <a:r>
              <a:rPr lang="en-US" sz="1600" b="1" dirty="0"/>
              <a:t>University of Pittsburgh (2017-2019)</a:t>
            </a:r>
          </a:p>
          <a:p>
            <a:pPr marL="640080" lvl="1" indent="-182880">
              <a:buFont typeface="Arial" panose="020B0604020202020204" pitchFamily="34" charset="0"/>
              <a:buChar char="•"/>
            </a:pPr>
            <a:r>
              <a:rPr lang="en-US" sz="1600" b="1" dirty="0"/>
              <a:t>University of Notre Dame (2019-2021)</a:t>
            </a:r>
          </a:p>
          <a:p>
            <a:pPr marL="0" indent="-182880"/>
            <a:r>
              <a:rPr lang="en-US" sz="1600" b="1" dirty="0"/>
              <a:t>R</a:t>
            </a:r>
            <a:r>
              <a:rPr lang="en-US" altLang="zh-CN" sz="1600" b="1" dirty="0"/>
              <a:t>esearch Interests</a:t>
            </a:r>
            <a:endParaRPr lang="en-US" sz="1600" b="1" dirty="0"/>
          </a:p>
          <a:p>
            <a:pPr marL="640080" lvl="1" indent="-182880">
              <a:buFont typeface="Arial" panose="020B0604020202020204" pitchFamily="34" charset="0"/>
              <a:buChar char="•"/>
            </a:pPr>
            <a:r>
              <a:rPr lang="en-US" sz="1600" b="1" dirty="0">
                <a:solidFill>
                  <a:srgbClr val="C00000"/>
                </a:solidFill>
              </a:rPr>
              <a:t>Optimization</a:t>
            </a:r>
          </a:p>
          <a:p>
            <a:pPr marL="640080" lvl="1" indent="-182880">
              <a:buFont typeface="Arial" panose="020B0604020202020204" pitchFamily="34" charset="0"/>
              <a:buChar char="•"/>
            </a:pPr>
            <a:r>
              <a:rPr lang="en-US" sz="1600" b="1" dirty="0">
                <a:solidFill>
                  <a:srgbClr val="0070C0"/>
                </a:solidFill>
              </a:rPr>
              <a:t>HW/SW Co-Design</a:t>
            </a:r>
          </a:p>
          <a:p>
            <a:pPr marL="640080" lvl="1" indent="-182880">
              <a:buFont typeface="Arial" panose="020B0604020202020204" pitchFamily="34" charset="0"/>
              <a:buChar char="•"/>
            </a:pPr>
            <a:r>
              <a:rPr lang="en-US" sz="1600" b="1" dirty="0">
                <a:solidFill>
                  <a:schemeClr val="accent5">
                    <a:lumMod val="75000"/>
                  </a:schemeClr>
                </a:solidFill>
              </a:rPr>
              <a:t>Quantum Learning</a:t>
            </a:r>
          </a:p>
        </p:txBody>
      </p:sp>
      <p:cxnSp>
        <p:nvCxnSpPr>
          <p:cNvPr id="6" name="Connector: Elbow 5">
            <a:extLst>
              <a:ext uri="{FF2B5EF4-FFF2-40B4-BE49-F238E27FC236}">
                <a16:creationId xmlns:a16="http://schemas.microsoft.com/office/drawing/2014/main" id="{F9FBFC63-20AF-4D64-AE1D-8C1DEDA54AB7}"/>
              </a:ext>
            </a:extLst>
          </p:cNvPr>
          <p:cNvCxnSpPr>
            <a:cxnSpLocks/>
          </p:cNvCxnSpPr>
          <p:nvPr/>
        </p:nvCxnSpPr>
        <p:spPr>
          <a:xfrm rot="10800000" flipV="1">
            <a:off x="5025158" y="2710543"/>
            <a:ext cx="1328685" cy="559696"/>
          </a:xfrm>
          <a:prstGeom prst="bentConnector2">
            <a:avLst/>
          </a:prstGeom>
          <a:ln w="19050">
            <a:solidFill>
              <a:srgbClr val="0070C0"/>
            </a:solidFill>
            <a:tailEnd type="triangle"/>
          </a:ln>
        </p:spPr>
        <p:style>
          <a:lnRef idx="1">
            <a:schemeClr val="dk1"/>
          </a:lnRef>
          <a:fillRef idx="0">
            <a:schemeClr val="dk1"/>
          </a:fillRef>
          <a:effectRef idx="0">
            <a:schemeClr val="dk1"/>
          </a:effectRef>
          <a:fontRef idx="minor">
            <a:schemeClr val="tx1"/>
          </a:fontRef>
        </p:style>
      </p:cxnSp>
      <p:pic>
        <p:nvPicPr>
          <p:cNvPr id="1028" name="Picture 4">
            <a:extLst>
              <a:ext uri="{FF2B5EF4-FFF2-40B4-BE49-F238E27FC236}">
                <a16:creationId xmlns:a16="http://schemas.microsoft.com/office/drawing/2014/main" id="{0B8D4B2C-2E08-4E02-BEDA-02F9D35E961E}"/>
              </a:ext>
            </a:extLst>
          </p:cNvPr>
          <p:cNvPicPr>
            <a:picLocks noChangeAspect="1" noChangeArrowheads="1"/>
          </p:cNvPicPr>
          <p:nvPr/>
        </p:nvPicPr>
        <p:blipFill>
          <a:blip r:embed="rId7"/>
          <a:srcRect/>
          <a:stretch/>
        </p:blipFill>
        <p:spPr bwMode="auto">
          <a:xfrm>
            <a:off x="8850753" y="6036814"/>
            <a:ext cx="1454632" cy="60411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8D072B5-00DC-41AA-970B-54409B57B4EE}"/>
              </a:ext>
            </a:extLst>
          </p:cNvPr>
          <p:cNvSpPr txBox="1"/>
          <p:nvPr/>
        </p:nvSpPr>
        <p:spPr>
          <a:xfrm>
            <a:off x="7203041" y="6050196"/>
            <a:ext cx="1737180" cy="646331"/>
          </a:xfrm>
          <a:prstGeom prst="rect">
            <a:avLst/>
          </a:prstGeom>
          <a:noFill/>
        </p:spPr>
        <p:txBody>
          <a:bodyPr wrap="square">
            <a:spAutoFit/>
          </a:bodyPr>
          <a:lstStyle/>
          <a:p>
            <a:r>
              <a:rPr lang="en-US" b="1" dirty="0">
                <a:solidFill>
                  <a:srgbClr val="0070C0"/>
                </a:solidFill>
              </a:rPr>
              <a:t>Best Paper </a:t>
            </a:r>
          </a:p>
          <a:p>
            <a:r>
              <a:rPr lang="en-US" b="1" dirty="0">
                <a:solidFill>
                  <a:srgbClr val="0070C0"/>
                </a:solidFill>
              </a:rPr>
              <a:t>Nominations:</a:t>
            </a:r>
          </a:p>
        </p:txBody>
      </p:sp>
      <p:pic>
        <p:nvPicPr>
          <p:cNvPr id="1030" name="Picture 6" descr="Home - Embedded Systems Week">
            <a:extLst>
              <a:ext uri="{FF2B5EF4-FFF2-40B4-BE49-F238E27FC236}">
                <a16:creationId xmlns:a16="http://schemas.microsoft.com/office/drawing/2014/main" id="{25808831-D0A8-4C2D-92DC-33954FA07A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2580" y="6043883"/>
            <a:ext cx="579217" cy="5792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P-DAC 2022(Taipei) - 27th Asia and South Pacific Design Automation  Conference -- showsbee.com">
            <a:extLst>
              <a:ext uri="{FF2B5EF4-FFF2-40B4-BE49-F238E27FC236}">
                <a16:creationId xmlns:a16="http://schemas.microsoft.com/office/drawing/2014/main" id="{431AF488-9488-4903-8AB5-B06751F277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58993" y="6049276"/>
            <a:ext cx="969179" cy="5595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2C98ED-3BE8-40D3-AD55-72C0ECCF0465}"/>
              </a:ext>
            </a:extLst>
          </p:cNvPr>
          <p:cNvPicPr>
            <a:picLocks noChangeAspect="1"/>
          </p:cNvPicPr>
          <p:nvPr/>
        </p:nvPicPr>
        <p:blipFill>
          <a:blip r:embed="rId10"/>
          <a:stretch>
            <a:fillRect/>
          </a:stretch>
        </p:blipFill>
        <p:spPr>
          <a:xfrm>
            <a:off x="8661056" y="3304913"/>
            <a:ext cx="3408074" cy="2527557"/>
          </a:xfrm>
          <a:prstGeom prst="rect">
            <a:avLst/>
          </a:prstGeom>
        </p:spPr>
      </p:pic>
      <p:sp>
        <p:nvSpPr>
          <p:cNvPr id="22" name="TextBox 21">
            <a:extLst>
              <a:ext uri="{FF2B5EF4-FFF2-40B4-BE49-F238E27FC236}">
                <a16:creationId xmlns:a16="http://schemas.microsoft.com/office/drawing/2014/main" id="{A6AEDD51-0407-43B9-90F1-CF63F0F6EB9E}"/>
              </a:ext>
            </a:extLst>
          </p:cNvPr>
          <p:cNvSpPr txBox="1"/>
          <p:nvPr/>
        </p:nvSpPr>
        <p:spPr>
          <a:xfrm>
            <a:off x="7215681" y="3372229"/>
            <a:ext cx="1496115" cy="646331"/>
          </a:xfrm>
          <a:prstGeom prst="rect">
            <a:avLst/>
          </a:prstGeom>
          <a:noFill/>
        </p:spPr>
        <p:txBody>
          <a:bodyPr wrap="square">
            <a:spAutoFit/>
          </a:bodyPr>
          <a:lstStyle/>
          <a:p>
            <a:r>
              <a:rPr lang="en-US" b="1" dirty="0">
                <a:solidFill>
                  <a:srgbClr val="0070C0"/>
                </a:solidFill>
              </a:rPr>
              <a:t>Best Paper </a:t>
            </a:r>
          </a:p>
          <a:p>
            <a:r>
              <a:rPr lang="en-US" b="1" dirty="0">
                <a:solidFill>
                  <a:srgbClr val="0070C0"/>
                </a:solidFill>
              </a:rPr>
              <a:t>Award:</a:t>
            </a:r>
          </a:p>
        </p:txBody>
      </p:sp>
      <p:cxnSp>
        <p:nvCxnSpPr>
          <p:cNvPr id="8" name="Straight Connector 7">
            <a:extLst>
              <a:ext uri="{FF2B5EF4-FFF2-40B4-BE49-F238E27FC236}">
                <a16:creationId xmlns:a16="http://schemas.microsoft.com/office/drawing/2014/main" id="{1F820567-EBBF-4DF2-8E2F-2173C078B17E}"/>
              </a:ext>
            </a:extLst>
          </p:cNvPr>
          <p:cNvCxnSpPr/>
          <p:nvPr/>
        </p:nvCxnSpPr>
        <p:spPr>
          <a:xfrm flipH="1">
            <a:off x="7296150" y="5905500"/>
            <a:ext cx="4772980" cy="0"/>
          </a:xfrm>
          <a:prstGeom prst="line">
            <a:avLst/>
          </a:prstGeom>
          <a:ln w="19050">
            <a:solidFill>
              <a:srgbClr val="0070C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285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14" descr="Pacific Northwest National Laboratory - Wikipedia">
            <a:extLst>
              <a:ext uri="{FF2B5EF4-FFF2-40B4-BE49-F238E27FC236}">
                <a16:creationId xmlns:a16="http://schemas.microsoft.com/office/drawing/2014/main" id="{7243AF6F-DE36-CD0C-D2D0-2101E23C3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019" y="3911335"/>
            <a:ext cx="1827873" cy="7588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380577-947A-9369-9C61-B73166DFE469}"/>
              </a:ext>
            </a:extLst>
          </p:cNvPr>
          <p:cNvSpPr>
            <a:spLocks noGrp="1"/>
          </p:cNvSpPr>
          <p:nvPr>
            <p:ph type="title"/>
          </p:nvPr>
        </p:nvSpPr>
        <p:spPr/>
        <p:txBody>
          <a:bodyPr/>
          <a:lstStyle/>
          <a:p>
            <a:r>
              <a:rPr lang="en-US" dirty="0"/>
              <a:t>Acknowledge</a:t>
            </a:r>
          </a:p>
        </p:txBody>
      </p:sp>
      <p:sp>
        <p:nvSpPr>
          <p:cNvPr id="3" name="Slide Number Placeholder 2">
            <a:extLst>
              <a:ext uri="{FF2B5EF4-FFF2-40B4-BE49-F238E27FC236}">
                <a16:creationId xmlns:a16="http://schemas.microsoft.com/office/drawing/2014/main" id="{87A7EB9B-F713-8600-1BBB-43F27F85EBF3}"/>
              </a:ext>
            </a:extLst>
          </p:cNvPr>
          <p:cNvSpPr>
            <a:spLocks noGrp="1"/>
          </p:cNvSpPr>
          <p:nvPr>
            <p:ph type="sldNum" sz="quarter" idx="12"/>
          </p:nvPr>
        </p:nvSpPr>
        <p:spPr/>
        <p:txBody>
          <a:bodyPr/>
          <a:lstStyle/>
          <a:p>
            <a:fld id="{9384FF6D-5FD2-A847-8599-D7B37E65F8CD}" type="slidenum">
              <a:rPr lang="en-US" smtClean="0"/>
              <a:pPr/>
              <a:t>30</a:t>
            </a:fld>
            <a:r>
              <a:rPr lang="en-US"/>
              <a:t>  |  George Mason University</a:t>
            </a:r>
            <a:endParaRPr lang="en-US" dirty="0"/>
          </a:p>
        </p:txBody>
      </p:sp>
      <p:sp>
        <p:nvSpPr>
          <p:cNvPr id="7" name="TextBox 6">
            <a:extLst>
              <a:ext uri="{FF2B5EF4-FFF2-40B4-BE49-F238E27FC236}">
                <a16:creationId xmlns:a16="http://schemas.microsoft.com/office/drawing/2014/main" id="{354BEE58-2037-2E5C-2F0F-218FB68124DE}"/>
              </a:ext>
            </a:extLst>
          </p:cNvPr>
          <p:cNvSpPr txBox="1"/>
          <p:nvPr/>
        </p:nvSpPr>
        <p:spPr>
          <a:xfrm>
            <a:off x="418385" y="4834089"/>
            <a:ext cx="1326004" cy="369332"/>
          </a:xfrm>
          <a:prstGeom prst="rect">
            <a:avLst/>
          </a:prstGeom>
          <a:noFill/>
        </p:spPr>
        <p:txBody>
          <a:bodyPr wrap="none" rtlCol="0">
            <a:spAutoFit/>
          </a:bodyPr>
          <a:lstStyle/>
          <a:p>
            <a:r>
              <a:rPr lang="en-US" b="1" dirty="0"/>
              <a:t>Sponsors:</a:t>
            </a:r>
            <a:endParaRPr lang="en-US" sz="1600" dirty="0"/>
          </a:p>
        </p:txBody>
      </p:sp>
      <p:pic>
        <p:nvPicPr>
          <p:cNvPr id="1032" name="Picture 8">
            <a:extLst>
              <a:ext uri="{FF2B5EF4-FFF2-40B4-BE49-F238E27FC236}">
                <a16:creationId xmlns:a16="http://schemas.microsoft.com/office/drawing/2014/main" id="{12740CA6-CBB8-E192-35A0-083D046FF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3403" y="4156094"/>
            <a:ext cx="2452451" cy="4664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ak Ridge National Laboratory | Drupal.org">
            <a:extLst>
              <a:ext uri="{FF2B5EF4-FFF2-40B4-BE49-F238E27FC236}">
                <a16:creationId xmlns:a16="http://schemas.microsoft.com/office/drawing/2014/main" id="{7A295DD1-979D-FAE5-A954-A36E126C6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430" y="3771805"/>
            <a:ext cx="2699340" cy="1321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3BC39A-D42A-B309-F353-CE727DDCE1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2815" y="1436846"/>
            <a:ext cx="1235235"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B7EB989-AEFA-4AAB-0DBD-D9860B22E7DD}"/>
              </a:ext>
            </a:extLst>
          </p:cNvPr>
          <p:cNvPicPr>
            <a:picLocks noChangeAspect="1" noChangeArrowheads="1"/>
          </p:cNvPicPr>
          <p:nvPr/>
        </p:nvPicPr>
        <p:blipFill>
          <a:blip r:embed="rId6"/>
          <a:srcRect/>
          <a:stretch/>
        </p:blipFill>
        <p:spPr bwMode="auto">
          <a:xfrm>
            <a:off x="1566983" y="1381254"/>
            <a:ext cx="1155266"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9594F2-9912-302C-13B6-3B99524C8D7A}"/>
              </a:ext>
            </a:extLst>
          </p:cNvPr>
          <p:cNvSpPr txBox="1"/>
          <p:nvPr/>
        </p:nvSpPr>
        <p:spPr>
          <a:xfrm>
            <a:off x="418385" y="862745"/>
            <a:ext cx="4365298" cy="369332"/>
          </a:xfrm>
          <a:prstGeom prst="rect">
            <a:avLst/>
          </a:prstGeom>
          <a:noFill/>
        </p:spPr>
        <p:txBody>
          <a:bodyPr wrap="none" rtlCol="0">
            <a:spAutoFit/>
          </a:bodyPr>
          <a:lstStyle/>
          <a:p>
            <a:r>
              <a:rPr lang="en-US" b="1" dirty="0"/>
              <a:t>Academia Students and Collaborators</a:t>
            </a:r>
          </a:p>
        </p:txBody>
      </p:sp>
      <p:pic>
        <p:nvPicPr>
          <p:cNvPr id="11" name="Picture 10">
            <a:extLst>
              <a:ext uri="{FF2B5EF4-FFF2-40B4-BE49-F238E27FC236}">
                <a16:creationId xmlns:a16="http://schemas.microsoft.com/office/drawing/2014/main" id="{7A06A734-04F6-CB53-2362-C1FA96280441}"/>
              </a:ext>
            </a:extLst>
          </p:cNvPr>
          <p:cNvPicPr>
            <a:picLocks noChangeAspect="1" noChangeArrowheads="1"/>
          </p:cNvPicPr>
          <p:nvPr/>
        </p:nvPicPr>
        <p:blipFill>
          <a:blip r:embed="rId7"/>
          <a:srcRect/>
          <a:stretch/>
        </p:blipFill>
        <p:spPr bwMode="auto">
          <a:xfrm>
            <a:off x="9453664" y="1399997"/>
            <a:ext cx="1233488"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58504C8-DB20-1610-E013-8834D303C3AD}"/>
              </a:ext>
            </a:extLst>
          </p:cNvPr>
          <p:cNvPicPr>
            <a:picLocks noChangeAspect="1" noChangeArrowheads="1"/>
          </p:cNvPicPr>
          <p:nvPr/>
        </p:nvPicPr>
        <p:blipFill>
          <a:blip r:embed="rId8"/>
          <a:srcRect/>
          <a:stretch/>
        </p:blipFill>
        <p:spPr bwMode="auto">
          <a:xfrm>
            <a:off x="10737056" y="1388715"/>
            <a:ext cx="1233488"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57D1FFD-983A-2D3B-133F-481F2106B4FC}"/>
              </a:ext>
            </a:extLst>
          </p:cNvPr>
          <p:cNvPicPr>
            <a:picLocks noChangeAspect="1" noChangeArrowheads="1"/>
          </p:cNvPicPr>
          <p:nvPr/>
        </p:nvPicPr>
        <p:blipFill>
          <a:blip r:embed="rId9"/>
          <a:srcRect/>
          <a:stretch/>
        </p:blipFill>
        <p:spPr bwMode="auto">
          <a:xfrm>
            <a:off x="6871687" y="1427187"/>
            <a:ext cx="1235235" cy="1210530"/>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3BDE97C-522A-E43F-77E6-C7391784EF96}"/>
              </a:ext>
            </a:extLst>
          </p:cNvPr>
          <p:cNvPicPr>
            <a:picLocks noChangeAspect="1" noChangeArrowheads="1"/>
          </p:cNvPicPr>
          <p:nvPr/>
        </p:nvPicPr>
        <p:blipFill>
          <a:blip r:embed="rId10"/>
          <a:srcRect/>
          <a:stretch/>
        </p:blipFill>
        <p:spPr bwMode="auto">
          <a:xfrm>
            <a:off x="244297" y="1391407"/>
            <a:ext cx="1235235" cy="1212589"/>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04892B4-7C15-267B-78A1-88BEEB761DF1}"/>
              </a:ext>
            </a:extLst>
          </p:cNvPr>
          <p:cNvPicPr>
            <a:picLocks noChangeAspect="1" noChangeArrowheads="1"/>
          </p:cNvPicPr>
          <p:nvPr/>
        </p:nvPicPr>
        <p:blipFill>
          <a:blip r:embed="rId11"/>
          <a:srcRect/>
          <a:stretch/>
        </p:blipFill>
        <p:spPr bwMode="auto">
          <a:xfrm>
            <a:off x="2938602" y="1450139"/>
            <a:ext cx="1206903" cy="1206903"/>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899483F-B067-F3F0-BE89-38F588ADC5C2}"/>
              </a:ext>
            </a:extLst>
          </p:cNvPr>
          <p:cNvPicPr>
            <a:picLocks noChangeAspect="1" noChangeArrowheads="1"/>
          </p:cNvPicPr>
          <p:nvPr/>
        </p:nvPicPr>
        <p:blipFill>
          <a:blip r:embed="rId12"/>
          <a:srcRect/>
          <a:stretch/>
        </p:blipFill>
        <p:spPr bwMode="auto">
          <a:xfrm>
            <a:off x="5581572" y="1429469"/>
            <a:ext cx="1233488"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59A49BD-0E33-C5DC-C0AE-0C479163E500}"/>
              </a:ext>
            </a:extLst>
          </p:cNvPr>
          <p:cNvSpPr txBox="1"/>
          <p:nvPr/>
        </p:nvSpPr>
        <p:spPr>
          <a:xfrm>
            <a:off x="418385" y="2703291"/>
            <a:ext cx="1569660" cy="369332"/>
          </a:xfrm>
          <a:prstGeom prst="rect">
            <a:avLst/>
          </a:prstGeom>
          <a:noFill/>
        </p:spPr>
        <p:txBody>
          <a:bodyPr wrap="none" rtlCol="0">
            <a:spAutoFit/>
          </a:bodyPr>
          <a:lstStyle/>
          <a:p>
            <a:r>
              <a:rPr lang="en-US" b="1" dirty="0"/>
              <a:t>National Lab</a:t>
            </a:r>
          </a:p>
        </p:txBody>
      </p:sp>
      <p:pic>
        <p:nvPicPr>
          <p:cNvPr id="25" name="Picture 24">
            <a:extLst>
              <a:ext uri="{FF2B5EF4-FFF2-40B4-BE49-F238E27FC236}">
                <a16:creationId xmlns:a16="http://schemas.microsoft.com/office/drawing/2014/main" id="{F10C52E2-70BE-B53D-5283-BA7C3B00614C}"/>
              </a:ext>
            </a:extLst>
          </p:cNvPr>
          <p:cNvPicPr>
            <a:picLocks noChangeAspect="1" noChangeArrowheads="1"/>
          </p:cNvPicPr>
          <p:nvPr/>
        </p:nvPicPr>
        <p:blipFill>
          <a:blip r:embed="rId13"/>
          <a:srcRect/>
          <a:stretch/>
        </p:blipFill>
        <p:spPr bwMode="auto">
          <a:xfrm>
            <a:off x="5939043" y="2953199"/>
            <a:ext cx="1231055" cy="1194860"/>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90C6D15-759C-F784-A092-8601E226D3A9}"/>
              </a:ext>
            </a:extLst>
          </p:cNvPr>
          <p:cNvPicPr>
            <a:picLocks noChangeAspect="1" noChangeArrowheads="1"/>
          </p:cNvPicPr>
          <p:nvPr/>
        </p:nvPicPr>
        <p:blipFill>
          <a:blip r:embed="rId14"/>
          <a:srcRect/>
          <a:stretch/>
        </p:blipFill>
        <p:spPr bwMode="auto">
          <a:xfrm>
            <a:off x="7417955" y="2964028"/>
            <a:ext cx="1155266" cy="1142971"/>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BD309AE-EA7E-62DC-E534-E2E8941131B0}"/>
              </a:ext>
            </a:extLst>
          </p:cNvPr>
          <p:cNvPicPr>
            <a:picLocks noChangeAspect="1" noChangeArrowheads="1"/>
          </p:cNvPicPr>
          <p:nvPr/>
        </p:nvPicPr>
        <p:blipFill>
          <a:blip r:embed="rId15"/>
          <a:srcRect/>
          <a:stretch/>
        </p:blipFill>
        <p:spPr bwMode="auto">
          <a:xfrm>
            <a:off x="10436394" y="2938922"/>
            <a:ext cx="1199460" cy="1194860"/>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FF9CF134-F999-8313-A09E-723E8AACCC51}"/>
              </a:ext>
            </a:extLst>
          </p:cNvPr>
          <p:cNvPicPr>
            <a:picLocks noChangeAspect="1" noChangeArrowheads="1"/>
          </p:cNvPicPr>
          <p:nvPr/>
        </p:nvPicPr>
        <p:blipFill>
          <a:blip r:embed="rId16"/>
          <a:srcRect/>
          <a:stretch/>
        </p:blipFill>
        <p:spPr bwMode="auto">
          <a:xfrm>
            <a:off x="8939495" y="2914690"/>
            <a:ext cx="1210530" cy="1172621"/>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1FBA80E-B237-41B6-F082-959726B0E408}"/>
              </a:ext>
            </a:extLst>
          </p:cNvPr>
          <p:cNvPicPr>
            <a:picLocks noChangeAspect="1" noChangeArrowheads="1"/>
          </p:cNvPicPr>
          <p:nvPr/>
        </p:nvPicPr>
        <p:blipFill>
          <a:blip r:embed="rId17"/>
          <a:srcRect/>
          <a:stretch/>
        </p:blipFill>
        <p:spPr bwMode="auto">
          <a:xfrm>
            <a:off x="1594468" y="2932383"/>
            <a:ext cx="1212589" cy="1174616"/>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8455E7C-645D-D17A-6CD0-937897CE0925}"/>
              </a:ext>
            </a:extLst>
          </p:cNvPr>
          <p:cNvPicPr>
            <a:picLocks noChangeAspect="1" noChangeArrowheads="1"/>
          </p:cNvPicPr>
          <p:nvPr/>
        </p:nvPicPr>
        <p:blipFill>
          <a:blip r:embed="rId18"/>
          <a:srcRect/>
          <a:stretch/>
        </p:blipFill>
        <p:spPr bwMode="auto">
          <a:xfrm>
            <a:off x="4437838" y="2934336"/>
            <a:ext cx="1206903" cy="116910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C2F2446D-149F-DF22-958B-5E3B323BC267}"/>
              </a:ext>
            </a:extLst>
          </p:cNvPr>
          <p:cNvPicPr>
            <a:picLocks noChangeAspect="1" noChangeArrowheads="1"/>
          </p:cNvPicPr>
          <p:nvPr/>
        </p:nvPicPr>
        <p:blipFill>
          <a:blip r:embed="rId19"/>
          <a:srcRect/>
          <a:stretch/>
        </p:blipFill>
        <p:spPr bwMode="auto">
          <a:xfrm>
            <a:off x="2943784" y="2918203"/>
            <a:ext cx="1233488" cy="1194860"/>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FACA50FD-5688-D11A-E472-96F531B58497}"/>
              </a:ext>
            </a:extLst>
          </p:cNvPr>
          <p:cNvPicPr>
            <a:picLocks noChangeAspect="1" noChangeArrowheads="1"/>
          </p:cNvPicPr>
          <p:nvPr/>
        </p:nvPicPr>
        <p:blipFill>
          <a:blip r:embed="rId20"/>
          <a:srcRect/>
          <a:stretch/>
        </p:blipFill>
        <p:spPr bwMode="auto">
          <a:xfrm>
            <a:off x="8170272" y="1380958"/>
            <a:ext cx="1233488" cy="1233488"/>
          </a:xfrm>
          <a:custGeom>
            <a:avLst/>
            <a:gdLst>
              <a:gd name="connsiteX0" fmla="*/ 617618 w 1235235"/>
              <a:gd name="connsiteY0" fmla="*/ 0 h 1233488"/>
              <a:gd name="connsiteX1" fmla="*/ 1222688 w 1235235"/>
              <a:gd name="connsiteY1" fmla="*/ 492449 h 1233488"/>
              <a:gd name="connsiteX2" fmla="*/ 1235235 w 1235235"/>
              <a:gd name="connsiteY2" fmla="*/ 616734 h 1233488"/>
              <a:gd name="connsiteX3" fmla="*/ 1235235 w 1235235"/>
              <a:gd name="connsiteY3" fmla="*/ 616754 h 1233488"/>
              <a:gd name="connsiteX4" fmla="*/ 1222688 w 1235235"/>
              <a:gd name="connsiteY4" fmla="*/ 741039 h 1233488"/>
              <a:gd name="connsiteX5" fmla="*/ 617618 w 1235235"/>
              <a:gd name="connsiteY5" fmla="*/ 1233488 h 1233488"/>
              <a:gd name="connsiteX6" fmla="*/ 0 w 1235235"/>
              <a:gd name="connsiteY6" fmla="*/ 616744 h 1233488"/>
              <a:gd name="connsiteX7" fmla="*/ 617618 w 1235235"/>
              <a:gd name="connsiteY7" fmla="*/ 0 h 123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5235" h="1233488">
                <a:moveTo>
                  <a:pt x="617618" y="0"/>
                </a:moveTo>
                <a:cubicBezTo>
                  <a:pt x="916081" y="0"/>
                  <a:pt x="1165098" y="211409"/>
                  <a:pt x="1222688" y="492449"/>
                </a:cubicBezTo>
                <a:lnTo>
                  <a:pt x="1235235" y="616734"/>
                </a:lnTo>
                <a:lnTo>
                  <a:pt x="1235235" y="616754"/>
                </a:lnTo>
                <a:lnTo>
                  <a:pt x="1222688" y="741039"/>
                </a:lnTo>
                <a:cubicBezTo>
                  <a:pt x="1165098" y="1022079"/>
                  <a:pt x="916081" y="1233488"/>
                  <a:pt x="617618" y="1233488"/>
                </a:cubicBezTo>
                <a:cubicBezTo>
                  <a:pt x="276517" y="1233488"/>
                  <a:pt x="0" y="957362"/>
                  <a:pt x="0" y="616744"/>
                </a:cubicBezTo>
                <a:cubicBezTo>
                  <a:pt x="0" y="276126"/>
                  <a:pt x="276517" y="0"/>
                  <a:pt x="617618" y="0"/>
                </a:cubicBezTo>
                <a:close/>
              </a:path>
            </a:pathLst>
          </a:cu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41106D52-12F1-8B66-B281-E50B3B7B6D19}"/>
              </a:ext>
            </a:extLst>
          </p:cNvPr>
          <p:cNvPicPr>
            <a:picLocks noChangeAspect="1"/>
          </p:cNvPicPr>
          <p:nvPr/>
        </p:nvPicPr>
        <p:blipFill>
          <a:blip r:embed="rId21"/>
          <a:stretch>
            <a:fillRect/>
          </a:stretch>
        </p:blipFill>
        <p:spPr>
          <a:xfrm>
            <a:off x="1456103" y="5106223"/>
            <a:ext cx="2628900" cy="1428750"/>
          </a:xfrm>
          <a:prstGeom prst="rect">
            <a:avLst/>
          </a:prstGeom>
        </p:spPr>
      </p:pic>
      <p:sp>
        <p:nvSpPr>
          <p:cNvPr id="39" name="TextBox 38">
            <a:extLst>
              <a:ext uri="{FF2B5EF4-FFF2-40B4-BE49-F238E27FC236}">
                <a16:creationId xmlns:a16="http://schemas.microsoft.com/office/drawing/2014/main" id="{A987ADC8-C3EA-8A18-E780-2C19C33FBC4F}"/>
              </a:ext>
            </a:extLst>
          </p:cNvPr>
          <p:cNvSpPr txBox="1"/>
          <p:nvPr/>
        </p:nvSpPr>
        <p:spPr>
          <a:xfrm>
            <a:off x="4177273" y="5043303"/>
            <a:ext cx="7793272" cy="646331"/>
          </a:xfrm>
          <a:prstGeom prst="rect">
            <a:avLst/>
          </a:prstGeom>
          <a:noFill/>
        </p:spPr>
        <p:txBody>
          <a:bodyPr wrap="square" rtlCol="0">
            <a:spAutoFit/>
          </a:bodyPr>
          <a:lstStyle/>
          <a:p>
            <a:r>
              <a:rPr lang="en-US" b="1" dirty="0"/>
              <a:t>OAC-2311949</a:t>
            </a:r>
            <a:r>
              <a:rPr lang="en-US" dirty="0"/>
              <a:t>: An Integrated Framework for Enabling Temporal-Reliable Quantum Learning on NISQ-era Devices </a:t>
            </a:r>
          </a:p>
        </p:txBody>
      </p:sp>
      <p:sp>
        <p:nvSpPr>
          <p:cNvPr id="40" name="TextBox 39">
            <a:extLst>
              <a:ext uri="{FF2B5EF4-FFF2-40B4-BE49-F238E27FC236}">
                <a16:creationId xmlns:a16="http://schemas.microsoft.com/office/drawing/2014/main" id="{C91B7DF5-AB07-0B0F-AD79-2EF038D57022}"/>
              </a:ext>
            </a:extLst>
          </p:cNvPr>
          <p:cNvSpPr txBox="1"/>
          <p:nvPr/>
        </p:nvSpPr>
        <p:spPr>
          <a:xfrm>
            <a:off x="4177273" y="5726334"/>
            <a:ext cx="7793272" cy="646331"/>
          </a:xfrm>
          <a:prstGeom prst="rect">
            <a:avLst/>
          </a:prstGeom>
          <a:noFill/>
        </p:spPr>
        <p:txBody>
          <a:bodyPr wrap="square" rtlCol="0">
            <a:spAutoFit/>
          </a:bodyPr>
          <a:lstStyle/>
          <a:p>
            <a:r>
              <a:rPr lang="en-US" b="1" dirty="0"/>
              <a:t>OAC-2320957</a:t>
            </a:r>
            <a:r>
              <a:rPr lang="en-US" dirty="0"/>
              <a:t>: </a:t>
            </a:r>
            <a:r>
              <a:rPr lang="en-US" dirty="0" err="1"/>
              <a:t>CyberTraining</a:t>
            </a:r>
            <a:r>
              <a:rPr lang="en-US" dirty="0"/>
              <a:t>: Pilot: Quantum Research Workforce Development on End-to-End Quantum Systems Integration</a:t>
            </a:r>
          </a:p>
        </p:txBody>
      </p:sp>
    </p:spTree>
    <p:extLst>
      <p:ext uri="{BB962C8B-B14F-4D97-AF65-F5344CB8AC3E}">
        <p14:creationId xmlns:p14="http://schemas.microsoft.com/office/powerpoint/2010/main" val="2617697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CB14-4C20-AAEA-E3EA-B2089FD8E136}"/>
              </a:ext>
            </a:extLst>
          </p:cNvPr>
          <p:cNvSpPr>
            <a:spLocks noGrp="1"/>
          </p:cNvSpPr>
          <p:nvPr>
            <p:ph type="title"/>
          </p:nvPr>
        </p:nvSpPr>
        <p:spPr/>
        <p:txBody>
          <a:bodyPr/>
          <a:lstStyle/>
          <a:p>
            <a:r>
              <a:rPr lang="en-US" dirty="0"/>
              <a:t>Reference</a:t>
            </a:r>
          </a:p>
        </p:txBody>
      </p:sp>
      <p:sp>
        <p:nvSpPr>
          <p:cNvPr id="3" name="Slide Number Placeholder 2">
            <a:extLst>
              <a:ext uri="{FF2B5EF4-FFF2-40B4-BE49-F238E27FC236}">
                <a16:creationId xmlns:a16="http://schemas.microsoft.com/office/drawing/2014/main" id="{4993614F-7E7C-3264-93A4-553C7D70F061}"/>
              </a:ext>
            </a:extLst>
          </p:cNvPr>
          <p:cNvSpPr>
            <a:spLocks noGrp="1"/>
          </p:cNvSpPr>
          <p:nvPr>
            <p:ph type="sldNum" sz="quarter" idx="12"/>
          </p:nvPr>
        </p:nvSpPr>
        <p:spPr/>
        <p:txBody>
          <a:bodyPr/>
          <a:lstStyle/>
          <a:p>
            <a:fld id="{9384FF6D-5FD2-A847-8599-D7B37E65F8CD}" type="slidenum">
              <a:rPr lang="en-US" smtClean="0"/>
              <a:pPr/>
              <a:t>31</a:t>
            </a:fld>
            <a:r>
              <a:rPr lang="en-US"/>
              <a:t>  |  George Mason University</a:t>
            </a:r>
            <a:endParaRPr lang="en-US" dirty="0"/>
          </a:p>
        </p:txBody>
      </p:sp>
      <p:sp>
        <p:nvSpPr>
          <p:cNvPr id="7" name="TextBox 6">
            <a:extLst>
              <a:ext uri="{FF2B5EF4-FFF2-40B4-BE49-F238E27FC236}">
                <a16:creationId xmlns:a16="http://schemas.microsoft.com/office/drawing/2014/main" id="{B101837E-659A-0CED-87D3-0A8433E0FD29}"/>
              </a:ext>
            </a:extLst>
          </p:cNvPr>
          <p:cNvSpPr txBox="1"/>
          <p:nvPr/>
        </p:nvSpPr>
        <p:spPr>
          <a:xfrm>
            <a:off x="225260" y="709576"/>
            <a:ext cx="11837303" cy="5740033"/>
          </a:xfrm>
          <a:prstGeom prst="rect">
            <a:avLst/>
          </a:prstGeom>
          <a:noFill/>
        </p:spPr>
        <p:txBody>
          <a:bodyPr wrap="square">
            <a:spAutoFit/>
          </a:bodyPr>
          <a:lstStyle/>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 </a:t>
            </a:r>
            <a:r>
              <a:rPr lang="en-US" sz="1600" b="0" i="0" dirty="0">
                <a:solidFill>
                  <a:srgbClr val="00008B"/>
                </a:solidFill>
                <a:effectLst/>
                <a:latin typeface="Helvetica Neue"/>
              </a:rPr>
              <a:t>Zhirui Hu, Peiyan Dong, Zhepeng Wang, Youzuo Lin, Yanzhi Wang, </a:t>
            </a:r>
            <a:r>
              <a:rPr lang="en-US" sz="1600" i="0" dirty="0">
                <a:solidFill>
                  <a:srgbClr val="00008B"/>
                </a:solidFill>
                <a:effectLst/>
                <a:latin typeface="Helvetica Neue"/>
              </a:rPr>
              <a:t>Weiwen Jiang</a:t>
            </a:r>
            <a:r>
              <a:rPr lang="en-US" sz="1600" b="1" i="0" dirty="0">
                <a:solidFill>
                  <a:srgbClr val="00008B"/>
                </a:solidFill>
                <a:effectLst/>
                <a:latin typeface="Helvetica Neue"/>
              </a:rPr>
              <a:t>, </a:t>
            </a:r>
            <a:r>
              <a:rPr lang="en-US" sz="1600" i="0" dirty="0">
                <a:solidFill>
                  <a:srgbClr val="333333"/>
                </a:solidFill>
                <a:effectLst/>
                <a:latin typeface="Helvetica Neue"/>
              </a:rPr>
              <a:t>Quantum Neural Network Compression, </a:t>
            </a:r>
            <a:r>
              <a:rPr lang="en-US" sz="1600" b="0" i="1" dirty="0">
                <a:solidFill>
                  <a:srgbClr val="333333"/>
                </a:solidFill>
                <a:effectLst/>
                <a:latin typeface="Helvetica Neue"/>
              </a:rPr>
              <a:t>In Proceedings of the 41st IEEE/ACM International Conference on Computer-Aided Design (</a:t>
            </a:r>
            <a:r>
              <a:rPr lang="en-US" sz="1600" b="1" i="1" dirty="0">
                <a:solidFill>
                  <a:srgbClr val="333333"/>
                </a:solidFill>
                <a:effectLst/>
                <a:latin typeface="Helvetica Neue"/>
              </a:rPr>
              <a:t>ICCAD</a:t>
            </a:r>
            <a:r>
              <a:rPr lang="en-US" sz="1600" b="0" i="1" dirty="0">
                <a:solidFill>
                  <a:srgbClr val="333333"/>
                </a:solidFill>
                <a:effectLst/>
                <a:latin typeface="Helvetica Neue"/>
              </a:rPr>
              <a:t>), 2022.</a:t>
            </a:r>
            <a:endParaRPr lang="en-US" sz="1600" dirty="0">
              <a:solidFill>
                <a:srgbClr val="333333"/>
              </a:solidFill>
              <a:latin typeface="Helvetica Neue"/>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[2] </a:t>
            </a:r>
            <a:r>
              <a:rPr lang="en-US" sz="1600" b="0" i="0" dirty="0">
                <a:solidFill>
                  <a:srgbClr val="00008B"/>
                </a:solidFill>
                <a:effectLst/>
                <a:latin typeface="Helvetica Neue"/>
              </a:rPr>
              <a:t>Zhirui Hu, Youzuo Lin, Qiang Guan, </a:t>
            </a:r>
            <a:r>
              <a:rPr lang="en-US" sz="1600" i="0" dirty="0">
                <a:solidFill>
                  <a:srgbClr val="00008B"/>
                </a:solidFill>
                <a:effectLst/>
                <a:latin typeface="Helvetica Neue"/>
              </a:rPr>
              <a:t>Weiwen Jiang</a:t>
            </a:r>
            <a:r>
              <a:rPr lang="en-US" sz="1600" b="1" i="0" dirty="0">
                <a:solidFill>
                  <a:srgbClr val="00008B"/>
                </a:solidFill>
                <a:effectLst/>
                <a:latin typeface="Helvetica Neue"/>
              </a:rPr>
              <a:t>, </a:t>
            </a:r>
            <a:r>
              <a:rPr lang="en-US" sz="1600" i="0" dirty="0">
                <a:solidFill>
                  <a:srgbClr val="333333"/>
                </a:solidFill>
                <a:effectLst/>
                <a:latin typeface="Helvetica Neue"/>
              </a:rPr>
              <a:t>Battle Against Fluctuating Quantum Noise: Compression-Aided Framework to Enable Robust Quantum Neural Network, </a:t>
            </a:r>
            <a:r>
              <a:rPr lang="en-US" sz="1600" b="0" i="1" dirty="0">
                <a:solidFill>
                  <a:srgbClr val="333333"/>
                </a:solidFill>
                <a:effectLst/>
                <a:latin typeface="Helvetica Neue"/>
              </a:rPr>
              <a:t>In Proceedings of D</a:t>
            </a:r>
            <a:r>
              <a:rPr lang="en-US" altLang="zh-CN" sz="1600" b="0" i="1" dirty="0">
                <a:solidFill>
                  <a:srgbClr val="333333"/>
                </a:solidFill>
                <a:effectLst/>
                <a:latin typeface="Helvetica Neue"/>
              </a:rPr>
              <a:t>esign Automation Conference (</a:t>
            </a:r>
            <a:r>
              <a:rPr lang="en-US" altLang="zh-CN" sz="1600" b="1" i="1" dirty="0">
                <a:solidFill>
                  <a:srgbClr val="333333"/>
                </a:solidFill>
                <a:effectLst/>
                <a:latin typeface="Helvetica Neue"/>
              </a:rPr>
              <a:t>DAC</a:t>
            </a:r>
            <a:r>
              <a:rPr lang="en-US" altLang="zh-CN" sz="1600" b="0" i="1" dirty="0">
                <a:solidFill>
                  <a:srgbClr val="333333"/>
                </a:solidFill>
                <a:effectLst/>
                <a:latin typeface="Helvetica Neue"/>
              </a:rPr>
              <a:t>)</a:t>
            </a:r>
            <a:r>
              <a:rPr lang="en-US" sz="1600" b="0" i="1" dirty="0">
                <a:solidFill>
                  <a:srgbClr val="333333"/>
                </a:solidFill>
                <a:effectLst/>
                <a:latin typeface="Helvetica Neue"/>
              </a:rPr>
              <a:t>, 2023.</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[3] </a:t>
            </a:r>
            <a:r>
              <a:rPr lang="en-US" sz="1600" i="0" dirty="0">
                <a:solidFill>
                  <a:srgbClr val="00008B"/>
                </a:solidFill>
                <a:effectLst/>
                <a:latin typeface="Helvetica Neue"/>
              </a:rPr>
              <a:t>W. Jiang</a:t>
            </a:r>
            <a:r>
              <a:rPr lang="en-US" sz="1600" b="0" i="0" dirty="0">
                <a:solidFill>
                  <a:srgbClr val="00008B"/>
                </a:solidFill>
                <a:effectLst/>
                <a:latin typeface="Helvetica Neue"/>
              </a:rPr>
              <a:t>, J. Xiong, and Y. Shi, </a:t>
            </a:r>
            <a:r>
              <a:rPr lang="en-US" sz="1600" i="0" dirty="0">
                <a:solidFill>
                  <a:srgbClr val="333333"/>
                </a:solidFill>
                <a:effectLst/>
                <a:latin typeface="Helvetica Neue"/>
              </a:rPr>
              <a:t>A Co-Design Framework of Neural Networks and Quantum Circuits Towards Quantum Advantage</a:t>
            </a:r>
            <a:r>
              <a:rPr lang="en-US" sz="1600" b="1" i="0" dirty="0">
                <a:solidFill>
                  <a:srgbClr val="333333"/>
                </a:solidFill>
                <a:effectLst/>
                <a:latin typeface="Helvetica Neue"/>
              </a:rPr>
              <a:t>, </a:t>
            </a:r>
            <a:r>
              <a:rPr lang="en-US" sz="1600" b="1" i="1" dirty="0">
                <a:solidFill>
                  <a:srgbClr val="333333"/>
                </a:solidFill>
                <a:effectLst/>
                <a:latin typeface="Helvetica Neue"/>
              </a:rPr>
              <a:t>Nature Communications</a:t>
            </a:r>
            <a:r>
              <a:rPr lang="en-US" sz="1600" b="0" i="1" dirty="0">
                <a:solidFill>
                  <a:srgbClr val="333333"/>
                </a:solidFill>
                <a:effectLst/>
                <a:latin typeface="Helvetica Neue"/>
              </a:rPr>
              <a:t>, 12, 579, 2021.</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[4] </a:t>
            </a:r>
            <a:r>
              <a:rPr lang="en-US" sz="1600" i="0" dirty="0">
                <a:solidFill>
                  <a:srgbClr val="00008B"/>
                </a:solidFill>
                <a:effectLst/>
                <a:latin typeface="Helvetica Neue"/>
              </a:rPr>
              <a:t>Z. Wang, Z. Liang</a:t>
            </a:r>
            <a:r>
              <a:rPr lang="en-US" sz="1600" b="0" i="0" dirty="0">
                <a:solidFill>
                  <a:srgbClr val="00008B"/>
                </a:solidFill>
                <a:effectLst/>
                <a:latin typeface="Helvetica Neue"/>
              </a:rPr>
              <a:t>, S. Zhou, C. Ding, J. Xiong, Y. Shi, </a:t>
            </a:r>
            <a:r>
              <a:rPr lang="en-US" sz="1600" i="0" dirty="0">
                <a:solidFill>
                  <a:srgbClr val="00008B"/>
                </a:solidFill>
                <a:effectLst/>
                <a:latin typeface="Helvetica Neue"/>
              </a:rPr>
              <a:t>W. Jiang</a:t>
            </a:r>
            <a:r>
              <a:rPr lang="en-US" sz="1600" b="0" i="0" dirty="0">
                <a:solidFill>
                  <a:srgbClr val="00008B"/>
                </a:solidFill>
                <a:effectLst/>
                <a:latin typeface="Helvetica Neue"/>
              </a:rPr>
              <a:t>,</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a:t>
            </a:r>
            <a:r>
              <a:rPr lang="en-US" sz="1600" i="0" dirty="0">
                <a:solidFill>
                  <a:srgbClr val="333333"/>
                </a:solidFill>
                <a:effectLst/>
                <a:latin typeface="Helvetica Neue"/>
              </a:rPr>
              <a:t>Exploration of Quantum Neural Architecture by Mixing Quantum Neuron Designs</a:t>
            </a:r>
            <a:r>
              <a:rPr lang="en-US" sz="1600" b="1" i="0" dirty="0">
                <a:solidFill>
                  <a:srgbClr val="333333"/>
                </a:solidFill>
                <a:effectLst/>
                <a:latin typeface="Helvetica Neue"/>
              </a:rPr>
              <a:t>, </a:t>
            </a:r>
            <a:r>
              <a:rPr lang="en-US" sz="1600" b="0" i="1" dirty="0">
                <a:solidFill>
                  <a:srgbClr val="333333"/>
                </a:solidFill>
                <a:effectLst/>
                <a:latin typeface="Helvetica Neue"/>
              </a:rPr>
              <a:t>IEEE/ACM International Conference On Computer-Aided Design (</a:t>
            </a:r>
            <a:r>
              <a:rPr lang="en-US" sz="1600" b="1" i="1" dirty="0">
                <a:solidFill>
                  <a:srgbClr val="333333"/>
                </a:solidFill>
                <a:effectLst/>
                <a:latin typeface="Helvetica Neue"/>
              </a:rPr>
              <a:t>ICCAD</a:t>
            </a:r>
            <a:r>
              <a:rPr lang="en-US" sz="1600" b="0" i="1" dirty="0">
                <a:solidFill>
                  <a:srgbClr val="333333"/>
                </a:solidFill>
                <a:effectLst/>
                <a:latin typeface="Helvetica Neue"/>
              </a:rPr>
              <a:t>), 2021.</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[5] </a:t>
            </a:r>
            <a:r>
              <a:rPr lang="en-US" sz="1600" i="0" dirty="0">
                <a:solidFill>
                  <a:srgbClr val="00008B"/>
                </a:solidFill>
                <a:effectLst/>
                <a:latin typeface="Helvetica Neue"/>
              </a:rPr>
              <a:t>Z. Liang, Z. Wang</a:t>
            </a:r>
            <a:r>
              <a:rPr lang="en-US" sz="1600" b="0" i="0" dirty="0">
                <a:solidFill>
                  <a:srgbClr val="00008B"/>
                </a:solidFill>
                <a:effectLst/>
                <a:latin typeface="Helvetica Neue"/>
              </a:rPr>
              <a:t>, J. Yang, L. Yang, J. Xiong, Y. Shi, </a:t>
            </a:r>
            <a:r>
              <a:rPr lang="en-US" sz="1600" i="0" dirty="0">
                <a:solidFill>
                  <a:srgbClr val="00008B"/>
                </a:solidFill>
                <a:effectLst/>
                <a:latin typeface="Helvetica Neue"/>
              </a:rPr>
              <a:t>W. Jiang</a:t>
            </a:r>
            <a:r>
              <a:rPr lang="en-US" sz="1600" b="0" i="0" dirty="0">
                <a:solidFill>
                  <a:srgbClr val="00008B"/>
                </a:solidFill>
                <a:effectLst/>
                <a:latin typeface="Helvetica Neue"/>
              </a:rPr>
              <a:t>, </a:t>
            </a:r>
            <a:r>
              <a:rPr lang="en-US" sz="1600" i="0" dirty="0">
                <a:solidFill>
                  <a:srgbClr val="333333"/>
                </a:solidFill>
                <a:effectLst/>
                <a:latin typeface="Helvetica Neue"/>
              </a:rPr>
              <a:t>Can Noise on Qubits Be Learned in Quantum Neural Network? A Case Study on </a:t>
            </a:r>
            <a:r>
              <a:rPr lang="en-US" sz="1600" i="0" dirty="0" err="1">
                <a:solidFill>
                  <a:srgbClr val="333333"/>
                </a:solidFill>
                <a:effectLst/>
                <a:latin typeface="Helvetica Neue"/>
              </a:rPr>
              <a:t>QuantumFlow</a:t>
            </a:r>
            <a:r>
              <a:rPr lang="en-US" sz="1600" b="1" dirty="0">
                <a:solidFill>
                  <a:srgbClr val="333333"/>
                </a:solidFill>
                <a:latin typeface="Helvetica Neue"/>
              </a:rPr>
              <a:t>, </a:t>
            </a:r>
            <a:r>
              <a:rPr lang="en-US" sz="1600" b="0" i="1" dirty="0">
                <a:solidFill>
                  <a:srgbClr val="333333"/>
                </a:solidFill>
                <a:effectLst/>
                <a:latin typeface="Helvetica Neue"/>
              </a:rPr>
              <a:t>IEEE/ACM International Conference On Computer-Aided Design (</a:t>
            </a:r>
            <a:r>
              <a:rPr lang="en-US" sz="1600" b="1" i="1" dirty="0">
                <a:solidFill>
                  <a:srgbClr val="333333"/>
                </a:solidFill>
                <a:effectLst/>
                <a:latin typeface="Helvetica Neue"/>
              </a:rPr>
              <a:t>ICCAD</a:t>
            </a:r>
            <a:r>
              <a:rPr lang="en-US" sz="1600" b="0" i="1" dirty="0">
                <a:solidFill>
                  <a:srgbClr val="333333"/>
                </a:solidFill>
                <a:effectLst/>
                <a:latin typeface="Helvetica Neue"/>
              </a:rPr>
              <a:t>), 2021.</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[6]</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a:t>
            </a:r>
            <a:r>
              <a:rPr lang="en-US" sz="1600" i="0" dirty="0">
                <a:solidFill>
                  <a:srgbClr val="00008B"/>
                </a:solidFill>
                <a:effectLst/>
                <a:latin typeface="Helvetica Neue"/>
              </a:rPr>
              <a:t>W. Jiang</a:t>
            </a:r>
            <a:r>
              <a:rPr lang="en-US" sz="1600" b="0" i="0" dirty="0">
                <a:solidFill>
                  <a:srgbClr val="00008B"/>
                </a:solidFill>
                <a:effectLst/>
                <a:latin typeface="Helvetica Neue"/>
              </a:rPr>
              <a:t>, J. Xiong, and Y. Shi, </a:t>
            </a:r>
            <a:r>
              <a:rPr lang="en-US" sz="1600" i="0" dirty="0">
                <a:solidFill>
                  <a:srgbClr val="333333"/>
                </a:solidFill>
                <a:effectLst/>
                <a:latin typeface="Helvetica Neue"/>
              </a:rPr>
              <a:t>When Machine Learning Meets Quantum Computers: A Case Study</a:t>
            </a:r>
            <a:r>
              <a:rPr lang="en-US" sz="1600" b="1" i="0" dirty="0">
                <a:solidFill>
                  <a:srgbClr val="333333"/>
                </a:solidFill>
                <a:effectLst/>
                <a:latin typeface="Helvetica Neue"/>
              </a:rPr>
              <a:t>, </a:t>
            </a:r>
            <a:r>
              <a:rPr lang="en-US" sz="1600" b="0" i="1" dirty="0">
                <a:solidFill>
                  <a:srgbClr val="333333"/>
                </a:solidFill>
                <a:effectLst/>
                <a:latin typeface="Helvetica Neue"/>
              </a:rPr>
              <a:t>in Proc. of Asia and South Pacific Design Automation Conference (</a:t>
            </a:r>
            <a:r>
              <a:rPr lang="en-US" sz="1600" b="1" i="1" dirty="0">
                <a:solidFill>
                  <a:srgbClr val="333333"/>
                </a:solidFill>
                <a:effectLst/>
                <a:latin typeface="Helvetica Neue"/>
              </a:rPr>
              <a:t>ASP-DAC</a:t>
            </a:r>
            <a:r>
              <a:rPr lang="en-US" sz="1600" b="0" i="1" dirty="0">
                <a:solidFill>
                  <a:srgbClr val="333333"/>
                </a:solidFill>
                <a:effectLst/>
                <a:latin typeface="Helvetica Neue"/>
              </a:rPr>
              <a:t>), 2021.</a:t>
            </a:r>
            <a:endParaRPr lang="en-US" sz="1600" dirty="0">
              <a:solidFill>
                <a:srgbClr val="333333"/>
              </a:solidFill>
              <a:latin typeface="Helvetica Neue"/>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[7] </a:t>
            </a:r>
            <a:r>
              <a:rPr lang="en-US" sz="1600" b="0" i="0" dirty="0">
                <a:solidFill>
                  <a:srgbClr val="00008B"/>
                </a:solidFill>
                <a:effectLst/>
                <a:latin typeface="Helvetica Neue"/>
              </a:rPr>
              <a:t>Zhiding Liang, </a:t>
            </a:r>
            <a:r>
              <a:rPr lang="en-US" sz="1600" b="0" i="0" dirty="0" err="1">
                <a:solidFill>
                  <a:srgbClr val="00008B"/>
                </a:solidFill>
                <a:effectLst/>
                <a:latin typeface="Helvetica Neue"/>
              </a:rPr>
              <a:t>Hanrui</a:t>
            </a:r>
            <a:r>
              <a:rPr lang="en-US" sz="1600" b="0" i="0" dirty="0">
                <a:solidFill>
                  <a:srgbClr val="00008B"/>
                </a:solidFill>
                <a:effectLst/>
                <a:latin typeface="Helvetica Neue"/>
              </a:rPr>
              <a:t> Wang, </a:t>
            </a:r>
            <a:r>
              <a:rPr lang="en-US" sz="1600" b="0" i="0" dirty="0" err="1">
                <a:solidFill>
                  <a:srgbClr val="00008B"/>
                </a:solidFill>
                <a:effectLst/>
                <a:latin typeface="Helvetica Neue"/>
              </a:rPr>
              <a:t>Jinglei</a:t>
            </a:r>
            <a:r>
              <a:rPr lang="en-US" sz="1600" b="0" i="0" dirty="0">
                <a:solidFill>
                  <a:srgbClr val="00008B"/>
                </a:solidFill>
                <a:effectLst/>
                <a:latin typeface="Helvetica Neue"/>
              </a:rPr>
              <a:t> Cheng, Yongshan Ding, Hang Ren, </a:t>
            </a:r>
            <a:r>
              <a:rPr lang="en-US" sz="1600" b="0" i="0" dirty="0" err="1">
                <a:solidFill>
                  <a:srgbClr val="00008B"/>
                </a:solidFill>
                <a:effectLst/>
                <a:latin typeface="Helvetica Neue"/>
              </a:rPr>
              <a:t>Zhengqi</a:t>
            </a:r>
            <a:r>
              <a:rPr lang="en-US" sz="1600" b="0" i="0" dirty="0">
                <a:solidFill>
                  <a:srgbClr val="00008B"/>
                </a:solidFill>
                <a:effectLst/>
                <a:latin typeface="Helvetica Neue"/>
              </a:rPr>
              <a:t> Gao, Zhirui Hu, Duane S. Boning, </a:t>
            </a:r>
            <a:r>
              <a:rPr lang="en-US" sz="1600" b="0" i="0" dirty="0" err="1">
                <a:solidFill>
                  <a:srgbClr val="00008B"/>
                </a:solidFill>
                <a:effectLst/>
                <a:latin typeface="Helvetica Neue"/>
              </a:rPr>
              <a:t>Xuehai</a:t>
            </a:r>
            <a:r>
              <a:rPr lang="en-US" sz="1600" b="0" i="0" dirty="0">
                <a:solidFill>
                  <a:srgbClr val="00008B"/>
                </a:solidFill>
                <a:effectLst/>
                <a:latin typeface="Helvetica Neue"/>
              </a:rPr>
              <a:t> Qian, Song Han,</a:t>
            </a:r>
            <a:r>
              <a:rPr lang="en-US" sz="1600" b="1" i="0" dirty="0">
                <a:solidFill>
                  <a:srgbClr val="00008B"/>
                </a:solidFill>
                <a:effectLst/>
                <a:latin typeface="Helvetica Neue"/>
              </a:rPr>
              <a:t> </a:t>
            </a:r>
            <a:r>
              <a:rPr lang="en-US" sz="1600" i="0" dirty="0">
                <a:solidFill>
                  <a:srgbClr val="00008B"/>
                </a:solidFill>
                <a:effectLst/>
                <a:latin typeface="Helvetica Neue"/>
              </a:rPr>
              <a:t>Weiwen Jiang</a:t>
            </a:r>
            <a:r>
              <a:rPr lang="en-US" sz="1600" b="0" i="0" dirty="0">
                <a:solidFill>
                  <a:srgbClr val="00008B"/>
                </a:solidFill>
                <a:effectLst/>
                <a:latin typeface="Helvetica Neue"/>
              </a:rPr>
              <a:t>, Yiyu Shi, </a:t>
            </a:r>
            <a:r>
              <a:rPr lang="en-US" sz="1600" i="0" dirty="0">
                <a:solidFill>
                  <a:srgbClr val="333333"/>
                </a:solidFill>
                <a:effectLst/>
                <a:latin typeface="Helvetica Neue"/>
              </a:rPr>
              <a:t>Variational Quantum Pulse Learning</a:t>
            </a:r>
            <a:r>
              <a:rPr lang="en-US" sz="1600" b="1" i="0" dirty="0">
                <a:solidFill>
                  <a:srgbClr val="333333"/>
                </a:solidFill>
                <a:effectLst/>
                <a:latin typeface="Helvetica Neue"/>
              </a:rPr>
              <a:t>, </a:t>
            </a:r>
            <a:r>
              <a:rPr lang="en-US" sz="1600" b="0" i="0" dirty="0">
                <a:solidFill>
                  <a:srgbClr val="222222"/>
                </a:solidFill>
                <a:effectLst/>
                <a:latin typeface="Arial" panose="020B0604020202020204" pitchFamily="34" charset="0"/>
              </a:rPr>
              <a:t>In </a:t>
            </a:r>
            <a:r>
              <a:rPr lang="en-US" sz="1600" b="0" i="1" dirty="0">
                <a:solidFill>
                  <a:srgbClr val="222222"/>
                </a:solidFill>
                <a:effectLst/>
                <a:latin typeface="Arial" panose="020B0604020202020204" pitchFamily="34" charset="0"/>
              </a:rPr>
              <a:t>2022 IEEE International Conference on Quantum Computing and Engineering (</a:t>
            </a:r>
            <a:r>
              <a:rPr lang="en-US" sz="1600" b="1" i="1" dirty="0">
                <a:solidFill>
                  <a:srgbClr val="222222"/>
                </a:solidFill>
                <a:effectLst/>
                <a:latin typeface="Arial" panose="020B0604020202020204" pitchFamily="34" charset="0"/>
              </a:rPr>
              <a:t>QCE</a:t>
            </a:r>
            <a:r>
              <a:rPr lang="en-US" sz="1600" b="0" i="1" dirty="0">
                <a:solidFill>
                  <a:srgbClr val="222222"/>
                </a:solidFill>
                <a:effectLst/>
                <a:latin typeface="Arial" panose="020B0604020202020204" pitchFamily="34" charset="0"/>
              </a:rPr>
              <a:t>)</a:t>
            </a:r>
            <a:r>
              <a:rPr lang="en-US" sz="1600" b="0" i="0" dirty="0">
                <a:solidFill>
                  <a:srgbClr val="222222"/>
                </a:solidFill>
                <a:effectLst/>
                <a:latin typeface="Arial" panose="020B0604020202020204" pitchFamily="34" charset="0"/>
              </a:rPr>
              <a:t>, pp. 556-565. IEEE, 2022.</a:t>
            </a:r>
            <a:endParaRPr lang="en-US" sz="1600" i="1" dirty="0">
              <a:solidFill>
                <a:srgbClr val="333333"/>
              </a:solidFill>
              <a:latin typeface="Helvetica Neue"/>
              <a:ea typeface="等线" panose="02010600030101010101" pitchFamily="2" charset="-122"/>
            </a:endParaRPr>
          </a:p>
          <a:p>
            <a:pPr marL="152400" fontAlgn="base">
              <a:spcBef>
                <a:spcPts val="200"/>
              </a:spcBef>
            </a:pPr>
            <a:r>
              <a:rPr kumimoji="0" lang="en-US" altLang="zh-CN" sz="16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[8] </a:t>
            </a:r>
            <a:r>
              <a:rPr lang="en-US" sz="1600" b="0" i="0" dirty="0" err="1">
                <a:solidFill>
                  <a:srgbClr val="00008B"/>
                </a:solidFill>
                <a:effectLst/>
                <a:latin typeface="Helvetica Neue"/>
              </a:rPr>
              <a:t>Shaolun</a:t>
            </a:r>
            <a:r>
              <a:rPr lang="en-US" sz="1600" b="0" i="0" dirty="0">
                <a:solidFill>
                  <a:srgbClr val="00008B"/>
                </a:solidFill>
                <a:effectLst/>
                <a:latin typeface="Helvetica Neue"/>
              </a:rPr>
              <a:t> </a:t>
            </a:r>
            <a:r>
              <a:rPr lang="en-US" sz="1600" b="0" i="0" dirty="0" err="1">
                <a:solidFill>
                  <a:srgbClr val="00008B"/>
                </a:solidFill>
                <a:effectLst/>
                <a:latin typeface="Helvetica Neue"/>
              </a:rPr>
              <a:t>Ruan</a:t>
            </a:r>
            <a:r>
              <a:rPr lang="en-US" sz="1600" b="0" i="0" dirty="0">
                <a:solidFill>
                  <a:srgbClr val="00008B"/>
                </a:solidFill>
                <a:effectLst/>
                <a:latin typeface="Helvetica Neue"/>
              </a:rPr>
              <a:t>, Yong Wang, </a:t>
            </a:r>
            <a:r>
              <a:rPr lang="en-US" sz="1600" i="0" dirty="0">
                <a:solidFill>
                  <a:srgbClr val="00008B"/>
                </a:solidFill>
                <a:effectLst/>
                <a:latin typeface="Helvetica Neue"/>
              </a:rPr>
              <a:t>Weiwen Jiang</a:t>
            </a:r>
            <a:r>
              <a:rPr lang="en-US" sz="1600" b="0" i="0" dirty="0">
                <a:solidFill>
                  <a:srgbClr val="00008B"/>
                </a:solidFill>
                <a:effectLst/>
                <a:latin typeface="Helvetica Neue"/>
              </a:rPr>
              <a:t>, Ying Mao, Qiang Guan, </a:t>
            </a:r>
            <a:r>
              <a:rPr lang="en-US" sz="1600" i="0" dirty="0">
                <a:solidFill>
                  <a:srgbClr val="333333"/>
                </a:solidFill>
                <a:effectLst/>
                <a:latin typeface="Helvetica Neue"/>
              </a:rPr>
              <a:t>VACSEN: A Visualization Approach for Noise Awareness in Quantum Computing</a:t>
            </a:r>
            <a:r>
              <a:rPr lang="en-US" sz="1600" dirty="0">
                <a:solidFill>
                  <a:srgbClr val="00008B"/>
                </a:solidFill>
                <a:latin typeface="Helvetica Neue"/>
              </a:rPr>
              <a:t>, </a:t>
            </a:r>
            <a:r>
              <a:rPr lang="en-US" sz="1600" b="0" i="1" dirty="0">
                <a:solidFill>
                  <a:srgbClr val="222222"/>
                </a:solidFill>
                <a:effectLst/>
                <a:latin typeface="Arial" panose="020B0604020202020204" pitchFamily="34" charset="0"/>
              </a:rPr>
              <a:t>IEEE Transactions on Visualization and Computer Graphics (</a:t>
            </a:r>
            <a:r>
              <a:rPr lang="en-US" sz="1600" b="1" i="1" dirty="0">
                <a:solidFill>
                  <a:srgbClr val="222222"/>
                </a:solidFill>
                <a:effectLst/>
                <a:latin typeface="Arial" panose="020B0604020202020204" pitchFamily="34" charset="0"/>
              </a:rPr>
              <a:t>VIS</a:t>
            </a:r>
            <a:r>
              <a:rPr lang="en-US" sz="1600" b="0" i="1" dirty="0">
                <a:solidFill>
                  <a:srgbClr val="222222"/>
                </a:solidFill>
                <a:effectLst/>
                <a:latin typeface="Arial" panose="020B0604020202020204" pitchFamily="34" charset="0"/>
              </a:rPr>
              <a:t>), 2022</a:t>
            </a:r>
            <a:r>
              <a:rPr lang="en-US" sz="1600" b="0" i="0" dirty="0">
                <a:solidFill>
                  <a:srgbClr val="222222"/>
                </a:solidFill>
                <a:effectLst/>
                <a:latin typeface="Arial" panose="020B0604020202020204" pitchFamily="34" charset="0"/>
              </a:rPr>
              <a:t>. </a:t>
            </a:r>
          </a:p>
          <a:p>
            <a:pPr marL="152400" fontAlgn="base">
              <a:spcBef>
                <a:spcPts val="200"/>
              </a:spcBef>
            </a:pPr>
            <a:r>
              <a:rPr lang="en-US" sz="1600" dirty="0">
                <a:solidFill>
                  <a:srgbClr val="222222"/>
                </a:solidFill>
                <a:latin typeface="Arial" panose="020B0604020202020204" pitchFamily="34" charset="0"/>
              </a:rPr>
              <a:t>[9] </a:t>
            </a:r>
            <a:r>
              <a:rPr lang="en-US" sz="1600" dirty="0" err="1">
                <a:solidFill>
                  <a:srgbClr val="00008B"/>
                </a:solidFill>
                <a:latin typeface="Helvetica Neue"/>
              </a:rPr>
              <a:t>Shaolun</a:t>
            </a:r>
            <a:r>
              <a:rPr lang="en-US" sz="1600" dirty="0">
                <a:solidFill>
                  <a:srgbClr val="00008B"/>
                </a:solidFill>
                <a:latin typeface="Helvetica Neue"/>
              </a:rPr>
              <a:t> </a:t>
            </a:r>
            <a:r>
              <a:rPr lang="en-US" sz="1600" dirty="0" err="1">
                <a:solidFill>
                  <a:srgbClr val="00008B"/>
                </a:solidFill>
                <a:latin typeface="Helvetica Neue"/>
              </a:rPr>
              <a:t>Ruan</a:t>
            </a:r>
            <a:r>
              <a:rPr lang="en-US" sz="1600" dirty="0">
                <a:solidFill>
                  <a:srgbClr val="00008B"/>
                </a:solidFill>
                <a:latin typeface="Helvetica Neue"/>
              </a:rPr>
              <a:t>, </a:t>
            </a:r>
            <a:r>
              <a:rPr lang="en-US" sz="1600" dirty="0" err="1">
                <a:solidFill>
                  <a:srgbClr val="00008B"/>
                </a:solidFill>
                <a:latin typeface="Helvetica Neue"/>
              </a:rPr>
              <a:t>Ribo</a:t>
            </a:r>
            <a:r>
              <a:rPr lang="en-US" sz="1600" dirty="0">
                <a:solidFill>
                  <a:srgbClr val="00008B"/>
                </a:solidFill>
                <a:latin typeface="Helvetica Neue"/>
              </a:rPr>
              <a:t> Yuan, Yong Wang, </a:t>
            </a:r>
            <a:r>
              <a:rPr lang="en-US" sz="1600" dirty="0" err="1">
                <a:solidFill>
                  <a:srgbClr val="00008B"/>
                </a:solidFill>
                <a:latin typeface="Helvetica Neue"/>
              </a:rPr>
              <a:t>Yanna</a:t>
            </a:r>
            <a:r>
              <a:rPr lang="en-US" sz="1600" dirty="0">
                <a:solidFill>
                  <a:srgbClr val="00008B"/>
                </a:solidFill>
                <a:latin typeface="Helvetica Neue"/>
              </a:rPr>
              <a:t> Lin, Ying Mao, Weiwen Jiang, Zhepeng Wang, Wei Xu, Qiang Guan</a:t>
            </a:r>
            <a:r>
              <a:rPr lang="en-US" sz="1600" b="0" i="0" dirty="0">
                <a:solidFill>
                  <a:srgbClr val="222222"/>
                </a:solidFill>
                <a:effectLst/>
                <a:latin typeface="Arial" panose="020B0604020202020204" pitchFamily="34" charset="0"/>
              </a:rPr>
              <a:t>, </a:t>
            </a:r>
            <a:r>
              <a:rPr lang="en-US" sz="1600" dirty="0">
                <a:solidFill>
                  <a:srgbClr val="222222"/>
                </a:solidFill>
                <a:latin typeface="Arial" panose="020B0604020202020204" pitchFamily="34" charset="0"/>
              </a:rPr>
              <a:t>Venus: A geometrical representation for quantum state visualization, </a:t>
            </a:r>
            <a:r>
              <a:rPr lang="en-US" sz="1600" b="1" i="1" dirty="0">
                <a:solidFill>
                  <a:srgbClr val="222222"/>
                </a:solidFill>
                <a:latin typeface="Arial" panose="020B0604020202020204" pitchFamily="34" charset="0"/>
              </a:rPr>
              <a:t>EuroVis20</a:t>
            </a:r>
            <a:r>
              <a:rPr lang="en-US" sz="1600" i="1" dirty="0">
                <a:solidFill>
                  <a:srgbClr val="222222"/>
                </a:solidFill>
                <a:latin typeface="Arial" panose="020B0604020202020204" pitchFamily="34" charset="0"/>
              </a:rPr>
              <a:t>,</a:t>
            </a:r>
            <a:r>
              <a:rPr lang="en-US" sz="1600" b="1" i="1" dirty="0">
                <a:solidFill>
                  <a:srgbClr val="222222"/>
                </a:solidFill>
                <a:latin typeface="Arial" panose="020B0604020202020204" pitchFamily="34" charset="0"/>
              </a:rPr>
              <a:t> </a:t>
            </a:r>
            <a:r>
              <a:rPr lang="en-US" sz="1600" i="1" dirty="0">
                <a:solidFill>
                  <a:srgbClr val="222222"/>
                </a:solidFill>
                <a:latin typeface="Arial" panose="020B0604020202020204" pitchFamily="34" charset="0"/>
              </a:rPr>
              <a:t>2023.</a:t>
            </a:r>
          </a:p>
          <a:p>
            <a:pPr marL="152400" fontAlgn="base">
              <a:spcBef>
                <a:spcPts val="200"/>
              </a:spcBef>
            </a:pPr>
            <a:r>
              <a:rPr lang="en-US" sz="1600" b="0" dirty="0">
                <a:solidFill>
                  <a:srgbClr val="222222"/>
                </a:solidFill>
                <a:effectLst/>
                <a:latin typeface="Arial" panose="020B0604020202020204" pitchFamily="34" charset="0"/>
              </a:rPr>
              <a:t>[10</a:t>
            </a:r>
            <a:r>
              <a:rPr lang="en-US" sz="1600" dirty="0">
                <a:solidFill>
                  <a:srgbClr val="222222"/>
                </a:solidFill>
                <a:latin typeface="Arial" panose="020B0604020202020204" pitchFamily="34" charset="0"/>
              </a:rPr>
              <a:t>] </a:t>
            </a:r>
            <a:r>
              <a:rPr lang="en-US" sz="1600" dirty="0" err="1">
                <a:solidFill>
                  <a:srgbClr val="00008B"/>
                </a:solidFill>
                <a:latin typeface="Helvetica Neue"/>
              </a:rPr>
              <a:t>Hanrui</a:t>
            </a:r>
            <a:r>
              <a:rPr lang="en-US" sz="1600" dirty="0">
                <a:solidFill>
                  <a:srgbClr val="00008B"/>
                </a:solidFill>
                <a:latin typeface="Helvetica Neue"/>
              </a:rPr>
              <a:t> Wang, Zhiding Liang, Jiaqi Gu, </a:t>
            </a:r>
            <a:r>
              <a:rPr lang="en-US" sz="1600" dirty="0" err="1">
                <a:solidFill>
                  <a:srgbClr val="00008B"/>
                </a:solidFill>
                <a:latin typeface="Helvetica Neue"/>
              </a:rPr>
              <a:t>Zirui</a:t>
            </a:r>
            <a:r>
              <a:rPr lang="en-US" sz="1600" dirty="0">
                <a:solidFill>
                  <a:srgbClr val="00008B"/>
                </a:solidFill>
                <a:latin typeface="Helvetica Neue"/>
              </a:rPr>
              <a:t> Li, Yongshan Ding, Weiwen Jiang, Yiyu Shi, David Z Pan, Frederic T Chong, Song </a:t>
            </a:r>
            <a:r>
              <a:rPr lang="en-US" sz="1600" dirty="0" err="1">
                <a:solidFill>
                  <a:srgbClr val="00008B"/>
                </a:solidFill>
                <a:latin typeface="Helvetica Neue"/>
              </a:rPr>
              <a:t>Han</a:t>
            </a:r>
            <a:r>
              <a:rPr lang="en-US" sz="1600" b="0" i="0" dirty="0" err="1">
                <a:solidFill>
                  <a:srgbClr val="222222"/>
                </a:solidFill>
                <a:effectLst/>
                <a:latin typeface="Arial" panose="020B0604020202020204" pitchFamily="34" charset="0"/>
              </a:rPr>
              <a:t>,</a:t>
            </a:r>
            <a:r>
              <a:rPr lang="en-US" sz="1600" dirty="0" err="1">
                <a:solidFill>
                  <a:srgbClr val="222222"/>
                </a:solidFill>
                <a:latin typeface="Arial" panose="020B0604020202020204" pitchFamily="34" charset="0"/>
              </a:rPr>
              <a:t>TorchQuantum</a:t>
            </a:r>
            <a:r>
              <a:rPr lang="en-US" sz="1600" dirty="0">
                <a:solidFill>
                  <a:srgbClr val="222222"/>
                </a:solidFill>
                <a:latin typeface="Arial" panose="020B0604020202020204" pitchFamily="34" charset="0"/>
              </a:rPr>
              <a:t> Case Study for Robust Quantum Circuits, </a:t>
            </a:r>
            <a:r>
              <a:rPr lang="en-US" sz="1600" b="0" i="1" dirty="0">
                <a:solidFill>
                  <a:srgbClr val="333333"/>
                </a:solidFill>
                <a:effectLst/>
                <a:latin typeface="Helvetica Neue"/>
              </a:rPr>
              <a:t>IEEE/ACM International Conference On Computer-Aided Design (</a:t>
            </a:r>
            <a:r>
              <a:rPr lang="en-US" sz="1600" b="1" i="1" dirty="0">
                <a:solidFill>
                  <a:srgbClr val="333333"/>
                </a:solidFill>
                <a:effectLst/>
                <a:latin typeface="Helvetica Neue"/>
              </a:rPr>
              <a:t>ICCAD</a:t>
            </a:r>
            <a:r>
              <a:rPr lang="en-US" sz="1600" b="0" i="1" dirty="0">
                <a:solidFill>
                  <a:srgbClr val="333333"/>
                </a:solidFill>
                <a:effectLst/>
                <a:latin typeface="Helvetica Neue"/>
              </a:rPr>
              <a:t>), 2022.</a:t>
            </a:r>
          </a:p>
        </p:txBody>
      </p:sp>
    </p:spTree>
    <p:extLst>
      <p:ext uri="{BB962C8B-B14F-4D97-AF65-F5344CB8AC3E}">
        <p14:creationId xmlns:p14="http://schemas.microsoft.com/office/powerpoint/2010/main" val="302700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CB14-4C20-AAEA-E3EA-B2089FD8E136}"/>
              </a:ext>
            </a:extLst>
          </p:cNvPr>
          <p:cNvSpPr>
            <a:spLocks noGrp="1"/>
          </p:cNvSpPr>
          <p:nvPr>
            <p:ph type="title"/>
          </p:nvPr>
        </p:nvSpPr>
        <p:spPr/>
        <p:txBody>
          <a:bodyPr/>
          <a:lstStyle/>
          <a:p>
            <a:r>
              <a:rPr lang="en-US" dirty="0"/>
              <a:t>Reference</a:t>
            </a:r>
          </a:p>
        </p:txBody>
      </p:sp>
      <p:sp>
        <p:nvSpPr>
          <p:cNvPr id="3" name="Slide Number Placeholder 2">
            <a:extLst>
              <a:ext uri="{FF2B5EF4-FFF2-40B4-BE49-F238E27FC236}">
                <a16:creationId xmlns:a16="http://schemas.microsoft.com/office/drawing/2014/main" id="{4993614F-7E7C-3264-93A4-553C7D70F061}"/>
              </a:ext>
            </a:extLst>
          </p:cNvPr>
          <p:cNvSpPr>
            <a:spLocks noGrp="1"/>
          </p:cNvSpPr>
          <p:nvPr>
            <p:ph type="sldNum" sz="quarter" idx="12"/>
          </p:nvPr>
        </p:nvSpPr>
        <p:spPr/>
        <p:txBody>
          <a:bodyPr/>
          <a:lstStyle/>
          <a:p>
            <a:fld id="{9384FF6D-5FD2-A847-8599-D7B37E65F8CD}" type="slidenum">
              <a:rPr lang="en-US" smtClean="0"/>
              <a:pPr/>
              <a:t>32</a:t>
            </a:fld>
            <a:r>
              <a:rPr lang="en-US"/>
              <a:t>  |  George Mason University</a:t>
            </a:r>
            <a:endParaRPr lang="en-US" dirty="0"/>
          </a:p>
        </p:txBody>
      </p:sp>
      <p:sp>
        <p:nvSpPr>
          <p:cNvPr id="7" name="TextBox 6">
            <a:extLst>
              <a:ext uri="{FF2B5EF4-FFF2-40B4-BE49-F238E27FC236}">
                <a16:creationId xmlns:a16="http://schemas.microsoft.com/office/drawing/2014/main" id="{B101837E-659A-0CED-87D3-0A8433E0FD29}"/>
              </a:ext>
            </a:extLst>
          </p:cNvPr>
          <p:cNvSpPr txBox="1"/>
          <p:nvPr/>
        </p:nvSpPr>
        <p:spPr>
          <a:xfrm>
            <a:off x="225260" y="709576"/>
            <a:ext cx="11837303" cy="2410916"/>
          </a:xfrm>
          <a:prstGeom prst="rect">
            <a:avLst/>
          </a:prstGeom>
          <a:noFill/>
        </p:spPr>
        <p:txBody>
          <a:bodyPr wrap="square">
            <a:spAutoFit/>
          </a:bodyPr>
          <a:lstStyle/>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[11] </a:t>
            </a:r>
            <a:r>
              <a:rPr lang="en-US" sz="1600" b="0" i="0" dirty="0">
                <a:solidFill>
                  <a:srgbClr val="00008B"/>
                </a:solidFill>
                <a:effectLst/>
                <a:latin typeface="Helvetica Neue"/>
              </a:rPr>
              <a:t>W Jiang, Y Lin, </a:t>
            </a:r>
            <a:r>
              <a:rPr lang="en-US" sz="1600" b="0" i="0" dirty="0" err="1">
                <a:effectLst/>
                <a:latin typeface="Helvetica Neue"/>
              </a:rPr>
              <a:t>QuGeo</a:t>
            </a:r>
            <a:r>
              <a:rPr lang="en-US" sz="1600" b="0" i="0" dirty="0">
                <a:effectLst/>
                <a:latin typeface="Helvetica Neue"/>
              </a:rPr>
              <a:t>: An End-to-end Quantum Learning Framework for Geoscience--A Case Study on Full-Waveform Inversion, Accepted by DAC 2024.</a:t>
            </a:r>
            <a:endParaRPr lang="en-US" sz="1600" dirty="0">
              <a:latin typeface="Helvetica Neue"/>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[12] </a:t>
            </a:r>
            <a:r>
              <a:rPr lang="en-US" sz="1600" dirty="0">
                <a:solidFill>
                  <a:srgbClr val="00008B"/>
                </a:solidFill>
                <a:latin typeface="Helvetica Neue"/>
              </a:rPr>
              <a:t>Z Hu, R Wolle, M Tian, Q Guan, T Humble, W Jiang, </a:t>
            </a:r>
            <a:r>
              <a:rPr lang="en-US" sz="1600" u="sng" dirty="0">
                <a:latin typeface="Helvetica Neue"/>
                <a:hlinkClick r:id="rId2">
                  <a:extLst>
                    <a:ext uri="{A12FA001-AC4F-418D-AE19-62706E023703}">
                      <ahyp:hlinkClr xmlns:ahyp="http://schemas.microsoft.com/office/drawing/2018/hyperlinkcolor" val="tx"/>
                    </a:ext>
                  </a:extLst>
                </a:hlinkClick>
              </a:rPr>
              <a:t>Toward Consistent High-fidelity Quantum Learning on Unstable Devices via Efficient In-situ Calibration</a:t>
            </a:r>
            <a:r>
              <a:rPr lang="en-US" sz="1600" b="0" i="0" u="none" strike="noStrike" dirty="0">
                <a:solidFill>
                  <a:srgbClr val="1A0DAB"/>
                </a:solidFill>
                <a:effectLst/>
                <a:latin typeface="Arial" panose="020B0604020202020204" pitchFamily="34" charset="0"/>
              </a:rPr>
              <a:t>, </a:t>
            </a:r>
            <a:r>
              <a:rPr lang="en-US" sz="1600" b="1" i="1" u="none" strike="noStrike" dirty="0" err="1">
                <a:effectLst/>
                <a:latin typeface="Arial" panose="020B0604020202020204" pitchFamily="34" charset="0"/>
              </a:rPr>
              <a:t>QuantumWEEK</a:t>
            </a:r>
            <a:r>
              <a:rPr lang="en-US" sz="1600" b="1" i="1" dirty="0">
                <a:latin typeface="Arial" panose="020B0604020202020204" pitchFamily="34" charset="0"/>
              </a:rPr>
              <a:t> 2023 </a:t>
            </a:r>
            <a:r>
              <a:rPr lang="en-US" sz="1600" dirty="0">
                <a:solidFill>
                  <a:srgbClr val="1A0DAB"/>
                </a:solidFill>
                <a:latin typeface="Arial" panose="020B0604020202020204" pitchFamily="34" charset="0"/>
              </a:rPr>
              <a:t>(Best Paper Award)</a:t>
            </a:r>
            <a:endParaRPr lang="en-US" sz="1600" b="0" i="0" u="none" strike="noStrike" dirty="0">
              <a:solidFill>
                <a:srgbClr val="1A0DAB"/>
              </a:solidFill>
              <a:effectLst/>
              <a:latin typeface="Arial" panose="020B0604020202020204" pitchFamily="34" charset="0"/>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[13] </a:t>
            </a:r>
            <a:r>
              <a:rPr lang="en-US" sz="1600" i="0" dirty="0">
                <a:solidFill>
                  <a:srgbClr val="00008B"/>
                </a:solidFill>
                <a:effectLst/>
                <a:latin typeface="Helvetica Neue"/>
              </a:rPr>
              <a:t>J Li, Z Wang, Z Hu, A Li, W Jiang, </a:t>
            </a:r>
            <a:r>
              <a:rPr lang="en-US" sz="1600" i="0" dirty="0">
                <a:effectLst/>
                <a:latin typeface="Helvetica Neue"/>
              </a:rPr>
              <a:t>A novel spatial-temporal variational quantum circuit to enable deep learning on </a:t>
            </a:r>
            <a:r>
              <a:rPr lang="en-US" sz="1600" i="0" dirty="0" err="1">
                <a:effectLst/>
                <a:latin typeface="Helvetica Neue"/>
              </a:rPr>
              <a:t>nisq</a:t>
            </a:r>
            <a:r>
              <a:rPr lang="en-US" sz="1600" i="0" dirty="0">
                <a:effectLst/>
                <a:latin typeface="Helvetica Neue"/>
              </a:rPr>
              <a:t> devices</a:t>
            </a:r>
            <a:r>
              <a:rPr lang="en-US" sz="1600" b="0" i="0" u="none" strike="noStrike" dirty="0">
                <a:effectLst/>
                <a:latin typeface="Arial" panose="020B0604020202020204" pitchFamily="34" charset="0"/>
              </a:rPr>
              <a:t>, </a:t>
            </a:r>
            <a:r>
              <a:rPr lang="en-US" sz="1600" b="1" i="1" u="none" strike="noStrike" dirty="0" err="1">
                <a:effectLst/>
                <a:latin typeface="Arial" panose="020B0604020202020204" pitchFamily="34" charset="0"/>
              </a:rPr>
              <a:t>QuantumWEEK</a:t>
            </a:r>
            <a:r>
              <a:rPr lang="en-US" sz="1600" b="1" i="1" dirty="0">
                <a:latin typeface="Arial" panose="020B0604020202020204" pitchFamily="34" charset="0"/>
              </a:rPr>
              <a:t> 2023</a:t>
            </a:r>
            <a:endParaRPr lang="en-US" sz="1600" b="1" i="1" dirty="0">
              <a:effectLst/>
              <a:latin typeface="Helvetica Neue"/>
            </a:endParaRP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[14] </a:t>
            </a:r>
            <a:r>
              <a:rPr lang="en-US" sz="1600" i="0" dirty="0">
                <a:solidFill>
                  <a:srgbClr val="00008B"/>
                </a:solidFill>
                <a:effectLst/>
                <a:latin typeface="Helvetica Neue"/>
              </a:rPr>
              <a:t>J Li, Q Guan, D Tao, W Jiang, </a:t>
            </a:r>
            <a:r>
              <a:rPr lang="en-US" sz="1600" i="0" dirty="0">
                <a:effectLst/>
                <a:latin typeface="Helvetica Neue"/>
              </a:rPr>
              <a:t>Carbon Emissions of Quantum Circuit Simulation: More than You Would Think, </a:t>
            </a:r>
            <a:r>
              <a:rPr lang="en-US" sz="1600" b="1" i="1" dirty="0">
                <a:effectLst/>
                <a:latin typeface="Helvetica Neue"/>
              </a:rPr>
              <a:t>IGSC 2023</a:t>
            </a:r>
          </a:p>
          <a:p>
            <a:pPr marL="152400" fontAlgn="base">
              <a:spcBef>
                <a:spcPts val="200"/>
              </a:spcBef>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[15] </a:t>
            </a:r>
            <a:r>
              <a:rPr lang="en-US" sz="1600" i="0" dirty="0">
                <a:solidFill>
                  <a:srgbClr val="00008B"/>
                </a:solidFill>
                <a:effectLst/>
                <a:latin typeface="Helvetica Neue"/>
              </a:rPr>
              <a:t>Z Wang, J Li, Z Hu, B Gage, E Iwasawa, W Jiang, </a:t>
            </a:r>
            <a:r>
              <a:rPr lang="en-US" sz="1600" i="0" dirty="0" err="1">
                <a:effectLst/>
                <a:latin typeface="Helvetica Neue"/>
              </a:rPr>
              <a:t>QuMoS</a:t>
            </a:r>
            <a:r>
              <a:rPr lang="en-US" sz="1600" i="0" dirty="0">
                <a:effectLst/>
                <a:latin typeface="Helvetica Neue"/>
              </a:rPr>
              <a:t>: A Framework for Preserving Security of Quantum Machine Learning Model</a:t>
            </a:r>
            <a:r>
              <a:rPr lang="en-US" sz="1600" b="0" i="0" u="none" strike="noStrike" dirty="0">
                <a:solidFill>
                  <a:srgbClr val="1A0DAB"/>
                </a:solidFill>
                <a:effectLst/>
                <a:latin typeface="Arial" panose="020B0604020202020204" pitchFamily="34" charset="0"/>
              </a:rPr>
              <a:t>, </a:t>
            </a:r>
            <a:r>
              <a:rPr lang="en-US" sz="1600" b="1" i="1" u="none" strike="noStrike" dirty="0" err="1">
                <a:effectLst/>
                <a:latin typeface="Arial" panose="020B0604020202020204" pitchFamily="34" charset="0"/>
              </a:rPr>
              <a:t>QuantumWEEK</a:t>
            </a:r>
            <a:r>
              <a:rPr lang="en-US" sz="1600" dirty="0">
                <a:solidFill>
                  <a:srgbClr val="1A0DAB"/>
                </a:solidFill>
                <a:latin typeface="Arial" panose="020B0604020202020204" pitchFamily="34" charset="0"/>
              </a:rPr>
              <a:t> 2023</a:t>
            </a:r>
            <a:endParaRPr lang="en-US" sz="1600" i="0" dirty="0">
              <a:solidFill>
                <a:srgbClr val="00008B"/>
              </a:solidFill>
              <a:effectLst/>
              <a:latin typeface="Helvetica Neue"/>
            </a:endParaRPr>
          </a:p>
        </p:txBody>
      </p:sp>
    </p:spTree>
    <p:extLst>
      <p:ext uri="{BB962C8B-B14F-4D97-AF65-F5344CB8AC3E}">
        <p14:creationId xmlns:p14="http://schemas.microsoft.com/office/powerpoint/2010/main" val="2522444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D5B76B-C208-EC49-86FE-5F09761F7FDF}"/>
              </a:ext>
            </a:extLst>
          </p:cNvPr>
          <p:cNvSpPr>
            <a:spLocks noGrp="1"/>
          </p:cNvSpPr>
          <p:nvPr>
            <p:ph sz="quarter" idx="10"/>
          </p:nvPr>
        </p:nvSpPr>
        <p:spPr>
          <a:xfrm>
            <a:off x="4159251" y="4233366"/>
            <a:ext cx="3873500" cy="2038351"/>
          </a:xfrm>
        </p:spPr>
        <p:txBody>
          <a:bodyPr/>
          <a:lstStyle/>
          <a:p>
            <a:r>
              <a:rPr lang="en-US" b="1" dirty="0"/>
              <a:t>George Mason University</a:t>
            </a:r>
          </a:p>
          <a:p>
            <a:r>
              <a:rPr lang="en-US" dirty="0"/>
              <a:t>4400 University Drive</a:t>
            </a:r>
            <a:br>
              <a:rPr lang="en-US" dirty="0"/>
            </a:br>
            <a:r>
              <a:rPr lang="en-US" dirty="0"/>
              <a:t>Fairfax, Virginia 22030</a:t>
            </a:r>
          </a:p>
          <a:p>
            <a:r>
              <a:rPr lang="en-US" dirty="0"/>
              <a:t>Tel: (703)993-1000</a:t>
            </a:r>
          </a:p>
        </p:txBody>
      </p:sp>
      <p:sp>
        <p:nvSpPr>
          <p:cNvPr id="5" name="Content Placeholder 4">
            <a:extLst>
              <a:ext uri="{FF2B5EF4-FFF2-40B4-BE49-F238E27FC236}">
                <a16:creationId xmlns:a16="http://schemas.microsoft.com/office/drawing/2014/main" id="{D045D005-EB7E-C041-AAB8-E44EC93831CC}"/>
              </a:ext>
            </a:extLst>
          </p:cNvPr>
          <p:cNvSpPr>
            <a:spLocks noGrp="1"/>
          </p:cNvSpPr>
          <p:nvPr>
            <p:ph sz="quarter" idx="11"/>
          </p:nvPr>
        </p:nvSpPr>
        <p:spPr/>
        <p:txBody>
          <a:bodyPr/>
          <a:lstStyle/>
          <a:p>
            <a:r>
              <a:rPr lang="en-US" altLang="zh-CN" dirty="0"/>
              <a:t>wjiang8@</a:t>
            </a:r>
            <a:r>
              <a:rPr lang="en-US" dirty="0"/>
              <a:t>gmu.edu</a:t>
            </a:r>
          </a:p>
        </p:txBody>
      </p:sp>
      <p:sp>
        <p:nvSpPr>
          <p:cNvPr id="4" name="Slide Number Placeholder 3">
            <a:extLst>
              <a:ext uri="{FF2B5EF4-FFF2-40B4-BE49-F238E27FC236}">
                <a16:creationId xmlns:a16="http://schemas.microsoft.com/office/drawing/2014/main" id="{2A3F6F60-E747-5B4C-9946-99525F22AD7E}"/>
              </a:ext>
            </a:extLst>
          </p:cNvPr>
          <p:cNvSpPr>
            <a:spLocks noGrp="1"/>
          </p:cNvSpPr>
          <p:nvPr>
            <p:ph type="sldNum" sz="quarter" idx="4294967295"/>
          </p:nvPr>
        </p:nvSpPr>
        <p:spPr>
          <a:xfrm>
            <a:off x="9448800" y="6356355"/>
            <a:ext cx="2743200" cy="365125"/>
          </a:xfrm>
        </p:spPr>
        <p:txBody>
          <a:bodyPr/>
          <a:lstStyle/>
          <a:p>
            <a:fld id="{9384FF6D-5FD2-A847-8599-D7B37E65F8CD}" type="slidenum">
              <a:rPr lang="en-US" smtClean="0"/>
              <a:pPr/>
              <a:t>33</a:t>
            </a:fld>
            <a:r>
              <a:rPr lang="en-US"/>
              <a:t>  |  George Mason University</a:t>
            </a:r>
            <a:endParaRPr lang="en-US" dirty="0"/>
          </a:p>
        </p:txBody>
      </p:sp>
    </p:spTree>
    <p:extLst>
      <p:ext uri="{BB962C8B-B14F-4D97-AF65-F5344CB8AC3E}">
        <p14:creationId xmlns:p14="http://schemas.microsoft.com/office/powerpoint/2010/main" val="304653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2" descr="Estimating Information Flow in Deep Neural Networks">
            <a:extLst>
              <a:ext uri="{FF2B5EF4-FFF2-40B4-BE49-F238E27FC236}">
                <a16:creationId xmlns:a16="http://schemas.microsoft.com/office/drawing/2014/main" id="{45887DCD-71E3-49AF-AE38-CB84FF489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42" y="936384"/>
            <a:ext cx="3964772" cy="1660765"/>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lstStyle/>
          <a:p>
            <a:r>
              <a:rPr lang="en-US" dirty="0"/>
              <a:t>Co-Design Stack of Neural “Architectures”</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34</a:t>
            </a:fld>
            <a:r>
              <a:rPr lang="en-US"/>
              <a:t>  |  George Mason University</a:t>
            </a:r>
            <a:endParaRPr lang="en-US" dirty="0"/>
          </a:p>
        </p:txBody>
      </p:sp>
      <p:pic>
        <p:nvPicPr>
          <p:cNvPr id="15" name="Picture 2" descr="ZCU102 Evaluation Board User Guide">
            <a:extLst>
              <a:ext uri="{FF2B5EF4-FFF2-40B4-BE49-F238E27FC236}">
                <a16:creationId xmlns:a16="http://schemas.microsoft.com/office/drawing/2014/main" id="{70F6FCDB-FDB2-4290-BEDC-397D7435F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42" y="4653040"/>
            <a:ext cx="1479608" cy="15678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D46E4E7-ADC3-4980-9175-CE77810E5D44}"/>
              </a:ext>
            </a:extLst>
          </p:cNvPr>
          <p:cNvPicPr>
            <a:picLocks noChangeAspect="1"/>
          </p:cNvPicPr>
          <p:nvPr/>
        </p:nvPicPr>
        <p:blipFill>
          <a:blip r:embed="rId4"/>
          <a:stretch>
            <a:fillRect/>
          </a:stretch>
        </p:blipFill>
        <p:spPr>
          <a:xfrm>
            <a:off x="2211902" y="4723645"/>
            <a:ext cx="2381462" cy="1497237"/>
          </a:xfrm>
          <a:prstGeom prst="rect">
            <a:avLst/>
          </a:prstGeom>
        </p:spPr>
      </p:pic>
      <p:sp>
        <p:nvSpPr>
          <p:cNvPr id="5" name="Rectangle 4">
            <a:extLst>
              <a:ext uri="{FF2B5EF4-FFF2-40B4-BE49-F238E27FC236}">
                <a16:creationId xmlns:a16="http://schemas.microsoft.com/office/drawing/2014/main" id="{614C8EC4-CE3B-47FC-B335-4C25DE4DD3AB}"/>
              </a:ext>
            </a:extLst>
          </p:cNvPr>
          <p:cNvSpPr/>
          <p:nvPr/>
        </p:nvSpPr>
        <p:spPr>
          <a:xfrm>
            <a:off x="628592" y="4606578"/>
            <a:ext cx="3983822" cy="166076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87C3D5CE-B28F-45DE-BA7D-7701364FC1B5}"/>
              </a:ext>
            </a:extLst>
          </p:cNvPr>
          <p:cNvSpPr/>
          <p:nvPr/>
        </p:nvSpPr>
        <p:spPr>
          <a:xfrm>
            <a:off x="1051015" y="2989810"/>
            <a:ext cx="3138976" cy="1195362"/>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     C</a:t>
            </a:r>
            <a:r>
              <a:rPr lang="en-US" altLang="zh-CN" b="1" dirty="0"/>
              <a:t>o-Design</a:t>
            </a:r>
            <a:endParaRPr lang="en-US" b="1" dirty="0"/>
          </a:p>
        </p:txBody>
      </p:sp>
      <p:sp>
        <p:nvSpPr>
          <p:cNvPr id="9" name="Arrow: Up 8">
            <a:extLst>
              <a:ext uri="{FF2B5EF4-FFF2-40B4-BE49-F238E27FC236}">
                <a16:creationId xmlns:a16="http://schemas.microsoft.com/office/drawing/2014/main" id="{1D9E7497-B7E8-4880-B3A3-0537F59EDD25}"/>
              </a:ext>
            </a:extLst>
          </p:cNvPr>
          <p:cNvSpPr/>
          <p:nvPr/>
        </p:nvSpPr>
        <p:spPr>
          <a:xfrm>
            <a:off x="2436276" y="2597149"/>
            <a:ext cx="448748" cy="474121"/>
          </a:xfrm>
          <a:prstGeom prst="upArrow">
            <a:avLst/>
          </a:prstGeom>
          <a:solidFill>
            <a:srgbClr val="81A32B"/>
          </a:solidFill>
          <a:ln>
            <a:solidFill>
              <a:srgbClr val="81A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D627B6D7-D3B7-4CBC-A1AF-E6E56D0F72C5}"/>
              </a:ext>
            </a:extLst>
          </p:cNvPr>
          <p:cNvSpPr/>
          <p:nvPr/>
        </p:nvSpPr>
        <p:spPr>
          <a:xfrm rot="10800000">
            <a:off x="2436276" y="4113408"/>
            <a:ext cx="448748" cy="474121"/>
          </a:xfrm>
          <a:prstGeom prst="upArrow">
            <a:avLst/>
          </a:prstGeom>
          <a:solidFill>
            <a:srgbClr val="81A32B"/>
          </a:solidFill>
          <a:ln>
            <a:solidFill>
              <a:srgbClr val="81A3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1D4F6521-B647-4365-9A6E-80F351FAA9F9}"/>
              </a:ext>
            </a:extLst>
          </p:cNvPr>
          <p:cNvSpPr/>
          <p:nvPr/>
        </p:nvSpPr>
        <p:spPr>
          <a:xfrm rot="10800000">
            <a:off x="4386842" y="898805"/>
            <a:ext cx="7621007" cy="5235983"/>
          </a:xfrm>
          <a:prstGeom prst="homePlate">
            <a:avLst>
              <a:gd name="adj" fmla="val 20995"/>
            </a:avLst>
          </a:prstGeom>
          <a:solidFill>
            <a:srgbClr val="D8E9A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4DBE15-A613-4D77-A35A-AC84BC141185}"/>
              </a:ext>
            </a:extLst>
          </p:cNvPr>
          <p:cNvSpPr txBox="1"/>
          <p:nvPr/>
        </p:nvSpPr>
        <p:spPr>
          <a:xfrm>
            <a:off x="5546299" y="1111250"/>
            <a:ext cx="6620146" cy="369332"/>
          </a:xfrm>
          <a:prstGeom prst="rect">
            <a:avLst/>
          </a:prstGeom>
          <a:noFill/>
        </p:spPr>
        <p:txBody>
          <a:bodyPr wrap="none" rtlCol="0">
            <a:spAutoFit/>
          </a:bodyPr>
          <a:lstStyle/>
          <a:p>
            <a:pPr marL="285750" indent="-285750">
              <a:buFont typeface="Arial" panose="020B0604020202020204" pitchFamily="34" charset="0"/>
              <a:buChar char="•"/>
            </a:pPr>
            <a:r>
              <a:rPr lang="en-US" b="1" dirty="0"/>
              <a:t>What is the best </a:t>
            </a:r>
            <a:r>
              <a:rPr lang="en-US" b="1" dirty="0">
                <a:solidFill>
                  <a:srgbClr val="C00000"/>
                </a:solidFill>
              </a:rPr>
              <a:t>Neural Network Architecture </a:t>
            </a:r>
            <a:r>
              <a:rPr lang="en-US" b="1" dirty="0"/>
              <a:t>for FPGA</a:t>
            </a:r>
            <a:r>
              <a:rPr lang="en-US" altLang="zh-CN" b="1" dirty="0"/>
              <a:t>s</a:t>
            </a:r>
            <a:endParaRPr lang="en-US" b="1" dirty="0"/>
          </a:p>
        </p:txBody>
      </p:sp>
      <p:sp>
        <p:nvSpPr>
          <p:cNvPr id="26" name="TextBox 25">
            <a:extLst>
              <a:ext uri="{FF2B5EF4-FFF2-40B4-BE49-F238E27FC236}">
                <a16:creationId xmlns:a16="http://schemas.microsoft.com/office/drawing/2014/main" id="{065AD5BB-1342-4EC9-A1A4-A47E9C70E5E1}"/>
              </a:ext>
            </a:extLst>
          </p:cNvPr>
          <p:cNvSpPr txBox="1"/>
          <p:nvPr/>
        </p:nvSpPr>
        <p:spPr>
          <a:xfrm>
            <a:off x="5565136" y="5469607"/>
            <a:ext cx="6530377" cy="369332"/>
          </a:xfrm>
          <a:prstGeom prst="rect">
            <a:avLst/>
          </a:prstGeom>
          <a:noFill/>
        </p:spPr>
        <p:txBody>
          <a:bodyPr wrap="none" rtlCol="0">
            <a:spAutoFit/>
          </a:bodyPr>
          <a:lstStyle/>
          <a:p>
            <a:pPr marL="285750" indent="-285750">
              <a:buFont typeface="Arial" panose="020B0604020202020204" pitchFamily="34" charset="0"/>
              <a:buChar char="•"/>
            </a:pPr>
            <a:r>
              <a:rPr lang="en-US" b="1" dirty="0"/>
              <a:t>What is the best </a:t>
            </a:r>
            <a:r>
              <a:rPr lang="en-US" b="1" dirty="0">
                <a:solidFill>
                  <a:srgbClr val="C00000"/>
                </a:solidFill>
              </a:rPr>
              <a:t>FPGA A</a:t>
            </a:r>
            <a:r>
              <a:rPr lang="en-US" altLang="zh-CN" b="1" dirty="0">
                <a:solidFill>
                  <a:srgbClr val="C00000"/>
                </a:solidFill>
              </a:rPr>
              <a:t>rchitecture </a:t>
            </a:r>
            <a:r>
              <a:rPr lang="en-US" altLang="zh-CN" b="1" dirty="0"/>
              <a:t>for neural networks</a:t>
            </a:r>
            <a:endParaRPr lang="en-US" b="1" dirty="0"/>
          </a:p>
        </p:txBody>
      </p:sp>
      <p:sp>
        <p:nvSpPr>
          <p:cNvPr id="27" name="TextBox 26">
            <a:extLst>
              <a:ext uri="{FF2B5EF4-FFF2-40B4-BE49-F238E27FC236}">
                <a16:creationId xmlns:a16="http://schemas.microsoft.com/office/drawing/2014/main" id="{AB8B357A-C99D-43BF-84CF-C954ABC7C9AD}"/>
              </a:ext>
            </a:extLst>
          </p:cNvPr>
          <p:cNvSpPr txBox="1"/>
          <p:nvPr/>
        </p:nvSpPr>
        <p:spPr>
          <a:xfrm>
            <a:off x="5336749" y="1662033"/>
            <a:ext cx="5679760" cy="369332"/>
          </a:xfrm>
          <a:prstGeom prst="rect">
            <a:avLst/>
          </a:prstGeom>
          <a:noFill/>
        </p:spPr>
        <p:txBody>
          <a:bodyPr wrap="none" rtlCol="0">
            <a:spAutoFit/>
          </a:bodyPr>
          <a:lstStyle/>
          <a:p>
            <a:pPr marL="285750" indent="-285750">
              <a:buFont typeface="Arial" panose="020B0604020202020204" pitchFamily="34" charset="0"/>
              <a:buChar char="•"/>
            </a:pPr>
            <a:r>
              <a:rPr lang="en-US" b="1" dirty="0"/>
              <a:t>M</a:t>
            </a:r>
            <a:r>
              <a:rPr lang="en-US" altLang="zh-CN" b="1" dirty="0"/>
              <a:t>odel optimization (pruning and quantization)?</a:t>
            </a:r>
            <a:endParaRPr lang="en-US" b="1" dirty="0"/>
          </a:p>
        </p:txBody>
      </p:sp>
      <p:sp>
        <p:nvSpPr>
          <p:cNvPr id="28" name="TextBox 27">
            <a:extLst>
              <a:ext uri="{FF2B5EF4-FFF2-40B4-BE49-F238E27FC236}">
                <a16:creationId xmlns:a16="http://schemas.microsoft.com/office/drawing/2014/main" id="{505E5B09-EE8B-4E35-83CB-3FBF77A5425C}"/>
              </a:ext>
            </a:extLst>
          </p:cNvPr>
          <p:cNvSpPr txBox="1"/>
          <p:nvPr/>
        </p:nvSpPr>
        <p:spPr>
          <a:xfrm>
            <a:off x="5336749" y="4870272"/>
            <a:ext cx="3320140" cy="369332"/>
          </a:xfrm>
          <a:prstGeom prst="rect">
            <a:avLst/>
          </a:prstGeom>
          <a:noFill/>
        </p:spPr>
        <p:txBody>
          <a:bodyPr wrap="none" rtlCol="0">
            <a:spAutoFit/>
          </a:bodyPr>
          <a:lstStyle/>
          <a:p>
            <a:pPr marL="285750" indent="-285750">
              <a:buFont typeface="Arial" panose="020B0604020202020204" pitchFamily="34" charset="0"/>
              <a:buChar char="•"/>
            </a:pPr>
            <a:r>
              <a:rPr lang="en-US" b="1" dirty="0"/>
              <a:t>M</a:t>
            </a:r>
            <a:r>
              <a:rPr lang="en-US" altLang="zh-CN" b="1" dirty="0"/>
              <a:t>apping and scheduling?</a:t>
            </a:r>
            <a:endParaRPr lang="en-US" b="1" dirty="0"/>
          </a:p>
        </p:txBody>
      </p:sp>
      <p:sp>
        <p:nvSpPr>
          <p:cNvPr id="29" name="TextBox 28">
            <a:extLst>
              <a:ext uri="{FF2B5EF4-FFF2-40B4-BE49-F238E27FC236}">
                <a16:creationId xmlns:a16="http://schemas.microsoft.com/office/drawing/2014/main" id="{5455D5EA-81AB-4691-9338-4B06C947CC33}"/>
              </a:ext>
            </a:extLst>
          </p:cNvPr>
          <p:cNvSpPr txBox="1"/>
          <p:nvPr/>
        </p:nvSpPr>
        <p:spPr>
          <a:xfrm>
            <a:off x="4712809" y="3332131"/>
            <a:ext cx="1255472" cy="369332"/>
          </a:xfrm>
          <a:prstGeom prst="rect">
            <a:avLst/>
          </a:prstGeom>
          <a:noFill/>
        </p:spPr>
        <p:txBody>
          <a:bodyPr wrap="none" rtlCol="0">
            <a:spAutoFit/>
          </a:bodyPr>
          <a:lstStyle/>
          <a:p>
            <a:pPr marL="285750" indent="-285750">
              <a:buFont typeface="Arial" panose="020B0604020202020204" pitchFamily="34" charset="0"/>
              <a:buChar char="•"/>
            </a:pPr>
            <a:r>
              <a:rPr lang="en-US" b="1" dirty="0"/>
              <a:t>Library</a:t>
            </a:r>
          </a:p>
        </p:txBody>
      </p:sp>
      <p:sp>
        <p:nvSpPr>
          <p:cNvPr id="13" name="TextBox 12">
            <a:extLst>
              <a:ext uri="{FF2B5EF4-FFF2-40B4-BE49-F238E27FC236}">
                <a16:creationId xmlns:a16="http://schemas.microsoft.com/office/drawing/2014/main" id="{F95D5F33-69BD-4586-90EF-643C69320FB5}"/>
              </a:ext>
            </a:extLst>
          </p:cNvPr>
          <p:cNvSpPr txBox="1"/>
          <p:nvPr/>
        </p:nvSpPr>
        <p:spPr>
          <a:xfrm rot="7075932">
            <a:off x="4898304" y="2455383"/>
            <a:ext cx="646331" cy="369332"/>
          </a:xfrm>
          <a:prstGeom prst="rect">
            <a:avLst/>
          </a:prstGeom>
          <a:noFill/>
        </p:spPr>
        <p:txBody>
          <a:bodyPr wrap="none" rtlCol="0">
            <a:spAutoFit/>
          </a:bodyPr>
          <a:lstStyle/>
          <a:p>
            <a:r>
              <a:rPr lang="en-US" altLang="zh-CN" dirty="0"/>
              <a:t>……</a:t>
            </a:r>
            <a:endParaRPr lang="en-US" dirty="0"/>
          </a:p>
        </p:txBody>
      </p:sp>
      <p:sp>
        <p:nvSpPr>
          <p:cNvPr id="57" name="TextBox 56">
            <a:extLst>
              <a:ext uri="{FF2B5EF4-FFF2-40B4-BE49-F238E27FC236}">
                <a16:creationId xmlns:a16="http://schemas.microsoft.com/office/drawing/2014/main" id="{496CCCD7-8E51-4D26-9161-433AD76A6E5F}"/>
              </a:ext>
            </a:extLst>
          </p:cNvPr>
          <p:cNvSpPr txBox="1"/>
          <p:nvPr/>
        </p:nvSpPr>
        <p:spPr>
          <a:xfrm rot="3662641">
            <a:off x="4923932" y="4096203"/>
            <a:ext cx="646331" cy="369332"/>
          </a:xfrm>
          <a:prstGeom prst="rect">
            <a:avLst/>
          </a:prstGeom>
          <a:noFill/>
        </p:spPr>
        <p:txBody>
          <a:bodyPr wrap="none" rtlCol="0">
            <a:spAutoFit/>
          </a:bodyPr>
          <a:lstStyle/>
          <a:p>
            <a:r>
              <a:rPr lang="en-US" altLang="zh-CN" dirty="0"/>
              <a:t>……</a:t>
            </a:r>
            <a:endParaRPr lang="en-US" dirty="0"/>
          </a:p>
        </p:txBody>
      </p:sp>
      <p:grpSp>
        <p:nvGrpSpPr>
          <p:cNvPr id="62" name="Group 61">
            <a:extLst>
              <a:ext uri="{FF2B5EF4-FFF2-40B4-BE49-F238E27FC236}">
                <a16:creationId xmlns:a16="http://schemas.microsoft.com/office/drawing/2014/main" id="{B8831509-5065-475A-AB92-8D0A628BF65D}"/>
              </a:ext>
            </a:extLst>
          </p:cNvPr>
          <p:cNvGrpSpPr/>
          <p:nvPr/>
        </p:nvGrpSpPr>
        <p:grpSpPr>
          <a:xfrm>
            <a:off x="6086727" y="2168236"/>
            <a:ext cx="5921121" cy="2579611"/>
            <a:chOff x="1703445" y="1073150"/>
            <a:chExt cx="8287495" cy="5575300"/>
          </a:xfrm>
        </p:grpSpPr>
        <p:sp>
          <p:nvSpPr>
            <p:cNvPr id="70" name="Rectangle: Rounded Corners 69">
              <a:extLst>
                <a:ext uri="{FF2B5EF4-FFF2-40B4-BE49-F238E27FC236}">
                  <a16:creationId xmlns:a16="http://schemas.microsoft.com/office/drawing/2014/main" id="{4E30869F-A98A-4E47-941B-5771CE4E028B}"/>
                </a:ext>
              </a:extLst>
            </p:cNvPr>
            <p:cNvSpPr/>
            <p:nvPr/>
          </p:nvSpPr>
          <p:spPr>
            <a:xfrm>
              <a:off x="2450440" y="1073150"/>
              <a:ext cx="754050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71" name="Rectangle: Rounded Corners 70">
              <a:extLst>
                <a:ext uri="{FF2B5EF4-FFF2-40B4-BE49-F238E27FC236}">
                  <a16:creationId xmlns:a16="http://schemas.microsoft.com/office/drawing/2014/main" id="{426CC573-29F1-4798-A795-E47D94F91F1B}"/>
                </a:ext>
              </a:extLst>
            </p:cNvPr>
            <p:cNvSpPr/>
            <p:nvPr/>
          </p:nvSpPr>
          <p:spPr>
            <a:xfrm>
              <a:off x="1703445" y="1073150"/>
              <a:ext cx="2470544" cy="5575300"/>
            </a:xfrm>
            <a:prstGeom prst="roundRect">
              <a:avLst/>
            </a:prstGeom>
            <a:solidFill>
              <a:srgbClr val="81A32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grpSp>
      <p:sp>
        <p:nvSpPr>
          <p:cNvPr id="63" name="TextBox 62">
            <a:extLst>
              <a:ext uri="{FF2B5EF4-FFF2-40B4-BE49-F238E27FC236}">
                <a16:creationId xmlns:a16="http://schemas.microsoft.com/office/drawing/2014/main" id="{5AC4FEC9-F866-4F4A-ADE5-F0B15BA0601C}"/>
              </a:ext>
            </a:extLst>
          </p:cNvPr>
          <p:cNvSpPr txBox="1"/>
          <p:nvPr/>
        </p:nvSpPr>
        <p:spPr>
          <a:xfrm>
            <a:off x="6111904" y="2714987"/>
            <a:ext cx="1735171" cy="1495281"/>
          </a:xfrm>
          <a:prstGeom prst="rect">
            <a:avLst/>
          </a:prstGeom>
          <a:noFill/>
        </p:spPr>
        <p:txBody>
          <a:bodyPr wrap="square" rtlCol="0">
            <a:spAutoFit/>
          </a:bodyPr>
          <a:lstStyle/>
          <a:p>
            <a:pPr algn="ctr">
              <a:lnSpc>
                <a:spcPct val="130000"/>
              </a:lnSpc>
            </a:pPr>
            <a:r>
              <a:rPr lang="en-US" altLang="zh-CN" b="1" dirty="0">
                <a:solidFill>
                  <a:schemeClr val="bg1"/>
                </a:solidFill>
              </a:rPr>
              <a:t>Co-Design</a:t>
            </a:r>
          </a:p>
          <a:p>
            <a:pPr algn="ctr">
              <a:lnSpc>
                <a:spcPct val="130000"/>
              </a:lnSpc>
            </a:pPr>
            <a:r>
              <a:rPr lang="en-US" b="1" dirty="0">
                <a:solidFill>
                  <a:schemeClr val="bg1"/>
                </a:solidFill>
              </a:rPr>
              <a:t>Framework</a:t>
            </a:r>
          </a:p>
          <a:p>
            <a:pPr algn="ctr">
              <a:lnSpc>
                <a:spcPct val="130000"/>
              </a:lnSpc>
            </a:pPr>
            <a:r>
              <a:rPr lang="en-US" b="1" dirty="0">
                <a:solidFill>
                  <a:schemeClr val="bg1"/>
                </a:solidFill>
              </a:rPr>
              <a:t>(e.g., Our</a:t>
            </a:r>
          </a:p>
          <a:p>
            <a:pPr algn="ctr">
              <a:lnSpc>
                <a:spcPct val="130000"/>
              </a:lnSpc>
            </a:pPr>
            <a:r>
              <a:rPr lang="en-US" b="1" dirty="0">
                <a:solidFill>
                  <a:schemeClr val="bg1"/>
                </a:solidFill>
              </a:rPr>
              <a:t>FNAS)</a:t>
            </a:r>
          </a:p>
        </p:txBody>
      </p:sp>
      <p:sp>
        <p:nvSpPr>
          <p:cNvPr id="64" name="Rectangle: Rounded Corners 63">
            <a:extLst>
              <a:ext uri="{FF2B5EF4-FFF2-40B4-BE49-F238E27FC236}">
                <a16:creationId xmlns:a16="http://schemas.microsoft.com/office/drawing/2014/main" id="{15C2A904-6DD6-4888-91B2-F6D118FC59C4}"/>
              </a:ext>
            </a:extLst>
          </p:cNvPr>
          <p:cNvSpPr/>
          <p:nvPr/>
        </p:nvSpPr>
        <p:spPr>
          <a:xfrm>
            <a:off x="7887664" y="4096549"/>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Rectangle 64">
            <a:extLst>
              <a:ext uri="{FF2B5EF4-FFF2-40B4-BE49-F238E27FC236}">
                <a16:creationId xmlns:a16="http://schemas.microsoft.com/office/drawing/2014/main" id="{59B4BE79-71FA-4A83-9CBE-219446135ECE}"/>
              </a:ext>
            </a:extLst>
          </p:cNvPr>
          <p:cNvSpPr/>
          <p:nvPr/>
        </p:nvSpPr>
        <p:spPr>
          <a:xfrm>
            <a:off x="10463582" y="4151840"/>
            <a:ext cx="1418142" cy="470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schemeClr val="bg1"/>
                </a:solidFill>
              </a:rPr>
              <a:t>DNN on FPGA </a:t>
            </a:r>
          </a:p>
          <a:p>
            <a:pPr algn="ctr"/>
            <a:r>
              <a:rPr lang="en-US" sz="1400" b="1" dirty="0">
                <a:solidFill>
                  <a:schemeClr val="bg1"/>
                </a:solidFill>
              </a:rPr>
              <a:t>(UCLA)</a:t>
            </a:r>
            <a:endParaRPr lang="en-US" sz="1400" dirty="0"/>
          </a:p>
        </p:txBody>
      </p:sp>
      <p:sp>
        <p:nvSpPr>
          <p:cNvPr id="74" name="TextBox 73">
            <a:extLst>
              <a:ext uri="{FF2B5EF4-FFF2-40B4-BE49-F238E27FC236}">
                <a16:creationId xmlns:a16="http://schemas.microsoft.com/office/drawing/2014/main" id="{BE779AB1-92B7-4CA2-828D-299160F9ACB3}"/>
              </a:ext>
            </a:extLst>
          </p:cNvPr>
          <p:cNvSpPr txBox="1"/>
          <p:nvPr/>
        </p:nvSpPr>
        <p:spPr>
          <a:xfrm>
            <a:off x="7970289" y="4201273"/>
            <a:ext cx="2614731" cy="369332"/>
          </a:xfrm>
          <a:prstGeom prst="rect">
            <a:avLst/>
          </a:prstGeom>
          <a:noFill/>
        </p:spPr>
        <p:txBody>
          <a:bodyPr wrap="square">
            <a:spAutoFit/>
          </a:bodyPr>
          <a:lstStyle/>
          <a:p>
            <a:r>
              <a:rPr lang="en-US" dirty="0"/>
              <a:t>Hardware accelerator</a:t>
            </a:r>
          </a:p>
        </p:txBody>
      </p:sp>
      <p:sp>
        <p:nvSpPr>
          <p:cNvPr id="32" name="Rectangle: Rounded Corners 31">
            <a:extLst>
              <a:ext uri="{FF2B5EF4-FFF2-40B4-BE49-F238E27FC236}">
                <a16:creationId xmlns:a16="http://schemas.microsoft.com/office/drawing/2014/main" id="{0F0312E8-07D4-A762-2D9C-ED55F43D9CD9}"/>
              </a:ext>
            </a:extLst>
          </p:cNvPr>
          <p:cNvSpPr/>
          <p:nvPr/>
        </p:nvSpPr>
        <p:spPr>
          <a:xfrm>
            <a:off x="7885298" y="3467544"/>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Rectangle 66">
            <a:extLst>
              <a:ext uri="{FF2B5EF4-FFF2-40B4-BE49-F238E27FC236}">
                <a16:creationId xmlns:a16="http://schemas.microsoft.com/office/drawing/2014/main" id="{7FDFC12D-D255-41E5-9419-09EEECF95031}"/>
              </a:ext>
            </a:extLst>
          </p:cNvPr>
          <p:cNvSpPr/>
          <p:nvPr/>
        </p:nvSpPr>
        <p:spPr>
          <a:xfrm>
            <a:off x="10463583" y="3510331"/>
            <a:ext cx="1418142" cy="479796"/>
          </a:xfrm>
          <a:prstGeom prst="rect">
            <a:avLst/>
          </a:prstGeom>
          <a:solidFill>
            <a:srgbClr val="415095"/>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400" b="1" dirty="0" err="1">
                <a:solidFill>
                  <a:schemeClr val="bg1"/>
                </a:solidFill>
              </a:rPr>
              <a:t>DNNBuilder</a:t>
            </a:r>
            <a:endParaRPr lang="en-US" altLang="zh-CN" sz="1400" b="1" dirty="0">
              <a:solidFill>
                <a:schemeClr val="bg1"/>
              </a:solidFill>
            </a:endParaRPr>
          </a:p>
          <a:p>
            <a:pPr algn="ctr"/>
            <a:r>
              <a:rPr lang="en-US" sz="1400" b="1" dirty="0">
                <a:solidFill>
                  <a:schemeClr val="bg1"/>
                </a:solidFill>
              </a:rPr>
              <a:t>(UIUC)</a:t>
            </a:r>
            <a:endParaRPr lang="en-US" sz="1400" dirty="0"/>
          </a:p>
        </p:txBody>
      </p:sp>
      <p:sp>
        <p:nvSpPr>
          <p:cNvPr id="73" name="TextBox 72">
            <a:extLst>
              <a:ext uri="{FF2B5EF4-FFF2-40B4-BE49-F238E27FC236}">
                <a16:creationId xmlns:a16="http://schemas.microsoft.com/office/drawing/2014/main" id="{23FDAC63-DF05-4258-B4F9-B774C449EAB3}"/>
              </a:ext>
            </a:extLst>
          </p:cNvPr>
          <p:cNvSpPr txBox="1"/>
          <p:nvPr/>
        </p:nvSpPr>
        <p:spPr>
          <a:xfrm>
            <a:off x="7958926" y="3576056"/>
            <a:ext cx="2362296" cy="369332"/>
          </a:xfrm>
          <a:prstGeom prst="rect">
            <a:avLst/>
          </a:prstGeom>
          <a:noFill/>
        </p:spPr>
        <p:txBody>
          <a:bodyPr wrap="square">
            <a:spAutoFit/>
          </a:bodyPr>
          <a:lstStyle/>
          <a:p>
            <a:r>
              <a:rPr lang="en-US" dirty="0"/>
              <a:t>Programming library</a:t>
            </a:r>
          </a:p>
        </p:txBody>
      </p:sp>
      <p:sp>
        <p:nvSpPr>
          <p:cNvPr id="33" name="Rectangle: Rounded Corners 32">
            <a:extLst>
              <a:ext uri="{FF2B5EF4-FFF2-40B4-BE49-F238E27FC236}">
                <a16:creationId xmlns:a16="http://schemas.microsoft.com/office/drawing/2014/main" id="{B120074B-89BE-E6EE-B4DA-30EBE091000C}"/>
              </a:ext>
            </a:extLst>
          </p:cNvPr>
          <p:cNvSpPr/>
          <p:nvPr/>
        </p:nvSpPr>
        <p:spPr>
          <a:xfrm>
            <a:off x="7879023" y="2194727"/>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Rectangle 68">
            <a:extLst>
              <a:ext uri="{FF2B5EF4-FFF2-40B4-BE49-F238E27FC236}">
                <a16:creationId xmlns:a16="http://schemas.microsoft.com/office/drawing/2014/main" id="{25BFC5A8-0649-4DF3-8EE3-39F43E5176B0}"/>
              </a:ext>
            </a:extLst>
          </p:cNvPr>
          <p:cNvSpPr/>
          <p:nvPr/>
        </p:nvSpPr>
        <p:spPr>
          <a:xfrm>
            <a:off x="10463582" y="2245835"/>
            <a:ext cx="1363387" cy="4797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NAS</a:t>
            </a:r>
          </a:p>
          <a:p>
            <a:pPr algn="ctr"/>
            <a:r>
              <a:rPr lang="en-US" sz="1400" b="1" dirty="0"/>
              <a:t>(Google)</a:t>
            </a:r>
          </a:p>
        </p:txBody>
      </p:sp>
      <p:sp>
        <p:nvSpPr>
          <p:cNvPr id="72" name="TextBox 71">
            <a:extLst>
              <a:ext uri="{FF2B5EF4-FFF2-40B4-BE49-F238E27FC236}">
                <a16:creationId xmlns:a16="http://schemas.microsoft.com/office/drawing/2014/main" id="{E4188E1B-5777-4DB0-BC7B-BDDACF6D2767}"/>
              </a:ext>
            </a:extLst>
          </p:cNvPr>
          <p:cNvSpPr txBox="1"/>
          <p:nvPr/>
        </p:nvSpPr>
        <p:spPr>
          <a:xfrm>
            <a:off x="7970289" y="2280658"/>
            <a:ext cx="2310707" cy="369332"/>
          </a:xfrm>
          <a:prstGeom prst="rect">
            <a:avLst/>
          </a:prstGeom>
          <a:noFill/>
        </p:spPr>
        <p:txBody>
          <a:bodyPr wrap="square">
            <a:spAutoFit/>
          </a:bodyPr>
          <a:lstStyle/>
          <a:p>
            <a:r>
              <a:rPr lang="en-US" sz="1800" dirty="0"/>
              <a:t>Network exploration</a:t>
            </a:r>
            <a:endParaRPr lang="en-US" dirty="0"/>
          </a:p>
        </p:txBody>
      </p:sp>
      <p:sp>
        <p:nvSpPr>
          <p:cNvPr id="36" name="Rectangle: Rounded Corners 35">
            <a:extLst>
              <a:ext uri="{FF2B5EF4-FFF2-40B4-BE49-F238E27FC236}">
                <a16:creationId xmlns:a16="http://schemas.microsoft.com/office/drawing/2014/main" id="{5C435CF6-3CCC-6D89-0069-7B0C782A6285}"/>
              </a:ext>
            </a:extLst>
          </p:cNvPr>
          <p:cNvSpPr/>
          <p:nvPr/>
        </p:nvSpPr>
        <p:spPr>
          <a:xfrm>
            <a:off x="7887664" y="2828111"/>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Rectangle 36">
            <a:extLst>
              <a:ext uri="{FF2B5EF4-FFF2-40B4-BE49-F238E27FC236}">
                <a16:creationId xmlns:a16="http://schemas.microsoft.com/office/drawing/2014/main" id="{3D19294C-AD57-26CA-55F1-9660F33353FD}"/>
              </a:ext>
            </a:extLst>
          </p:cNvPr>
          <p:cNvSpPr/>
          <p:nvPr/>
        </p:nvSpPr>
        <p:spPr>
          <a:xfrm>
            <a:off x="10472223" y="2879219"/>
            <a:ext cx="1363387" cy="4797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t>Deep Comp</a:t>
            </a:r>
          </a:p>
          <a:p>
            <a:pPr algn="ctr"/>
            <a:r>
              <a:rPr lang="en-US" sz="1400" b="1" dirty="0"/>
              <a:t>(Stanford)</a:t>
            </a:r>
          </a:p>
        </p:txBody>
      </p:sp>
      <p:sp>
        <p:nvSpPr>
          <p:cNvPr id="38" name="TextBox 37">
            <a:extLst>
              <a:ext uri="{FF2B5EF4-FFF2-40B4-BE49-F238E27FC236}">
                <a16:creationId xmlns:a16="http://schemas.microsoft.com/office/drawing/2014/main" id="{937E00E5-24D8-FC7D-2BC3-69EC7C27B4C2}"/>
              </a:ext>
            </a:extLst>
          </p:cNvPr>
          <p:cNvSpPr txBox="1"/>
          <p:nvPr/>
        </p:nvSpPr>
        <p:spPr>
          <a:xfrm>
            <a:off x="7978930" y="2914042"/>
            <a:ext cx="2396989" cy="369332"/>
          </a:xfrm>
          <a:prstGeom prst="rect">
            <a:avLst/>
          </a:prstGeom>
          <a:noFill/>
        </p:spPr>
        <p:txBody>
          <a:bodyPr wrap="square">
            <a:spAutoFit/>
          </a:bodyPr>
          <a:lstStyle/>
          <a:p>
            <a:r>
              <a:rPr lang="en-US" sz="1800" dirty="0"/>
              <a:t>Network </a:t>
            </a:r>
            <a:r>
              <a:rPr lang="en-US" altLang="zh-CN" sz="1800" dirty="0"/>
              <a:t>compression</a:t>
            </a:r>
            <a:endParaRPr lang="en-US" dirty="0"/>
          </a:p>
        </p:txBody>
      </p:sp>
    </p:spTree>
    <p:extLst>
      <p:ext uri="{BB962C8B-B14F-4D97-AF65-F5344CB8AC3E}">
        <p14:creationId xmlns:p14="http://schemas.microsoft.com/office/powerpoint/2010/main" val="296521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27" grpId="0"/>
      <p:bldP spid="28" grpId="0"/>
      <p:bldP spid="29" grpId="0"/>
      <p:bldP spid="13" grpId="0"/>
      <p:bldP spid="57" grpId="0"/>
      <p:bldP spid="63" grpId="0"/>
      <p:bldP spid="64" grpId="0" animBg="1"/>
      <p:bldP spid="65" grpId="0" animBg="1"/>
      <p:bldP spid="74" grpId="0"/>
      <p:bldP spid="32" grpId="0" animBg="1"/>
      <p:bldP spid="67" grpId="0" animBg="1"/>
      <p:bldP spid="73" grpId="0"/>
      <p:bldP spid="33" grpId="0" animBg="1"/>
      <p:bldP spid="69" grpId="0" animBg="1"/>
      <p:bldP spid="72" grpId="0"/>
      <p:bldP spid="36" grpId="0" animBg="1"/>
      <p:bldP spid="37" grpId="0" animBg="1"/>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C3AAF4-6A77-7447-8170-C261ADF3A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66681-2B1A-DF0D-7432-7F1FFD6657B9}"/>
              </a:ext>
            </a:extLst>
          </p:cNvPr>
          <p:cNvSpPr>
            <a:spLocks noGrp="1"/>
          </p:cNvSpPr>
          <p:nvPr>
            <p:ph type="title"/>
          </p:nvPr>
        </p:nvSpPr>
        <p:spPr/>
        <p:txBody>
          <a:bodyPr>
            <a:normAutofit/>
          </a:bodyPr>
          <a:lstStyle/>
          <a:p>
            <a:r>
              <a:rPr lang="en-US" dirty="0">
                <a:latin typeface="+mn-lt"/>
                <a:ea typeface="+mn-ea"/>
                <a:cs typeface="+mn-cs"/>
              </a:rPr>
              <a:t>Current Research: AI-Support Quantum S</a:t>
            </a:r>
            <a:r>
              <a:rPr lang="en-US" altLang="zh-CN" dirty="0">
                <a:latin typeface="+mn-lt"/>
                <a:ea typeface="+mn-ea"/>
                <a:cs typeface="+mn-cs"/>
              </a:rPr>
              <a:t>ystem Optimization</a:t>
            </a:r>
            <a:endParaRPr lang="en-US" sz="4400" i="1" dirty="0">
              <a:latin typeface="+mn-lt"/>
              <a:ea typeface="+mn-ea"/>
              <a:cs typeface="+mn-cs"/>
            </a:endParaRPr>
          </a:p>
        </p:txBody>
      </p:sp>
      <p:pic>
        <p:nvPicPr>
          <p:cNvPr id="27" name="Picture 26">
            <a:extLst>
              <a:ext uri="{FF2B5EF4-FFF2-40B4-BE49-F238E27FC236}">
                <a16:creationId xmlns:a16="http://schemas.microsoft.com/office/drawing/2014/main" id="{4BF08BD8-89DD-B50B-A4EE-D398C2C3BAE7}"/>
              </a:ext>
            </a:extLst>
          </p:cNvPr>
          <p:cNvPicPr>
            <a:picLocks noChangeAspect="1"/>
          </p:cNvPicPr>
          <p:nvPr/>
        </p:nvPicPr>
        <p:blipFill>
          <a:blip r:embed="rId3"/>
          <a:stretch>
            <a:fillRect/>
          </a:stretch>
        </p:blipFill>
        <p:spPr>
          <a:xfrm>
            <a:off x="417227" y="760936"/>
            <a:ext cx="512430" cy="519309"/>
          </a:xfrm>
          <a:prstGeom prst="rect">
            <a:avLst/>
          </a:prstGeom>
        </p:spPr>
      </p:pic>
      <p:sp>
        <p:nvSpPr>
          <p:cNvPr id="29" name="TextBox 28">
            <a:extLst>
              <a:ext uri="{FF2B5EF4-FFF2-40B4-BE49-F238E27FC236}">
                <a16:creationId xmlns:a16="http://schemas.microsoft.com/office/drawing/2014/main" id="{FCEE8722-93CE-98A4-EE85-0DB3BA95E0F8}"/>
              </a:ext>
            </a:extLst>
          </p:cNvPr>
          <p:cNvSpPr txBox="1"/>
          <p:nvPr/>
        </p:nvSpPr>
        <p:spPr>
          <a:xfrm>
            <a:off x="972965" y="806409"/>
            <a:ext cx="10219880" cy="430887"/>
          </a:xfrm>
          <a:prstGeom prst="rect">
            <a:avLst/>
          </a:prstGeom>
          <a:noFill/>
        </p:spPr>
        <p:txBody>
          <a:bodyPr wrap="square">
            <a:spAutoFit/>
          </a:bodyPr>
          <a:lstStyle/>
          <a:p>
            <a:r>
              <a:rPr lang="en-US" sz="1100" i="0" dirty="0">
                <a:solidFill>
                  <a:srgbClr val="1B1B1B"/>
                </a:solidFill>
                <a:effectLst/>
                <a:latin typeface="Verdana" panose="020B0604030504040204" pitchFamily="34" charset="0"/>
              </a:rPr>
              <a:t>NSF 2311949</a:t>
            </a:r>
            <a:r>
              <a:rPr lang="en-US" sz="1100" dirty="0">
                <a:solidFill>
                  <a:srgbClr val="1B1B1B"/>
                </a:solidFill>
                <a:latin typeface="Verdana" panose="020B0604030504040204" pitchFamily="34" charset="0"/>
              </a:rPr>
              <a:t>:</a:t>
            </a:r>
            <a:r>
              <a:rPr lang="zh-CN" altLang="en-US" sz="1100" dirty="0">
                <a:solidFill>
                  <a:srgbClr val="1B1B1B"/>
                </a:solidFill>
                <a:latin typeface="Verdana" panose="020B0604030504040204" pitchFamily="34" charset="0"/>
              </a:rPr>
              <a:t> </a:t>
            </a:r>
            <a:r>
              <a:rPr lang="en-US" sz="1100" i="0" dirty="0">
                <a:solidFill>
                  <a:srgbClr val="1B1B1B"/>
                </a:solidFill>
                <a:effectLst/>
                <a:latin typeface="Verdana" panose="020B0604030504040204" pitchFamily="34" charset="0"/>
              </a:rPr>
              <a:t>Collaborative Research: OAC Core: An Integrated Framework for Enabling Temporal-Reliable Quantum Learning on NISQ-era Devices</a:t>
            </a:r>
            <a:r>
              <a:rPr lang="en-US" sz="1100" dirty="0">
                <a:solidFill>
                  <a:srgbClr val="1B1B1B"/>
                </a:solidFill>
                <a:latin typeface="Verdana" panose="020B0604030504040204" pitchFamily="34" charset="0"/>
              </a:rPr>
              <a:t>. 2023 – 2026. ($600k in total, </a:t>
            </a:r>
            <a:r>
              <a:rPr lang="en-US" sz="1100" b="1" dirty="0">
                <a:solidFill>
                  <a:srgbClr val="1B1B1B"/>
                </a:solidFill>
                <a:latin typeface="Verdana" panose="020B0604030504040204" pitchFamily="34" charset="0"/>
              </a:rPr>
              <a:t>Lead PI </a:t>
            </a:r>
            <a:r>
              <a:rPr lang="en-US" sz="1100" dirty="0">
                <a:solidFill>
                  <a:srgbClr val="1B1B1B"/>
                </a:solidFill>
                <a:latin typeface="Verdana" panose="020B0604030504040204" pitchFamily="34" charset="0"/>
              </a:rPr>
              <a:t>with share $330k)</a:t>
            </a:r>
            <a:endParaRPr lang="en-US" sz="1100" dirty="0"/>
          </a:p>
        </p:txBody>
      </p:sp>
      <p:grpSp>
        <p:nvGrpSpPr>
          <p:cNvPr id="71" name="Group 70">
            <a:extLst>
              <a:ext uri="{FF2B5EF4-FFF2-40B4-BE49-F238E27FC236}">
                <a16:creationId xmlns:a16="http://schemas.microsoft.com/office/drawing/2014/main" id="{36C888DD-E6FA-52D0-BEF0-C5C512EBF35F}"/>
              </a:ext>
            </a:extLst>
          </p:cNvPr>
          <p:cNvGrpSpPr/>
          <p:nvPr/>
        </p:nvGrpSpPr>
        <p:grpSpPr>
          <a:xfrm>
            <a:off x="181232" y="1310836"/>
            <a:ext cx="5887907" cy="2656087"/>
            <a:chOff x="181232" y="1423356"/>
            <a:chExt cx="5887907" cy="2656087"/>
          </a:xfrm>
        </p:grpSpPr>
        <p:grpSp>
          <p:nvGrpSpPr>
            <p:cNvPr id="30" name="Group 29">
              <a:extLst>
                <a:ext uri="{FF2B5EF4-FFF2-40B4-BE49-F238E27FC236}">
                  <a16:creationId xmlns:a16="http://schemas.microsoft.com/office/drawing/2014/main" id="{E9992549-4600-6DF6-3811-756B981859BC}"/>
                </a:ext>
              </a:extLst>
            </p:cNvPr>
            <p:cNvGrpSpPr/>
            <p:nvPr/>
          </p:nvGrpSpPr>
          <p:grpSpPr>
            <a:xfrm>
              <a:off x="315448" y="1742278"/>
              <a:ext cx="5753691" cy="2337165"/>
              <a:chOff x="1027333" y="1019516"/>
              <a:chExt cx="10073383" cy="4091836"/>
            </a:xfrm>
          </p:grpSpPr>
          <p:pic>
            <p:nvPicPr>
              <p:cNvPr id="33" name="Picture 32">
                <a:extLst>
                  <a:ext uri="{FF2B5EF4-FFF2-40B4-BE49-F238E27FC236}">
                    <a16:creationId xmlns:a16="http://schemas.microsoft.com/office/drawing/2014/main" id="{2E3C1296-0989-2D4F-52CC-5A882F991EB9}"/>
                  </a:ext>
                </a:extLst>
              </p:cNvPr>
              <p:cNvPicPr>
                <a:picLocks noChangeAspect="1"/>
              </p:cNvPicPr>
              <p:nvPr/>
            </p:nvPicPr>
            <p:blipFill rotWithShape="1">
              <a:blip r:embed="rId4"/>
              <a:srcRect l="60782"/>
              <a:stretch/>
            </p:blipFill>
            <p:spPr>
              <a:xfrm>
                <a:off x="6319332" y="1019516"/>
                <a:ext cx="4781384" cy="4091836"/>
              </a:xfrm>
              <a:prstGeom prst="rect">
                <a:avLst/>
              </a:prstGeom>
            </p:spPr>
          </p:pic>
          <p:pic>
            <p:nvPicPr>
              <p:cNvPr id="34" name="Picture 33">
                <a:extLst>
                  <a:ext uri="{FF2B5EF4-FFF2-40B4-BE49-F238E27FC236}">
                    <a16:creationId xmlns:a16="http://schemas.microsoft.com/office/drawing/2014/main" id="{DD399737-A01C-489D-DB2C-03119C9312E3}"/>
                  </a:ext>
                </a:extLst>
              </p:cNvPr>
              <p:cNvPicPr>
                <a:picLocks noChangeAspect="1"/>
              </p:cNvPicPr>
              <p:nvPr/>
            </p:nvPicPr>
            <p:blipFill>
              <a:blip r:embed="rId5"/>
              <a:stretch>
                <a:fillRect/>
              </a:stretch>
            </p:blipFill>
            <p:spPr>
              <a:xfrm>
                <a:off x="1091284" y="1117704"/>
                <a:ext cx="5215360" cy="3728270"/>
              </a:xfrm>
              <a:prstGeom prst="rect">
                <a:avLst/>
              </a:prstGeom>
              <a:ln>
                <a:solidFill>
                  <a:schemeClr val="tx1"/>
                </a:solidFill>
                <a:prstDash val="lgDash"/>
              </a:ln>
            </p:spPr>
          </p:pic>
          <p:pic>
            <p:nvPicPr>
              <p:cNvPr id="35" name="图片 6">
                <a:extLst>
                  <a:ext uri="{FF2B5EF4-FFF2-40B4-BE49-F238E27FC236}">
                    <a16:creationId xmlns:a16="http://schemas.microsoft.com/office/drawing/2014/main" id="{E9AEA218-A828-4E18-1DC4-C8AD24CE4C22}"/>
                  </a:ext>
                </a:extLst>
              </p:cNvPr>
              <p:cNvPicPr>
                <a:picLocks noChangeAspect="1"/>
              </p:cNvPicPr>
              <p:nvPr/>
            </p:nvPicPr>
            <p:blipFill rotWithShape="1">
              <a:blip r:embed="rId6"/>
              <a:srcRect l="9380" t="94763" r="41924" b="33"/>
              <a:stretch/>
            </p:blipFill>
            <p:spPr>
              <a:xfrm>
                <a:off x="1027333" y="4914355"/>
                <a:ext cx="5502643" cy="196997"/>
              </a:xfrm>
              <a:prstGeom prst="rect">
                <a:avLst/>
              </a:prstGeom>
            </p:spPr>
          </p:pic>
        </p:grpSp>
        <p:sp>
          <p:nvSpPr>
            <p:cNvPr id="36" name="TextBox 35">
              <a:extLst>
                <a:ext uri="{FF2B5EF4-FFF2-40B4-BE49-F238E27FC236}">
                  <a16:creationId xmlns:a16="http://schemas.microsoft.com/office/drawing/2014/main" id="{1E076FB7-36CD-ABF7-DE31-BD44072C2AEA}"/>
                </a:ext>
              </a:extLst>
            </p:cNvPr>
            <p:cNvSpPr txBox="1"/>
            <p:nvPr/>
          </p:nvSpPr>
          <p:spPr>
            <a:xfrm>
              <a:off x="181232" y="1423356"/>
              <a:ext cx="2546727" cy="307777"/>
            </a:xfrm>
            <a:prstGeom prst="rect">
              <a:avLst/>
            </a:prstGeom>
            <a:noFill/>
          </p:spPr>
          <p:txBody>
            <a:bodyPr wrap="square">
              <a:spAutoFit/>
            </a:bodyPr>
            <a:lstStyle/>
            <a:p>
              <a:r>
                <a:rPr lang="en-US" sz="1400" b="1" u="sng" dirty="0"/>
                <a:t>P</a:t>
              </a:r>
              <a:r>
                <a:rPr lang="en-US" altLang="zh-CN" sz="1400" b="1" u="sng" dirty="0"/>
                <a:t>roblem and Challenge</a:t>
              </a:r>
              <a:endParaRPr lang="en-US" sz="1400" b="1" u="sng" dirty="0"/>
            </a:p>
          </p:txBody>
        </p:sp>
      </p:grpSp>
      <p:grpSp>
        <p:nvGrpSpPr>
          <p:cNvPr id="51" name="Group 50">
            <a:extLst>
              <a:ext uri="{FF2B5EF4-FFF2-40B4-BE49-F238E27FC236}">
                <a16:creationId xmlns:a16="http://schemas.microsoft.com/office/drawing/2014/main" id="{73D5F9EF-AABE-6F30-EE06-148F292C6AD5}"/>
              </a:ext>
            </a:extLst>
          </p:cNvPr>
          <p:cNvGrpSpPr/>
          <p:nvPr/>
        </p:nvGrpSpPr>
        <p:grpSpPr>
          <a:xfrm>
            <a:off x="6201360" y="1441049"/>
            <a:ext cx="5861205" cy="2224477"/>
            <a:chOff x="6201360" y="1553569"/>
            <a:chExt cx="5861205" cy="2224477"/>
          </a:xfrm>
        </p:grpSpPr>
        <p:pic>
          <p:nvPicPr>
            <p:cNvPr id="37" name="Google Shape;80;p2">
              <a:extLst>
                <a:ext uri="{FF2B5EF4-FFF2-40B4-BE49-F238E27FC236}">
                  <a16:creationId xmlns:a16="http://schemas.microsoft.com/office/drawing/2014/main" id="{FAC389DA-88F1-5E23-28D8-8814C4C12CEC}"/>
                </a:ext>
              </a:extLst>
            </p:cNvPr>
            <p:cNvPicPr preferRelativeResize="0"/>
            <p:nvPr/>
          </p:nvPicPr>
          <p:blipFill rotWithShape="1">
            <a:blip r:embed="rId7">
              <a:alphaModFix/>
            </a:blip>
            <a:srcRect l="1" r="10"/>
            <a:stretch/>
          </p:blipFill>
          <p:spPr>
            <a:xfrm>
              <a:off x="6483303" y="1932928"/>
              <a:ext cx="5579262" cy="956945"/>
            </a:xfrm>
            <a:prstGeom prst="rect">
              <a:avLst/>
            </a:prstGeom>
            <a:noFill/>
            <a:ln>
              <a:noFill/>
            </a:ln>
          </p:spPr>
        </p:pic>
        <p:pic>
          <p:nvPicPr>
            <p:cNvPr id="38" name="Google Shape;84;p2">
              <a:extLst>
                <a:ext uri="{FF2B5EF4-FFF2-40B4-BE49-F238E27FC236}">
                  <a16:creationId xmlns:a16="http://schemas.microsoft.com/office/drawing/2014/main" id="{0C6CD34C-D654-D4BF-B49B-4DE238F20925}"/>
                </a:ext>
              </a:extLst>
            </p:cNvPr>
            <p:cNvPicPr preferRelativeResize="0"/>
            <p:nvPr/>
          </p:nvPicPr>
          <p:blipFill rotWithShape="1">
            <a:blip r:embed="rId8">
              <a:alphaModFix/>
            </a:blip>
            <a:srcRect l="-1" r="-31"/>
            <a:stretch/>
          </p:blipFill>
          <p:spPr>
            <a:xfrm>
              <a:off x="6483300" y="2977818"/>
              <a:ext cx="5579263" cy="800228"/>
            </a:xfrm>
            <a:prstGeom prst="rect">
              <a:avLst/>
            </a:prstGeom>
            <a:noFill/>
            <a:ln>
              <a:noFill/>
            </a:ln>
          </p:spPr>
        </p:pic>
        <p:sp>
          <p:nvSpPr>
            <p:cNvPr id="39" name="TextBox 38">
              <a:extLst>
                <a:ext uri="{FF2B5EF4-FFF2-40B4-BE49-F238E27FC236}">
                  <a16:creationId xmlns:a16="http://schemas.microsoft.com/office/drawing/2014/main" id="{BE74107D-13E5-CFC6-7C89-7134E8851EBA}"/>
                </a:ext>
              </a:extLst>
            </p:cNvPr>
            <p:cNvSpPr txBox="1"/>
            <p:nvPr/>
          </p:nvSpPr>
          <p:spPr>
            <a:xfrm>
              <a:off x="6201360" y="1628190"/>
              <a:ext cx="4847640" cy="307777"/>
            </a:xfrm>
            <a:prstGeom prst="rect">
              <a:avLst/>
            </a:prstGeom>
            <a:noFill/>
          </p:spPr>
          <p:txBody>
            <a:bodyPr wrap="square">
              <a:spAutoFit/>
            </a:bodyPr>
            <a:lstStyle/>
            <a:p>
              <a:r>
                <a:rPr lang="en-US" sz="1400" b="1" u="sng" dirty="0"/>
                <a:t>S</a:t>
              </a:r>
              <a:r>
                <a:rPr lang="en-US" altLang="zh-CN" sz="1400" b="1" u="sng" dirty="0"/>
                <a:t>olution 1: Quantum neural network compression</a:t>
              </a:r>
              <a:endParaRPr lang="en-US" sz="1400" b="1" u="sng" dirty="0"/>
            </a:p>
          </p:txBody>
        </p:sp>
        <p:pic>
          <p:nvPicPr>
            <p:cNvPr id="47" name="Picture 46" descr="ICCAD 2022(San Diego CA) - 41st IEEE/ACM International Conference on  Computer-Aided Design (ICCAD) -- showsbee.com">
              <a:extLst>
                <a:ext uri="{FF2B5EF4-FFF2-40B4-BE49-F238E27FC236}">
                  <a16:creationId xmlns:a16="http://schemas.microsoft.com/office/drawing/2014/main" id="{75B1DDCA-9E36-90CB-3FEE-098A22792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9365" y="1553569"/>
              <a:ext cx="681578" cy="5042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646948EC-0E39-7825-9E43-D2893DFA8033}"/>
              </a:ext>
            </a:extLst>
          </p:cNvPr>
          <p:cNvGrpSpPr/>
          <p:nvPr/>
        </p:nvGrpSpPr>
        <p:grpSpPr>
          <a:xfrm>
            <a:off x="6201360" y="3684596"/>
            <a:ext cx="6104940" cy="2171348"/>
            <a:chOff x="6201360" y="3797116"/>
            <a:chExt cx="6104940" cy="2171348"/>
          </a:xfrm>
        </p:grpSpPr>
        <p:sp>
          <p:nvSpPr>
            <p:cNvPr id="40" name="TextBox 39">
              <a:extLst>
                <a:ext uri="{FF2B5EF4-FFF2-40B4-BE49-F238E27FC236}">
                  <a16:creationId xmlns:a16="http://schemas.microsoft.com/office/drawing/2014/main" id="{A0932E90-69FE-3171-C756-85210CD3F2C0}"/>
                </a:ext>
              </a:extLst>
            </p:cNvPr>
            <p:cNvSpPr txBox="1"/>
            <p:nvPr/>
          </p:nvSpPr>
          <p:spPr>
            <a:xfrm>
              <a:off x="6201360" y="3797116"/>
              <a:ext cx="6104940" cy="307777"/>
            </a:xfrm>
            <a:prstGeom prst="rect">
              <a:avLst/>
            </a:prstGeom>
            <a:noFill/>
          </p:spPr>
          <p:txBody>
            <a:bodyPr wrap="square">
              <a:spAutoFit/>
            </a:bodyPr>
            <a:lstStyle/>
            <a:p>
              <a:r>
                <a:rPr lang="en-US" sz="1400" b="1" u="sng" dirty="0"/>
                <a:t>S</a:t>
              </a:r>
              <a:r>
                <a:rPr lang="en-US" altLang="zh-CN" sz="1400" b="1" u="sng" dirty="0"/>
                <a:t>olution 2: Online adaptation based on offline unsupervised learning </a:t>
              </a:r>
              <a:endParaRPr lang="en-US" sz="1400" b="1" u="sng" dirty="0"/>
            </a:p>
          </p:txBody>
        </p:sp>
        <p:pic>
          <p:nvPicPr>
            <p:cNvPr id="41" name="Picture 40">
              <a:extLst>
                <a:ext uri="{FF2B5EF4-FFF2-40B4-BE49-F238E27FC236}">
                  <a16:creationId xmlns:a16="http://schemas.microsoft.com/office/drawing/2014/main" id="{B32FE87D-81DD-E091-3AA9-2D7571007B32}"/>
                </a:ext>
              </a:extLst>
            </p:cNvPr>
            <p:cNvPicPr>
              <a:picLocks noChangeAspect="1"/>
            </p:cNvPicPr>
            <p:nvPr/>
          </p:nvPicPr>
          <p:blipFill>
            <a:blip r:embed="rId10"/>
            <a:stretch>
              <a:fillRect/>
            </a:stretch>
          </p:blipFill>
          <p:spPr>
            <a:xfrm>
              <a:off x="6281070" y="4579071"/>
              <a:ext cx="2749597" cy="1389393"/>
            </a:xfrm>
            <a:prstGeom prst="rect">
              <a:avLst/>
            </a:prstGeom>
          </p:spPr>
        </p:pic>
        <p:sp>
          <p:nvSpPr>
            <p:cNvPr id="44" name="TextBox 43">
              <a:extLst>
                <a:ext uri="{FF2B5EF4-FFF2-40B4-BE49-F238E27FC236}">
                  <a16:creationId xmlns:a16="http://schemas.microsoft.com/office/drawing/2014/main" id="{9F3B5D3D-490A-F160-4782-E13B243966CA}"/>
                </a:ext>
              </a:extLst>
            </p:cNvPr>
            <p:cNvSpPr txBox="1"/>
            <p:nvPr/>
          </p:nvSpPr>
          <p:spPr>
            <a:xfrm>
              <a:off x="6248659" y="4302072"/>
              <a:ext cx="5387081" cy="276999"/>
            </a:xfrm>
            <a:prstGeom prst="rect">
              <a:avLst/>
            </a:prstGeom>
            <a:noFill/>
          </p:spPr>
          <p:txBody>
            <a:bodyPr wrap="square">
              <a:spAutoFit/>
            </a:bodyPr>
            <a:lstStyle/>
            <a:p>
              <a:r>
                <a:rPr lang="en-US" altLang="zh-CN" sz="1200" dirty="0">
                  <a:solidFill>
                    <a:srgbClr val="0070C0"/>
                  </a:solidFill>
                </a:rPr>
                <a:t>Passive Adaptation</a:t>
              </a:r>
              <a:endParaRPr lang="zh-CN" altLang="en-US" sz="1200" dirty="0">
                <a:solidFill>
                  <a:srgbClr val="0070C0"/>
                </a:solidFill>
              </a:endParaRPr>
            </a:p>
          </p:txBody>
        </p:sp>
        <p:pic>
          <p:nvPicPr>
            <p:cNvPr id="48" name="Picture 47" descr="Design Automation Conference">
              <a:extLst>
                <a:ext uri="{FF2B5EF4-FFF2-40B4-BE49-F238E27FC236}">
                  <a16:creationId xmlns:a16="http://schemas.microsoft.com/office/drawing/2014/main" id="{D7E06F04-DDA9-9A91-C2B3-ED38B840FA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82083" y="4084757"/>
              <a:ext cx="1057725" cy="4346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7492F727-1115-6DB1-F637-01BA1F023C56}"/>
              </a:ext>
            </a:extLst>
          </p:cNvPr>
          <p:cNvGrpSpPr/>
          <p:nvPr/>
        </p:nvGrpSpPr>
        <p:grpSpPr>
          <a:xfrm>
            <a:off x="6186120" y="4350146"/>
            <a:ext cx="6104940" cy="2364556"/>
            <a:chOff x="6201360" y="4462666"/>
            <a:chExt cx="6104940" cy="2364556"/>
          </a:xfrm>
        </p:grpSpPr>
        <p:pic>
          <p:nvPicPr>
            <p:cNvPr id="42" name="图片 3">
              <a:extLst>
                <a:ext uri="{FF2B5EF4-FFF2-40B4-BE49-F238E27FC236}">
                  <a16:creationId xmlns:a16="http://schemas.microsoft.com/office/drawing/2014/main" id="{E42C46EF-D861-FA27-0D7C-BAD2E68C383B}"/>
                </a:ext>
              </a:extLst>
            </p:cNvPr>
            <p:cNvPicPr>
              <a:picLocks noChangeAspect="1"/>
            </p:cNvPicPr>
            <p:nvPr/>
          </p:nvPicPr>
          <p:blipFill rotWithShape="1">
            <a:blip r:embed="rId12"/>
            <a:srcRect l="49301" t="46896" r="1414" b="9046"/>
            <a:stretch/>
          </p:blipFill>
          <p:spPr>
            <a:xfrm>
              <a:off x="9154715" y="4462666"/>
              <a:ext cx="3048572" cy="1463358"/>
            </a:xfrm>
            <a:prstGeom prst="rect">
              <a:avLst/>
            </a:prstGeom>
          </p:spPr>
        </p:pic>
        <p:sp>
          <p:nvSpPr>
            <p:cNvPr id="45" name="TextBox 44">
              <a:extLst>
                <a:ext uri="{FF2B5EF4-FFF2-40B4-BE49-F238E27FC236}">
                  <a16:creationId xmlns:a16="http://schemas.microsoft.com/office/drawing/2014/main" id="{F56CA340-6465-E45F-3FB2-5388E55F241C}"/>
                </a:ext>
              </a:extLst>
            </p:cNvPr>
            <p:cNvSpPr txBox="1"/>
            <p:nvPr/>
          </p:nvSpPr>
          <p:spPr>
            <a:xfrm>
              <a:off x="6201360" y="6031439"/>
              <a:ext cx="6104940" cy="307777"/>
            </a:xfrm>
            <a:prstGeom prst="rect">
              <a:avLst/>
            </a:prstGeom>
            <a:noFill/>
          </p:spPr>
          <p:txBody>
            <a:bodyPr wrap="square">
              <a:spAutoFit/>
            </a:bodyPr>
            <a:lstStyle/>
            <a:p>
              <a:r>
                <a:rPr lang="en-US" sz="1400" b="1" u="sng" dirty="0"/>
                <a:t>S</a:t>
              </a:r>
              <a:r>
                <a:rPr lang="en-US" altLang="zh-CN" sz="1400" b="1" u="sng" dirty="0"/>
                <a:t>olution 3: On-the-fly lightweight calibration</a:t>
              </a:r>
              <a:endParaRPr lang="en-US" sz="1400" b="1" u="sng" dirty="0"/>
            </a:p>
          </p:txBody>
        </p:sp>
        <p:sp>
          <p:nvSpPr>
            <p:cNvPr id="46" name="TextBox 45">
              <a:extLst>
                <a:ext uri="{FF2B5EF4-FFF2-40B4-BE49-F238E27FC236}">
                  <a16:creationId xmlns:a16="http://schemas.microsoft.com/office/drawing/2014/main" id="{08601656-DEB2-08F1-AD8D-A49A5CB63BBD}"/>
                </a:ext>
              </a:extLst>
            </p:cNvPr>
            <p:cNvSpPr txBox="1"/>
            <p:nvPr/>
          </p:nvSpPr>
          <p:spPr>
            <a:xfrm>
              <a:off x="10672029" y="5940081"/>
              <a:ext cx="1390534" cy="276999"/>
            </a:xfrm>
            <a:prstGeom prst="rect">
              <a:avLst/>
            </a:prstGeom>
            <a:noFill/>
          </p:spPr>
          <p:txBody>
            <a:bodyPr wrap="square">
              <a:spAutoFit/>
            </a:bodyPr>
            <a:lstStyle/>
            <a:p>
              <a:r>
                <a:rPr lang="en-US" altLang="zh-CN" sz="1200" dirty="0">
                  <a:solidFill>
                    <a:srgbClr val="0070C0"/>
                  </a:solidFill>
                </a:rPr>
                <a:t>Active Adaptation</a:t>
              </a:r>
              <a:endParaRPr lang="zh-CN" altLang="en-US" sz="1200" dirty="0">
                <a:solidFill>
                  <a:srgbClr val="0070C0"/>
                </a:solidFill>
              </a:endParaRPr>
            </a:p>
          </p:txBody>
        </p:sp>
        <p:pic>
          <p:nvPicPr>
            <p:cNvPr id="49" name="Picture 48" descr="IEEE Quantum Week on X: &quot;This year, #QCE22 has both in-person and virtual  attendee opportunities set to connect you with #quantum experts and  enthusiasts from across the globe! Reserve Your Spot Today:">
              <a:extLst>
                <a:ext uri="{FF2B5EF4-FFF2-40B4-BE49-F238E27FC236}">
                  <a16:creationId xmlns:a16="http://schemas.microsoft.com/office/drawing/2014/main" id="{A171C584-CB70-C6AC-47D0-EEE7E522F5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684" y="6231137"/>
              <a:ext cx="1135401" cy="5960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DA3A35E6-9E95-C302-F8C8-2D3CBC95166A}"/>
                </a:ext>
              </a:extLst>
            </p:cNvPr>
            <p:cNvPicPr>
              <a:picLocks noChangeAspect="1"/>
            </p:cNvPicPr>
            <p:nvPr/>
          </p:nvPicPr>
          <p:blipFill>
            <a:blip r:embed="rId14"/>
            <a:stretch>
              <a:fillRect/>
            </a:stretch>
          </p:blipFill>
          <p:spPr>
            <a:xfrm>
              <a:off x="11330943" y="6215747"/>
              <a:ext cx="792837" cy="611475"/>
            </a:xfrm>
            <a:prstGeom prst="rect">
              <a:avLst/>
            </a:prstGeom>
          </p:spPr>
        </p:pic>
      </p:grpSp>
      <p:cxnSp>
        <p:nvCxnSpPr>
          <p:cNvPr id="67" name="Straight Connector 66">
            <a:extLst>
              <a:ext uri="{FF2B5EF4-FFF2-40B4-BE49-F238E27FC236}">
                <a16:creationId xmlns:a16="http://schemas.microsoft.com/office/drawing/2014/main" id="{01D7C979-A49A-C469-9A19-5062385A9964}"/>
              </a:ext>
            </a:extLst>
          </p:cNvPr>
          <p:cNvCxnSpPr>
            <a:cxnSpLocks/>
          </p:cNvCxnSpPr>
          <p:nvPr/>
        </p:nvCxnSpPr>
        <p:spPr>
          <a:xfrm>
            <a:off x="6167020" y="1381997"/>
            <a:ext cx="0" cy="5036661"/>
          </a:xfrm>
          <a:prstGeom prst="line">
            <a:avLst/>
          </a:prstGeom>
          <a:ln>
            <a:solidFill>
              <a:srgbClr val="006633"/>
            </a:solidFill>
            <a:prstDash val="lgDashDotDot"/>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7E11BB4-69BC-20FF-53A8-337326D30F2D}"/>
              </a:ext>
            </a:extLst>
          </p:cNvPr>
          <p:cNvGrpSpPr/>
          <p:nvPr/>
        </p:nvGrpSpPr>
        <p:grpSpPr>
          <a:xfrm>
            <a:off x="89763" y="4071278"/>
            <a:ext cx="6126485" cy="2398908"/>
            <a:chOff x="89763" y="4183798"/>
            <a:chExt cx="6126485" cy="2398908"/>
          </a:xfrm>
        </p:grpSpPr>
        <p:sp>
          <p:nvSpPr>
            <p:cNvPr id="63" name="TextBox 62">
              <a:extLst>
                <a:ext uri="{FF2B5EF4-FFF2-40B4-BE49-F238E27FC236}">
                  <a16:creationId xmlns:a16="http://schemas.microsoft.com/office/drawing/2014/main" id="{51F42D0B-0F6A-45C3-5592-96CCA3D62675}"/>
                </a:ext>
              </a:extLst>
            </p:cNvPr>
            <p:cNvSpPr txBox="1"/>
            <p:nvPr/>
          </p:nvSpPr>
          <p:spPr>
            <a:xfrm>
              <a:off x="4885715" y="5127973"/>
              <a:ext cx="1330533" cy="646331"/>
            </a:xfrm>
            <a:prstGeom prst="rect">
              <a:avLst/>
            </a:prstGeom>
            <a:noFill/>
          </p:spPr>
          <p:txBody>
            <a:bodyPr wrap="square">
              <a:spAutoFit/>
            </a:bodyPr>
            <a:lstStyle/>
            <a:p>
              <a:r>
                <a:rPr lang="en-US" sz="1200" b="0" i="0" u="none" strike="noStrike" baseline="0" dirty="0">
                  <a:latin typeface="ArialMT"/>
                </a:rPr>
                <a:t>Travis S Humble </a:t>
              </a:r>
            </a:p>
            <a:p>
              <a:r>
                <a:rPr lang="en-US" sz="1200" b="0" i="1" u="none" strike="noStrike" baseline="0" dirty="0">
                  <a:latin typeface="ArialMT"/>
                </a:rPr>
                <a:t>ORNL</a:t>
              </a:r>
            </a:p>
            <a:p>
              <a:r>
                <a:rPr lang="en-US" sz="1200" i="1" dirty="0"/>
                <a:t>DoE QSC</a:t>
              </a:r>
            </a:p>
          </p:txBody>
        </p:sp>
        <p:grpSp>
          <p:nvGrpSpPr>
            <p:cNvPr id="66" name="Group 65">
              <a:extLst>
                <a:ext uri="{FF2B5EF4-FFF2-40B4-BE49-F238E27FC236}">
                  <a16:creationId xmlns:a16="http://schemas.microsoft.com/office/drawing/2014/main" id="{EBD097D4-D9E6-B2E6-B4AA-F4FD3CE93510}"/>
                </a:ext>
              </a:extLst>
            </p:cNvPr>
            <p:cNvGrpSpPr/>
            <p:nvPr/>
          </p:nvGrpSpPr>
          <p:grpSpPr>
            <a:xfrm>
              <a:off x="89763" y="4183798"/>
              <a:ext cx="6077257" cy="2398908"/>
              <a:chOff x="89763" y="4183798"/>
              <a:chExt cx="6077257" cy="2398908"/>
            </a:xfrm>
          </p:grpSpPr>
          <p:sp>
            <p:nvSpPr>
              <p:cNvPr id="54" name="TextBox 53">
                <a:extLst>
                  <a:ext uri="{FF2B5EF4-FFF2-40B4-BE49-F238E27FC236}">
                    <a16:creationId xmlns:a16="http://schemas.microsoft.com/office/drawing/2014/main" id="{54ADEAF7-A8C1-DEA3-FF38-20ABD9126B73}"/>
                  </a:ext>
                </a:extLst>
              </p:cNvPr>
              <p:cNvSpPr txBox="1"/>
              <p:nvPr/>
            </p:nvSpPr>
            <p:spPr>
              <a:xfrm>
                <a:off x="181232" y="4271294"/>
                <a:ext cx="4847640" cy="307777"/>
              </a:xfrm>
              <a:prstGeom prst="rect">
                <a:avLst/>
              </a:prstGeom>
              <a:noFill/>
            </p:spPr>
            <p:txBody>
              <a:bodyPr wrap="square">
                <a:spAutoFit/>
              </a:bodyPr>
              <a:lstStyle/>
              <a:p>
                <a:r>
                  <a:rPr lang="en-US" sz="1400" b="1" u="sng" dirty="0"/>
                  <a:t>C</a:t>
                </a:r>
                <a:r>
                  <a:rPr lang="en-US" altLang="zh-CN" sz="1400" b="1" u="sng" dirty="0"/>
                  <a:t>ommunity building</a:t>
                </a:r>
                <a:endParaRPr lang="en-US" sz="1400" b="1" u="sng" dirty="0"/>
              </a:p>
            </p:txBody>
          </p:sp>
          <p:sp>
            <p:nvSpPr>
              <p:cNvPr id="55" name="TextBox 54">
                <a:extLst>
                  <a:ext uri="{FF2B5EF4-FFF2-40B4-BE49-F238E27FC236}">
                    <a16:creationId xmlns:a16="http://schemas.microsoft.com/office/drawing/2014/main" id="{5B63A1D7-DBCA-63B1-A841-B491A964558A}"/>
                  </a:ext>
                </a:extLst>
              </p:cNvPr>
              <p:cNvSpPr txBox="1"/>
              <p:nvPr/>
            </p:nvSpPr>
            <p:spPr>
              <a:xfrm>
                <a:off x="89763" y="4617033"/>
                <a:ext cx="4939109" cy="307777"/>
              </a:xfrm>
              <a:prstGeom prst="rect">
                <a:avLst/>
              </a:prstGeom>
              <a:noFill/>
            </p:spPr>
            <p:txBody>
              <a:bodyPr wrap="none" rtlCol="0">
                <a:spAutoFit/>
              </a:bodyPr>
              <a:lstStyle/>
              <a:p>
                <a:r>
                  <a:rPr lang="en-US" sz="1400" dirty="0"/>
                  <a:t>Established the First Quantum Stability Workshop (</a:t>
                </a:r>
                <a:r>
                  <a:rPr lang="en-US" sz="1400" dirty="0" err="1"/>
                  <a:t>StableQ</a:t>
                </a:r>
                <a:r>
                  <a:rPr lang="en-US" sz="1400" dirty="0"/>
                  <a:t>)</a:t>
                </a:r>
              </a:p>
            </p:txBody>
          </p:sp>
          <p:pic>
            <p:nvPicPr>
              <p:cNvPr id="57" name="Picture 56" descr="A group of people standing in front of a large screen&#10;&#10;Description automatically generated">
                <a:extLst>
                  <a:ext uri="{FF2B5EF4-FFF2-40B4-BE49-F238E27FC236}">
                    <a16:creationId xmlns:a16="http://schemas.microsoft.com/office/drawing/2014/main" id="{B6463200-D928-4B68-D9A1-931DAD89B99B}"/>
                  </a:ext>
                </a:extLst>
              </p:cNvPr>
              <p:cNvPicPr>
                <a:picLocks noChangeAspect="1"/>
              </p:cNvPicPr>
              <p:nvPr/>
            </p:nvPicPr>
            <p:blipFill>
              <a:blip r:embed="rId15"/>
              <a:stretch>
                <a:fillRect/>
              </a:stretch>
            </p:blipFill>
            <p:spPr>
              <a:xfrm>
                <a:off x="191871" y="4903255"/>
                <a:ext cx="2817019" cy="1584960"/>
              </a:xfrm>
              <a:prstGeom prst="rect">
                <a:avLst/>
              </a:prstGeom>
            </p:spPr>
          </p:pic>
          <p:pic>
            <p:nvPicPr>
              <p:cNvPr id="59" name="Picture 58">
                <a:extLst>
                  <a:ext uri="{FF2B5EF4-FFF2-40B4-BE49-F238E27FC236}">
                    <a16:creationId xmlns:a16="http://schemas.microsoft.com/office/drawing/2014/main" id="{F05792E1-7A26-54FD-147A-DA7670DFAC9C}"/>
                  </a:ext>
                </a:extLst>
              </p:cNvPr>
              <p:cNvPicPr>
                <a:picLocks noChangeAspect="1"/>
              </p:cNvPicPr>
              <p:nvPr/>
            </p:nvPicPr>
            <p:blipFill>
              <a:blip r:embed="rId16"/>
              <a:stretch>
                <a:fillRect/>
              </a:stretch>
            </p:blipFill>
            <p:spPr>
              <a:xfrm>
                <a:off x="4011072" y="4897578"/>
                <a:ext cx="864498" cy="857497"/>
              </a:xfrm>
              <a:prstGeom prst="rect">
                <a:avLst/>
              </a:prstGeom>
            </p:spPr>
          </p:pic>
          <p:pic>
            <p:nvPicPr>
              <p:cNvPr id="61" name="Picture 60">
                <a:extLst>
                  <a:ext uri="{FF2B5EF4-FFF2-40B4-BE49-F238E27FC236}">
                    <a16:creationId xmlns:a16="http://schemas.microsoft.com/office/drawing/2014/main" id="{37996BED-30A2-1BB5-219A-7F963D9FC073}"/>
                  </a:ext>
                </a:extLst>
              </p:cNvPr>
              <p:cNvPicPr>
                <a:picLocks noChangeAspect="1"/>
              </p:cNvPicPr>
              <p:nvPr/>
            </p:nvPicPr>
            <p:blipFill>
              <a:blip r:embed="rId17"/>
              <a:stretch>
                <a:fillRect/>
              </a:stretch>
            </p:blipFill>
            <p:spPr>
              <a:xfrm>
                <a:off x="3157079" y="4897579"/>
                <a:ext cx="829497" cy="857497"/>
              </a:xfrm>
              <a:prstGeom prst="rect">
                <a:avLst/>
              </a:prstGeom>
            </p:spPr>
          </p:pic>
          <p:pic>
            <p:nvPicPr>
              <p:cNvPr id="64" name="Picture 63" descr="IEEE Quantum Week on X: &quot;This year, #QCE22 has both in-person and virtual  attendee opportunities set to connect you with #quantum experts and  enthusiasts from across the globe! Reserve Your Spot Today:">
                <a:extLst>
                  <a:ext uri="{FF2B5EF4-FFF2-40B4-BE49-F238E27FC236}">
                    <a16:creationId xmlns:a16="http://schemas.microsoft.com/office/drawing/2014/main" id="{B416A47F-8040-5AFC-9451-CB7B5EF91B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8832" y="4183798"/>
                <a:ext cx="901509" cy="47329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6E38731A-A8AC-38F7-24A1-353EC5138D4F}"/>
                  </a:ext>
                </a:extLst>
              </p:cNvPr>
              <p:cNvSpPr txBox="1"/>
              <p:nvPr/>
            </p:nvSpPr>
            <p:spPr>
              <a:xfrm>
                <a:off x="3054693" y="5859431"/>
                <a:ext cx="3112327" cy="723275"/>
              </a:xfrm>
              <a:prstGeom prst="rect">
                <a:avLst/>
              </a:prstGeom>
              <a:noFill/>
            </p:spPr>
            <p:txBody>
              <a:bodyPr wrap="none" rtlCol="0">
                <a:spAutoFit/>
              </a:bodyPr>
              <a:lstStyle/>
              <a:p>
                <a:pPr marL="285750" indent="-285750">
                  <a:spcBef>
                    <a:spcPts val="600"/>
                  </a:spcBef>
                  <a:buFont typeface="Arial" panose="020B0604020202020204" pitchFamily="34" charset="0"/>
                  <a:buChar char="•"/>
                </a:pPr>
                <a:r>
                  <a:rPr lang="en-US" sz="1200" dirty="0"/>
                  <a:t>S</a:t>
                </a:r>
                <a:r>
                  <a:rPr lang="en-US" altLang="zh-CN" sz="1200" dirty="0"/>
                  <a:t>peakers from NSF, ORNL, PNNL,</a:t>
                </a:r>
                <a:br>
                  <a:rPr lang="en-US" altLang="zh-CN" sz="1200" dirty="0"/>
                </a:br>
                <a:r>
                  <a:rPr lang="en-US" altLang="zh-CN" sz="1200" dirty="0"/>
                  <a:t>IBM, </a:t>
                </a:r>
                <a:r>
                  <a:rPr lang="en-US" altLang="zh-CN" sz="1200" dirty="0" err="1"/>
                  <a:t>IonQ</a:t>
                </a:r>
                <a:r>
                  <a:rPr lang="en-US" altLang="zh-CN" sz="1200" dirty="0"/>
                  <a:t>, Zapata, MIT, ICL, JHU, etc.</a:t>
                </a:r>
              </a:p>
              <a:p>
                <a:pPr marL="285750" indent="-285750">
                  <a:spcBef>
                    <a:spcPts val="600"/>
                  </a:spcBef>
                  <a:buFont typeface="Arial" panose="020B0604020202020204" pitchFamily="34" charset="0"/>
                  <a:buChar char="•"/>
                </a:pPr>
                <a:r>
                  <a:rPr lang="en-US" sz="1200" dirty="0"/>
                  <a:t>Over 80-person times.</a:t>
                </a:r>
              </a:p>
            </p:txBody>
          </p:sp>
        </p:grpSp>
        <p:pic>
          <p:nvPicPr>
            <p:cNvPr id="69" name="Picture 14" descr="Oak Ridge National Laboratory | Drupal.org">
              <a:extLst>
                <a:ext uri="{FF2B5EF4-FFF2-40B4-BE49-F238E27FC236}">
                  <a16:creationId xmlns:a16="http://schemas.microsoft.com/office/drawing/2014/main" id="{1C8A5F18-6001-973D-DE9E-E21636F06E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70398" y="4747309"/>
              <a:ext cx="1135401" cy="5559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5867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8A276C-F3D2-E2C8-6D55-9E5508099B4E}"/>
              </a:ext>
            </a:extLst>
          </p:cNvPr>
          <p:cNvSpPr>
            <a:spLocks noGrp="1"/>
          </p:cNvSpPr>
          <p:nvPr>
            <p:ph type="sldNum" sz="quarter" idx="12"/>
          </p:nvPr>
        </p:nvSpPr>
        <p:spPr/>
        <p:txBody>
          <a:bodyPr/>
          <a:lstStyle/>
          <a:p>
            <a:fld id="{9384FF6D-5FD2-A847-8599-D7B37E65F8CD}" type="slidenum">
              <a:rPr lang="en-US" smtClean="0"/>
              <a:pPr/>
              <a:t>36</a:t>
            </a:fld>
            <a:r>
              <a:rPr lang="en-US"/>
              <a:t>  |  George Mason University</a:t>
            </a:r>
            <a:endParaRPr lang="en-US" dirty="0"/>
          </a:p>
        </p:txBody>
      </p:sp>
      <p:grpSp>
        <p:nvGrpSpPr>
          <p:cNvPr id="9" name="Group 8">
            <a:extLst>
              <a:ext uri="{FF2B5EF4-FFF2-40B4-BE49-F238E27FC236}">
                <a16:creationId xmlns:a16="http://schemas.microsoft.com/office/drawing/2014/main" id="{3538BB53-F49C-1390-F816-A7160D06BDD6}"/>
              </a:ext>
            </a:extLst>
          </p:cNvPr>
          <p:cNvGrpSpPr/>
          <p:nvPr/>
        </p:nvGrpSpPr>
        <p:grpSpPr>
          <a:xfrm>
            <a:off x="963232" y="1195637"/>
            <a:ext cx="10662867" cy="5000172"/>
            <a:chOff x="764566" y="1197429"/>
            <a:chExt cx="10662867" cy="5000172"/>
          </a:xfrm>
        </p:grpSpPr>
        <p:grpSp>
          <p:nvGrpSpPr>
            <p:cNvPr id="7" name="Group 6">
              <a:extLst>
                <a:ext uri="{FF2B5EF4-FFF2-40B4-BE49-F238E27FC236}">
                  <a16:creationId xmlns:a16="http://schemas.microsoft.com/office/drawing/2014/main" id="{6C6996C9-1A4C-3302-E430-ABF7E1ED6564}"/>
                </a:ext>
              </a:extLst>
            </p:cNvPr>
            <p:cNvGrpSpPr/>
            <p:nvPr/>
          </p:nvGrpSpPr>
          <p:grpSpPr>
            <a:xfrm>
              <a:off x="764566" y="1197429"/>
              <a:ext cx="10662867" cy="5000172"/>
              <a:chOff x="764566" y="1197429"/>
              <a:chExt cx="10662867" cy="5000172"/>
            </a:xfrm>
          </p:grpSpPr>
          <p:grpSp>
            <p:nvGrpSpPr>
              <p:cNvPr id="5" name="Group 4">
                <a:extLst>
                  <a:ext uri="{FF2B5EF4-FFF2-40B4-BE49-F238E27FC236}">
                    <a16:creationId xmlns:a16="http://schemas.microsoft.com/office/drawing/2014/main" id="{B17EE5D7-72ED-9BB6-F624-24959BB0FBD3}"/>
                  </a:ext>
                </a:extLst>
              </p:cNvPr>
              <p:cNvGrpSpPr/>
              <p:nvPr/>
            </p:nvGrpSpPr>
            <p:grpSpPr>
              <a:xfrm>
                <a:off x="764566" y="1197429"/>
                <a:ext cx="10662867" cy="5000172"/>
                <a:chOff x="764566" y="1197429"/>
                <a:chExt cx="10662867" cy="5000172"/>
              </a:xfrm>
            </p:grpSpPr>
            <p:pic>
              <p:nvPicPr>
                <p:cNvPr id="3074" name="Picture 2" descr="Quantum advantage, or a practical demonstration that quantum computers work  | by Przemek Chojecki | Towards Data Science">
                  <a:extLst>
                    <a:ext uri="{FF2B5EF4-FFF2-40B4-BE49-F238E27FC236}">
                      <a16:creationId xmlns:a16="http://schemas.microsoft.com/office/drawing/2014/main" id="{0F40CAB8-9C43-747D-5603-4CDBFBA29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66" y="1197429"/>
                  <a:ext cx="10662867" cy="50001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6488B6-8BE7-E9DA-B4E8-F91D2161CFF1}"/>
                    </a:ext>
                  </a:extLst>
                </p:cNvPr>
                <p:cNvSpPr/>
                <p:nvPr/>
              </p:nvSpPr>
              <p:spPr>
                <a:xfrm>
                  <a:off x="3120571" y="1451429"/>
                  <a:ext cx="1444172" cy="70394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When NISQ Proposed</a:t>
                  </a:r>
                </a:p>
              </p:txBody>
            </p:sp>
          </p:grpSp>
          <p:sp>
            <p:nvSpPr>
              <p:cNvPr id="6" name="Rectangle 5">
                <a:extLst>
                  <a:ext uri="{FF2B5EF4-FFF2-40B4-BE49-F238E27FC236}">
                    <a16:creationId xmlns:a16="http://schemas.microsoft.com/office/drawing/2014/main" id="{BF028910-27F1-2D7E-3D7C-6B5D8C878E83}"/>
                  </a:ext>
                </a:extLst>
              </p:cNvPr>
              <p:cNvSpPr/>
              <p:nvPr/>
            </p:nvSpPr>
            <p:spPr>
              <a:xfrm>
                <a:off x="9982200" y="5428344"/>
                <a:ext cx="1444172" cy="70394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8" name="Rectangle 7">
              <a:extLst>
                <a:ext uri="{FF2B5EF4-FFF2-40B4-BE49-F238E27FC236}">
                  <a16:creationId xmlns:a16="http://schemas.microsoft.com/office/drawing/2014/main" id="{A7FA6EC0-94D5-1945-013F-7AADE458F538}"/>
                </a:ext>
              </a:extLst>
            </p:cNvPr>
            <p:cNvSpPr/>
            <p:nvPr/>
          </p:nvSpPr>
          <p:spPr>
            <a:xfrm>
              <a:off x="3842657" y="3998688"/>
              <a:ext cx="1444172" cy="70394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F741DC07-690D-DBF9-535D-9029A2C83F41}"/>
              </a:ext>
            </a:extLst>
          </p:cNvPr>
          <p:cNvSpPr/>
          <p:nvPr/>
        </p:nvSpPr>
        <p:spPr>
          <a:xfrm>
            <a:off x="3025927" y="3554212"/>
            <a:ext cx="1563462" cy="11466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Today’s Utility era by IBM Heron</a:t>
            </a:r>
          </a:p>
          <a:p>
            <a:pPr algn="ctr"/>
            <a:r>
              <a:rPr lang="en-US" b="1" dirty="0">
                <a:solidFill>
                  <a:srgbClr val="AD4F7D"/>
                </a:solidFill>
              </a:rPr>
              <a:t>(133 qubits)</a:t>
            </a:r>
          </a:p>
        </p:txBody>
      </p:sp>
      <p:sp>
        <p:nvSpPr>
          <p:cNvPr id="12" name="Oval 11">
            <a:extLst>
              <a:ext uri="{FF2B5EF4-FFF2-40B4-BE49-F238E27FC236}">
                <a16:creationId xmlns:a16="http://schemas.microsoft.com/office/drawing/2014/main" id="{0FD85808-E841-DE7C-A487-059CE36F3869}"/>
              </a:ext>
            </a:extLst>
          </p:cNvPr>
          <p:cNvSpPr/>
          <p:nvPr/>
        </p:nvSpPr>
        <p:spPr>
          <a:xfrm>
            <a:off x="4128409" y="2857749"/>
            <a:ext cx="180975" cy="161925"/>
          </a:xfrm>
          <a:prstGeom prst="ellipse">
            <a:avLst/>
          </a:prstGeom>
          <a:solidFill>
            <a:srgbClr val="AD4F7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8CD492C-9A8D-98FC-79CB-357B6C8FBC09}"/>
              </a:ext>
            </a:extLst>
          </p:cNvPr>
          <p:cNvCxnSpPr>
            <a:cxnSpLocks/>
          </p:cNvCxnSpPr>
          <p:nvPr/>
        </p:nvCxnSpPr>
        <p:spPr>
          <a:xfrm flipH="1">
            <a:off x="3887109" y="3019674"/>
            <a:ext cx="290794" cy="556307"/>
          </a:xfrm>
          <a:prstGeom prst="line">
            <a:avLst/>
          </a:prstGeom>
          <a:ln w="28575">
            <a:solidFill>
              <a:srgbClr val="AD4F7D"/>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F300B5FB-72B4-900A-335B-29E0D530F27A}"/>
              </a:ext>
            </a:extLst>
          </p:cNvPr>
          <p:cNvSpPr>
            <a:spLocks noGrp="1"/>
          </p:cNvSpPr>
          <p:nvPr>
            <p:ph type="title"/>
          </p:nvPr>
        </p:nvSpPr>
        <p:spPr>
          <a:xfrm>
            <a:off x="240972" y="-251066"/>
            <a:ext cx="11837303" cy="1079827"/>
          </a:xfrm>
        </p:spPr>
        <p:txBody>
          <a:bodyPr>
            <a:normAutofit/>
          </a:bodyPr>
          <a:lstStyle/>
          <a:p>
            <a:r>
              <a:rPr lang="en-US" dirty="0"/>
              <a:t>What’s the Problem for NISQ Quantum?</a:t>
            </a:r>
          </a:p>
        </p:txBody>
      </p:sp>
      <p:sp>
        <p:nvSpPr>
          <p:cNvPr id="2" name="Rectangle 1">
            <a:extLst>
              <a:ext uri="{FF2B5EF4-FFF2-40B4-BE49-F238E27FC236}">
                <a16:creationId xmlns:a16="http://schemas.microsoft.com/office/drawing/2014/main" id="{8B53575B-1ED3-A8BE-1D6D-06405EE1F2C3}"/>
              </a:ext>
            </a:extLst>
          </p:cNvPr>
          <p:cNvSpPr/>
          <p:nvPr/>
        </p:nvSpPr>
        <p:spPr>
          <a:xfrm>
            <a:off x="7243763" y="1664968"/>
            <a:ext cx="2743200" cy="11927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73E2A13-5338-3A87-6E1F-830E740D5C13}"/>
              </a:ext>
            </a:extLst>
          </p:cNvPr>
          <p:cNvSpPr/>
          <p:nvPr/>
        </p:nvSpPr>
        <p:spPr>
          <a:xfrm>
            <a:off x="5264550" y="2652528"/>
            <a:ext cx="180975" cy="161925"/>
          </a:xfrm>
          <a:prstGeom prst="ellipse">
            <a:avLst/>
          </a:prstGeom>
          <a:solidFill>
            <a:srgbClr val="AD4F7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958024-0191-5604-AD04-AFD8972E2DA5}"/>
              </a:ext>
            </a:extLst>
          </p:cNvPr>
          <p:cNvSpPr/>
          <p:nvPr/>
        </p:nvSpPr>
        <p:spPr>
          <a:xfrm>
            <a:off x="4695212" y="1703943"/>
            <a:ext cx="722086" cy="8933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2B446BB-8FBA-8635-C060-A10F0A8E232F}"/>
              </a:ext>
            </a:extLst>
          </p:cNvPr>
          <p:cNvCxnSpPr>
            <a:cxnSpLocks/>
          </p:cNvCxnSpPr>
          <p:nvPr/>
        </p:nvCxnSpPr>
        <p:spPr>
          <a:xfrm flipH="1">
            <a:off x="5386197" y="2425991"/>
            <a:ext cx="154125" cy="283848"/>
          </a:xfrm>
          <a:prstGeom prst="line">
            <a:avLst/>
          </a:prstGeom>
          <a:ln w="28575">
            <a:solidFill>
              <a:srgbClr val="AD4F7D"/>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B107529-8D17-9219-C49E-BD39A44491D7}"/>
              </a:ext>
            </a:extLst>
          </p:cNvPr>
          <p:cNvSpPr/>
          <p:nvPr/>
        </p:nvSpPr>
        <p:spPr>
          <a:xfrm>
            <a:off x="5138725" y="1914164"/>
            <a:ext cx="1729721" cy="47289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C</a:t>
            </a:r>
            <a:r>
              <a:rPr lang="en-US" altLang="zh-CN" b="1" dirty="0">
                <a:solidFill>
                  <a:srgbClr val="AD4F7D"/>
                </a:solidFill>
              </a:rPr>
              <a:t>ondor</a:t>
            </a:r>
          </a:p>
          <a:p>
            <a:pPr algn="ctr"/>
            <a:r>
              <a:rPr lang="en-US" b="1" dirty="0">
                <a:solidFill>
                  <a:srgbClr val="AD4F7D"/>
                </a:solidFill>
              </a:rPr>
              <a:t>(1121 qubits)</a:t>
            </a:r>
          </a:p>
        </p:txBody>
      </p:sp>
      <p:cxnSp>
        <p:nvCxnSpPr>
          <p:cNvPr id="26" name="Straight Connector 25">
            <a:extLst>
              <a:ext uri="{FF2B5EF4-FFF2-40B4-BE49-F238E27FC236}">
                <a16:creationId xmlns:a16="http://schemas.microsoft.com/office/drawing/2014/main" id="{249DF2BA-E517-442F-3531-E520C648C0DB}"/>
              </a:ext>
            </a:extLst>
          </p:cNvPr>
          <p:cNvCxnSpPr>
            <a:cxnSpLocks/>
          </p:cNvCxnSpPr>
          <p:nvPr/>
        </p:nvCxnSpPr>
        <p:spPr>
          <a:xfrm flipH="1">
            <a:off x="4781997" y="1664968"/>
            <a:ext cx="604200" cy="932309"/>
          </a:xfrm>
          <a:prstGeom prst="line">
            <a:avLst/>
          </a:prstGeom>
          <a:ln w="28575">
            <a:solidFill>
              <a:srgbClr val="5C5D63"/>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16B346D-FD14-5130-FA47-BADBF59616EF}"/>
              </a:ext>
            </a:extLst>
          </p:cNvPr>
          <p:cNvSpPr/>
          <p:nvPr/>
        </p:nvSpPr>
        <p:spPr>
          <a:xfrm>
            <a:off x="4615572" y="3983713"/>
            <a:ext cx="1232779" cy="44884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Unknown</a:t>
            </a:r>
          </a:p>
        </p:txBody>
      </p:sp>
      <p:sp>
        <p:nvSpPr>
          <p:cNvPr id="16" name="Rectangle 15">
            <a:extLst>
              <a:ext uri="{FF2B5EF4-FFF2-40B4-BE49-F238E27FC236}">
                <a16:creationId xmlns:a16="http://schemas.microsoft.com/office/drawing/2014/main" id="{5E01AA57-0D82-C314-2F71-637364C71A5A}"/>
              </a:ext>
            </a:extLst>
          </p:cNvPr>
          <p:cNvSpPr/>
          <p:nvPr/>
        </p:nvSpPr>
        <p:spPr>
          <a:xfrm>
            <a:off x="4615572" y="3932402"/>
            <a:ext cx="1634438" cy="862778"/>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AD4F7D"/>
                </a:solidFill>
              </a:rPr>
              <a:t>10 Year Later in IBM’s new Roadmap</a:t>
            </a:r>
          </a:p>
        </p:txBody>
      </p:sp>
    </p:spTree>
    <p:extLst>
      <p:ext uri="{BB962C8B-B14F-4D97-AF65-F5344CB8AC3E}">
        <p14:creationId xmlns:p14="http://schemas.microsoft.com/office/powerpoint/2010/main" val="57069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animBg="1"/>
      <p:bldP spid="24"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normAutofit/>
          </a:bodyPr>
          <a:lstStyle/>
          <a:p>
            <a:r>
              <a:rPr lang="en-US" dirty="0"/>
              <a:t>Co-Design </a:t>
            </a:r>
            <a:r>
              <a:rPr lang="en-US" altLang="zh-CN" dirty="0"/>
              <a:t>of Neural Networks and</a:t>
            </a:r>
            <a:r>
              <a:rPr lang="en-US" dirty="0"/>
              <a:t> Quantum Circuit</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37</a:t>
            </a:fld>
            <a:r>
              <a:rPr lang="en-US"/>
              <a:t>  |  George Mason University</a:t>
            </a:r>
            <a:endParaRPr lang="en-US" dirty="0"/>
          </a:p>
        </p:txBody>
      </p:sp>
      <p:sp>
        <p:nvSpPr>
          <p:cNvPr id="10" name="Arrow: Pentagon 9">
            <a:extLst>
              <a:ext uri="{FF2B5EF4-FFF2-40B4-BE49-F238E27FC236}">
                <a16:creationId xmlns:a16="http://schemas.microsoft.com/office/drawing/2014/main" id="{1D4F6521-B647-4365-9A6E-80F351FAA9F9}"/>
              </a:ext>
            </a:extLst>
          </p:cNvPr>
          <p:cNvSpPr/>
          <p:nvPr/>
        </p:nvSpPr>
        <p:spPr>
          <a:xfrm rot="10800000">
            <a:off x="4386842" y="898805"/>
            <a:ext cx="7621007" cy="5235983"/>
          </a:xfrm>
          <a:prstGeom prst="homePlate">
            <a:avLst>
              <a:gd name="adj" fmla="val 20995"/>
            </a:avLst>
          </a:prstGeom>
          <a:solidFill>
            <a:srgbClr val="B7BAFB">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54DBE15-A613-4D77-A35A-AC84BC141185}"/>
              </a:ext>
            </a:extLst>
          </p:cNvPr>
          <p:cNvSpPr txBox="1"/>
          <p:nvPr/>
        </p:nvSpPr>
        <p:spPr>
          <a:xfrm>
            <a:off x="5546299" y="1111250"/>
            <a:ext cx="6312369" cy="369332"/>
          </a:xfrm>
          <a:prstGeom prst="rect">
            <a:avLst/>
          </a:prstGeom>
          <a:noFill/>
        </p:spPr>
        <p:txBody>
          <a:bodyPr wrap="none" rtlCol="0">
            <a:spAutoFit/>
          </a:bodyPr>
          <a:lstStyle/>
          <a:p>
            <a:pPr marL="285750" indent="-285750">
              <a:buFont typeface="Arial" panose="020B0604020202020204" pitchFamily="34" charset="0"/>
              <a:buChar char="•"/>
            </a:pPr>
            <a:r>
              <a:rPr lang="en-US" b="1" dirty="0"/>
              <a:t>What is the best </a:t>
            </a:r>
            <a:r>
              <a:rPr lang="en-US" b="1" dirty="0">
                <a:solidFill>
                  <a:srgbClr val="C00000"/>
                </a:solidFill>
              </a:rPr>
              <a:t>Neural Network Architecture </a:t>
            </a:r>
            <a:r>
              <a:rPr lang="en-US" b="1" dirty="0"/>
              <a:t>for QC</a:t>
            </a:r>
            <a:r>
              <a:rPr lang="en-US" altLang="zh-CN" b="1" dirty="0"/>
              <a:t>?</a:t>
            </a:r>
            <a:endParaRPr lang="en-US" b="1" dirty="0"/>
          </a:p>
        </p:txBody>
      </p:sp>
      <p:sp>
        <p:nvSpPr>
          <p:cNvPr id="26" name="TextBox 25">
            <a:extLst>
              <a:ext uri="{FF2B5EF4-FFF2-40B4-BE49-F238E27FC236}">
                <a16:creationId xmlns:a16="http://schemas.microsoft.com/office/drawing/2014/main" id="{065AD5BB-1342-4EC9-A1A4-A47E9C70E5E1}"/>
              </a:ext>
            </a:extLst>
          </p:cNvPr>
          <p:cNvSpPr txBox="1"/>
          <p:nvPr/>
        </p:nvSpPr>
        <p:spPr>
          <a:xfrm>
            <a:off x="5565136" y="5497277"/>
            <a:ext cx="5808000" cy="369332"/>
          </a:xfrm>
          <a:prstGeom prst="rect">
            <a:avLst/>
          </a:prstGeom>
          <a:noFill/>
        </p:spPr>
        <p:txBody>
          <a:bodyPr wrap="none" rtlCol="0">
            <a:spAutoFit/>
          </a:bodyPr>
          <a:lstStyle/>
          <a:p>
            <a:pPr marL="285750" indent="-285750">
              <a:buFont typeface="Arial" panose="020B0604020202020204" pitchFamily="34" charset="0"/>
              <a:buChar char="•"/>
            </a:pPr>
            <a:r>
              <a:rPr lang="en-US" b="1" dirty="0"/>
              <a:t>What is the best </a:t>
            </a:r>
            <a:r>
              <a:rPr lang="en-US" b="1" dirty="0">
                <a:solidFill>
                  <a:srgbClr val="C00000"/>
                </a:solidFill>
              </a:rPr>
              <a:t>QC </a:t>
            </a:r>
            <a:r>
              <a:rPr lang="en-US" altLang="zh-CN" b="1" dirty="0">
                <a:solidFill>
                  <a:srgbClr val="C00000"/>
                </a:solidFill>
              </a:rPr>
              <a:t>design</a:t>
            </a:r>
            <a:r>
              <a:rPr lang="en-US" altLang="zh-CN" b="1" dirty="0"/>
              <a:t> for neural networks?</a:t>
            </a:r>
            <a:endParaRPr lang="en-US" b="1" dirty="0"/>
          </a:p>
        </p:txBody>
      </p:sp>
      <p:sp>
        <p:nvSpPr>
          <p:cNvPr id="27" name="TextBox 26">
            <a:extLst>
              <a:ext uri="{FF2B5EF4-FFF2-40B4-BE49-F238E27FC236}">
                <a16:creationId xmlns:a16="http://schemas.microsoft.com/office/drawing/2014/main" id="{AB8B357A-C99D-43BF-84CF-C954ABC7C9AD}"/>
              </a:ext>
            </a:extLst>
          </p:cNvPr>
          <p:cNvSpPr txBox="1"/>
          <p:nvPr/>
        </p:nvSpPr>
        <p:spPr>
          <a:xfrm>
            <a:off x="5336749" y="1662033"/>
            <a:ext cx="5731056" cy="369332"/>
          </a:xfrm>
          <a:prstGeom prst="rect">
            <a:avLst/>
          </a:prstGeom>
          <a:noFill/>
        </p:spPr>
        <p:txBody>
          <a:bodyPr wrap="none" rtlCol="0">
            <a:spAutoFit/>
          </a:bodyPr>
          <a:lstStyle/>
          <a:p>
            <a:pPr marL="285750" indent="-285750">
              <a:buFont typeface="Arial" panose="020B0604020202020204" pitchFamily="34" charset="0"/>
              <a:buChar char="•"/>
            </a:pPr>
            <a:r>
              <a:rPr lang="en-US" b="1" dirty="0"/>
              <a:t>Can we </a:t>
            </a:r>
            <a:r>
              <a:rPr lang="en-US" b="1" dirty="0">
                <a:solidFill>
                  <a:srgbClr val="C00000"/>
                </a:solidFill>
              </a:rPr>
              <a:t>compress</a:t>
            </a:r>
            <a:r>
              <a:rPr lang="en-US" b="1" dirty="0"/>
              <a:t> the quantum neural network?</a:t>
            </a:r>
          </a:p>
        </p:txBody>
      </p:sp>
      <p:sp>
        <p:nvSpPr>
          <p:cNvPr id="28" name="TextBox 27">
            <a:extLst>
              <a:ext uri="{FF2B5EF4-FFF2-40B4-BE49-F238E27FC236}">
                <a16:creationId xmlns:a16="http://schemas.microsoft.com/office/drawing/2014/main" id="{505E5B09-EE8B-4E35-83CB-3FBF77A5425C}"/>
              </a:ext>
            </a:extLst>
          </p:cNvPr>
          <p:cNvSpPr txBox="1"/>
          <p:nvPr/>
        </p:nvSpPr>
        <p:spPr>
          <a:xfrm>
            <a:off x="5336749" y="4925486"/>
            <a:ext cx="934871" cy="369332"/>
          </a:xfrm>
          <a:prstGeom prst="rect">
            <a:avLst/>
          </a:prstGeom>
          <a:noFill/>
        </p:spPr>
        <p:txBody>
          <a:bodyPr wrap="none" rtlCol="0">
            <a:spAutoFit/>
          </a:bodyPr>
          <a:lstStyle/>
          <a:p>
            <a:pPr marL="285750" indent="-285750">
              <a:buFont typeface="Arial" panose="020B0604020202020204" pitchFamily="34" charset="0"/>
              <a:buChar char="•"/>
            </a:pPr>
            <a:r>
              <a:rPr lang="en-US" b="1" dirty="0"/>
              <a:t>……</a:t>
            </a:r>
          </a:p>
        </p:txBody>
      </p:sp>
      <p:sp>
        <p:nvSpPr>
          <p:cNvPr id="29" name="TextBox 28">
            <a:extLst>
              <a:ext uri="{FF2B5EF4-FFF2-40B4-BE49-F238E27FC236}">
                <a16:creationId xmlns:a16="http://schemas.microsoft.com/office/drawing/2014/main" id="{5455D5EA-81AB-4691-9338-4B06C947CC33}"/>
              </a:ext>
            </a:extLst>
          </p:cNvPr>
          <p:cNvSpPr txBox="1"/>
          <p:nvPr/>
        </p:nvSpPr>
        <p:spPr>
          <a:xfrm>
            <a:off x="4712809" y="3332131"/>
            <a:ext cx="1255472" cy="369332"/>
          </a:xfrm>
          <a:prstGeom prst="rect">
            <a:avLst/>
          </a:prstGeom>
          <a:noFill/>
        </p:spPr>
        <p:txBody>
          <a:bodyPr wrap="none" rtlCol="0">
            <a:spAutoFit/>
          </a:bodyPr>
          <a:lstStyle/>
          <a:p>
            <a:pPr marL="285750" indent="-285750">
              <a:buFont typeface="Arial" panose="020B0604020202020204" pitchFamily="34" charset="0"/>
              <a:buChar char="•"/>
            </a:pPr>
            <a:r>
              <a:rPr lang="en-US" b="1" dirty="0"/>
              <a:t>Library</a:t>
            </a:r>
          </a:p>
        </p:txBody>
      </p:sp>
      <p:sp>
        <p:nvSpPr>
          <p:cNvPr id="13" name="TextBox 12">
            <a:extLst>
              <a:ext uri="{FF2B5EF4-FFF2-40B4-BE49-F238E27FC236}">
                <a16:creationId xmlns:a16="http://schemas.microsoft.com/office/drawing/2014/main" id="{F95D5F33-69BD-4586-90EF-643C69320FB5}"/>
              </a:ext>
            </a:extLst>
          </p:cNvPr>
          <p:cNvSpPr txBox="1"/>
          <p:nvPr/>
        </p:nvSpPr>
        <p:spPr>
          <a:xfrm rot="7075932">
            <a:off x="4898304" y="2455383"/>
            <a:ext cx="646331" cy="369332"/>
          </a:xfrm>
          <a:prstGeom prst="rect">
            <a:avLst/>
          </a:prstGeom>
          <a:noFill/>
        </p:spPr>
        <p:txBody>
          <a:bodyPr wrap="none" rtlCol="0">
            <a:spAutoFit/>
          </a:bodyPr>
          <a:lstStyle/>
          <a:p>
            <a:r>
              <a:rPr lang="en-US" altLang="zh-CN" dirty="0"/>
              <a:t>……</a:t>
            </a:r>
            <a:endParaRPr lang="en-US" dirty="0"/>
          </a:p>
        </p:txBody>
      </p:sp>
      <p:sp>
        <p:nvSpPr>
          <p:cNvPr id="57" name="TextBox 56">
            <a:extLst>
              <a:ext uri="{FF2B5EF4-FFF2-40B4-BE49-F238E27FC236}">
                <a16:creationId xmlns:a16="http://schemas.microsoft.com/office/drawing/2014/main" id="{496CCCD7-8E51-4D26-9161-433AD76A6E5F}"/>
              </a:ext>
            </a:extLst>
          </p:cNvPr>
          <p:cNvSpPr txBox="1"/>
          <p:nvPr/>
        </p:nvSpPr>
        <p:spPr>
          <a:xfrm rot="3662641">
            <a:off x="4923932" y="4096203"/>
            <a:ext cx="646331" cy="369332"/>
          </a:xfrm>
          <a:prstGeom prst="rect">
            <a:avLst/>
          </a:prstGeom>
          <a:noFill/>
        </p:spPr>
        <p:txBody>
          <a:bodyPr wrap="none" rtlCol="0">
            <a:spAutoFit/>
          </a:bodyPr>
          <a:lstStyle/>
          <a:p>
            <a:r>
              <a:rPr lang="en-US" altLang="zh-CN" dirty="0"/>
              <a:t>……</a:t>
            </a:r>
            <a:endParaRPr lang="en-US" dirty="0"/>
          </a:p>
        </p:txBody>
      </p:sp>
      <p:grpSp>
        <p:nvGrpSpPr>
          <p:cNvPr id="34" name="Group 33">
            <a:extLst>
              <a:ext uri="{FF2B5EF4-FFF2-40B4-BE49-F238E27FC236}">
                <a16:creationId xmlns:a16="http://schemas.microsoft.com/office/drawing/2014/main" id="{CC6F39D1-B0F9-484A-8789-371AA56D4B5B}"/>
              </a:ext>
            </a:extLst>
          </p:cNvPr>
          <p:cNvGrpSpPr/>
          <p:nvPr/>
        </p:nvGrpSpPr>
        <p:grpSpPr>
          <a:xfrm>
            <a:off x="6086727" y="2168236"/>
            <a:ext cx="5921121" cy="2579611"/>
            <a:chOff x="1703445" y="1073150"/>
            <a:chExt cx="8287495" cy="5575300"/>
          </a:xfrm>
        </p:grpSpPr>
        <p:sp>
          <p:nvSpPr>
            <p:cNvPr id="36" name="Rectangle: Rounded Corners 35">
              <a:extLst>
                <a:ext uri="{FF2B5EF4-FFF2-40B4-BE49-F238E27FC236}">
                  <a16:creationId xmlns:a16="http://schemas.microsoft.com/office/drawing/2014/main" id="{89BAECD4-F8EE-4F62-B477-54F9CCF479D6}"/>
                </a:ext>
              </a:extLst>
            </p:cNvPr>
            <p:cNvSpPr/>
            <p:nvPr/>
          </p:nvSpPr>
          <p:spPr>
            <a:xfrm>
              <a:off x="2450440" y="1073150"/>
              <a:ext cx="754050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38" name="Rectangle: Rounded Corners 37">
              <a:extLst>
                <a:ext uri="{FF2B5EF4-FFF2-40B4-BE49-F238E27FC236}">
                  <a16:creationId xmlns:a16="http://schemas.microsoft.com/office/drawing/2014/main" id="{CFB34CC5-688C-485D-9CAC-C2A183C2304C}"/>
                </a:ext>
              </a:extLst>
            </p:cNvPr>
            <p:cNvSpPr/>
            <p:nvPr/>
          </p:nvSpPr>
          <p:spPr>
            <a:xfrm>
              <a:off x="1703445" y="1073150"/>
              <a:ext cx="2470544" cy="5575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grpSp>
      <p:sp>
        <p:nvSpPr>
          <p:cNvPr id="39" name="TextBox 38">
            <a:extLst>
              <a:ext uri="{FF2B5EF4-FFF2-40B4-BE49-F238E27FC236}">
                <a16:creationId xmlns:a16="http://schemas.microsoft.com/office/drawing/2014/main" id="{45A8C17E-7C3C-44CD-8D3F-ACE6BD504FB9}"/>
              </a:ext>
            </a:extLst>
          </p:cNvPr>
          <p:cNvSpPr txBox="1"/>
          <p:nvPr/>
        </p:nvSpPr>
        <p:spPr>
          <a:xfrm>
            <a:off x="6111904" y="2818186"/>
            <a:ext cx="1735171" cy="1175194"/>
          </a:xfrm>
          <a:prstGeom prst="rect">
            <a:avLst/>
          </a:prstGeom>
          <a:noFill/>
        </p:spPr>
        <p:txBody>
          <a:bodyPr wrap="square" rtlCol="0">
            <a:spAutoFit/>
          </a:bodyPr>
          <a:lstStyle/>
          <a:p>
            <a:pPr algn="ctr">
              <a:lnSpc>
                <a:spcPct val="130000"/>
              </a:lnSpc>
            </a:pPr>
            <a:r>
              <a:rPr lang="en-US" altLang="zh-CN" b="1" dirty="0">
                <a:solidFill>
                  <a:schemeClr val="bg1"/>
                </a:solidFill>
              </a:rPr>
              <a:t>Co-Design</a:t>
            </a:r>
          </a:p>
          <a:p>
            <a:pPr algn="ctr">
              <a:lnSpc>
                <a:spcPct val="130000"/>
              </a:lnSpc>
            </a:pPr>
            <a:r>
              <a:rPr lang="en-US" b="1" dirty="0">
                <a:solidFill>
                  <a:schemeClr val="bg1"/>
                </a:solidFill>
              </a:rPr>
              <a:t>Framework</a:t>
            </a:r>
          </a:p>
          <a:p>
            <a:pPr algn="ctr">
              <a:lnSpc>
                <a:spcPct val="130000"/>
              </a:lnSpc>
            </a:pPr>
            <a:endParaRPr lang="en-US" sz="200" b="1" dirty="0">
              <a:solidFill>
                <a:schemeClr val="bg1"/>
              </a:solidFill>
            </a:endParaRPr>
          </a:p>
          <a:p>
            <a:pPr algn="ctr">
              <a:lnSpc>
                <a:spcPct val="130000"/>
              </a:lnSpc>
            </a:pPr>
            <a:r>
              <a:rPr lang="en-US" b="1" dirty="0" err="1">
                <a:solidFill>
                  <a:schemeClr val="accent4">
                    <a:lumMod val="20000"/>
                    <a:lumOff val="80000"/>
                  </a:schemeClr>
                </a:solidFill>
              </a:rPr>
              <a:t>QuantumFlow</a:t>
            </a:r>
            <a:endParaRPr lang="en-US" b="1" dirty="0">
              <a:solidFill>
                <a:schemeClr val="accent4">
                  <a:lumMod val="20000"/>
                  <a:lumOff val="80000"/>
                </a:schemeClr>
              </a:solidFill>
            </a:endParaRPr>
          </a:p>
        </p:txBody>
      </p:sp>
      <p:pic>
        <p:nvPicPr>
          <p:cNvPr id="30" name="Picture 2" descr="Estimating Information Flow in Deep Neural Networks">
            <a:extLst>
              <a:ext uri="{FF2B5EF4-FFF2-40B4-BE49-F238E27FC236}">
                <a16:creationId xmlns:a16="http://schemas.microsoft.com/office/drawing/2014/main" id="{68C0BFC9-2469-4A33-BDED-B52969881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79" y="936383"/>
            <a:ext cx="3964772" cy="1660765"/>
          </a:xfrm>
          <a:prstGeom prst="rect">
            <a:avLst/>
          </a:prstGeom>
          <a:noFill/>
          <a:ln w="19050">
            <a:solidFill>
              <a:srgbClr val="0070C0"/>
            </a:solidFill>
          </a:ln>
          <a:extLst>
            <a:ext uri="{909E8E84-426E-40DD-AFC4-6F175D3DCCD1}">
              <a14:hiddenFill xmlns:a14="http://schemas.microsoft.com/office/drawing/2010/main">
                <a:solidFill>
                  <a:srgbClr val="FFFFFF"/>
                </a:solidFill>
              </a14:hiddenFill>
            </a:ext>
          </a:extLst>
        </p:spPr>
      </p:pic>
      <p:sp>
        <p:nvSpPr>
          <p:cNvPr id="31" name="Cloud 30">
            <a:extLst>
              <a:ext uri="{FF2B5EF4-FFF2-40B4-BE49-F238E27FC236}">
                <a16:creationId xmlns:a16="http://schemas.microsoft.com/office/drawing/2014/main" id="{2FFD1CF7-9A3B-4A40-8FB8-F4E7BDCAD980}"/>
              </a:ext>
            </a:extLst>
          </p:cNvPr>
          <p:cNvSpPr/>
          <p:nvPr/>
        </p:nvSpPr>
        <p:spPr>
          <a:xfrm>
            <a:off x="1099606" y="2989810"/>
            <a:ext cx="3138976" cy="1195362"/>
          </a:xfrm>
          <a:prstGeom prst="cloud">
            <a:avLst/>
          </a:prstGeom>
          <a:solidFill>
            <a:srgbClr val="415095"/>
          </a:solidFill>
          <a:ln>
            <a:solidFill>
              <a:srgbClr val="41509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     C</a:t>
            </a:r>
            <a:r>
              <a:rPr lang="en-US" altLang="zh-CN" b="1" dirty="0"/>
              <a:t>o-Design</a:t>
            </a:r>
            <a:endParaRPr lang="en-US" b="1" dirty="0"/>
          </a:p>
        </p:txBody>
      </p:sp>
      <p:sp>
        <p:nvSpPr>
          <p:cNvPr id="32" name="Arrow: Up 31">
            <a:extLst>
              <a:ext uri="{FF2B5EF4-FFF2-40B4-BE49-F238E27FC236}">
                <a16:creationId xmlns:a16="http://schemas.microsoft.com/office/drawing/2014/main" id="{CF2CEEC3-7177-4DD3-B2EF-76E334DD4154}"/>
              </a:ext>
            </a:extLst>
          </p:cNvPr>
          <p:cNvSpPr/>
          <p:nvPr/>
        </p:nvSpPr>
        <p:spPr>
          <a:xfrm>
            <a:off x="2484867" y="2597149"/>
            <a:ext cx="448748" cy="474121"/>
          </a:xfrm>
          <a:prstGeom prst="upArrow">
            <a:avLst/>
          </a:prstGeom>
          <a:solidFill>
            <a:srgbClr val="415095"/>
          </a:solidFill>
          <a:ln>
            <a:solidFill>
              <a:srgbClr val="415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Up 32">
            <a:extLst>
              <a:ext uri="{FF2B5EF4-FFF2-40B4-BE49-F238E27FC236}">
                <a16:creationId xmlns:a16="http://schemas.microsoft.com/office/drawing/2014/main" id="{91D481DF-E611-46BB-BFB4-C1F1595E81B8}"/>
              </a:ext>
            </a:extLst>
          </p:cNvPr>
          <p:cNvSpPr/>
          <p:nvPr/>
        </p:nvSpPr>
        <p:spPr>
          <a:xfrm rot="10800000">
            <a:off x="2484867" y="4113408"/>
            <a:ext cx="448748" cy="474121"/>
          </a:xfrm>
          <a:prstGeom prst="upArrow">
            <a:avLst/>
          </a:prstGeom>
          <a:solidFill>
            <a:srgbClr val="415095"/>
          </a:solidFill>
          <a:ln>
            <a:solidFill>
              <a:srgbClr val="415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7E49A4B-698A-4835-A05A-A607117010DC}"/>
              </a:ext>
            </a:extLst>
          </p:cNvPr>
          <p:cNvSpPr/>
          <p:nvPr/>
        </p:nvSpPr>
        <p:spPr>
          <a:xfrm>
            <a:off x="649679" y="4587530"/>
            <a:ext cx="3983822" cy="1660765"/>
          </a:xfrm>
          <a:prstGeom prst="rect">
            <a:avLst/>
          </a:prstGeom>
          <a:noFill/>
          <a:ln w="19050">
            <a:solidFill>
              <a:srgbClr val="415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FAC47B13-68ED-40EC-847A-AADE427655B8}"/>
              </a:ext>
            </a:extLst>
          </p:cNvPr>
          <p:cNvPicPr>
            <a:picLocks noChangeAspect="1"/>
          </p:cNvPicPr>
          <p:nvPr/>
        </p:nvPicPr>
        <p:blipFill>
          <a:blip r:embed="rId3"/>
          <a:stretch>
            <a:fillRect/>
          </a:stretch>
        </p:blipFill>
        <p:spPr>
          <a:xfrm>
            <a:off x="750393" y="4625665"/>
            <a:ext cx="1207296" cy="1611976"/>
          </a:xfrm>
          <a:prstGeom prst="rect">
            <a:avLst/>
          </a:prstGeom>
        </p:spPr>
      </p:pic>
      <p:grpSp>
        <p:nvGrpSpPr>
          <p:cNvPr id="42" name="Group 41">
            <a:extLst>
              <a:ext uri="{FF2B5EF4-FFF2-40B4-BE49-F238E27FC236}">
                <a16:creationId xmlns:a16="http://schemas.microsoft.com/office/drawing/2014/main" id="{134356EE-C95C-4569-B0B6-4C9132FE63B4}"/>
              </a:ext>
            </a:extLst>
          </p:cNvPr>
          <p:cNvGrpSpPr/>
          <p:nvPr/>
        </p:nvGrpSpPr>
        <p:grpSpPr>
          <a:xfrm>
            <a:off x="2058651" y="4666396"/>
            <a:ext cx="2492583" cy="1554486"/>
            <a:chOff x="7188900" y="1221413"/>
            <a:chExt cx="4501696" cy="2807459"/>
          </a:xfrm>
        </p:grpSpPr>
        <p:pic>
          <p:nvPicPr>
            <p:cNvPr id="43" name="Picture 42">
              <a:extLst>
                <a:ext uri="{FF2B5EF4-FFF2-40B4-BE49-F238E27FC236}">
                  <a16:creationId xmlns:a16="http://schemas.microsoft.com/office/drawing/2014/main" id="{D3F75636-9B63-48FF-8885-FCC3CF781B7A}"/>
                </a:ext>
              </a:extLst>
            </p:cNvPr>
            <p:cNvPicPr>
              <a:picLocks noChangeAspect="1"/>
            </p:cNvPicPr>
            <p:nvPr/>
          </p:nvPicPr>
          <p:blipFill rotWithShape="1">
            <a:blip r:embed="rId4"/>
            <a:srcRect r="18091"/>
            <a:stretch/>
          </p:blipFill>
          <p:spPr>
            <a:xfrm>
              <a:off x="7188900" y="1221413"/>
              <a:ext cx="4501696" cy="2354538"/>
            </a:xfrm>
            <a:prstGeom prst="rect">
              <a:avLst/>
            </a:prstGeom>
          </p:spPr>
        </p:pic>
        <p:sp>
          <p:nvSpPr>
            <p:cNvPr id="44" name="Rectangle 43">
              <a:extLst>
                <a:ext uri="{FF2B5EF4-FFF2-40B4-BE49-F238E27FC236}">
                  <a16:creationId xmlns:a16="http://schemas.microsoft.com/office/drawing/2014/main" id="{1A233E8C-CE76-47C0-9BA4-9083EACBF0F4}"/>
                </a:ext>
              </a:extLst>
            </p:cNvPr>
            <p:cNvSpPr/>
            <p:nvPr/>
          </p:nvSpPr>
          <p:spPr>
            <a:xfrm>
              <a:off x="9125421" y="2199752"/>
              <a:ext cx="880561" cy="492336"/>
            </a:xfrm>
            <a:prstGeom prst="rect">
              <a:avLst/>
            </a:prstGeom>
            <a:solidFill>
              <a:srgbClr val="E8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tx1"/>
                  </a:solidFill>
                </a:rPr>
                <a:t>U(</a:t>
              </a:r>
              <a:r>
                <a:rPr lang="en-US" altLang="zh-CN" sz="1050" i="1" dirty="0">
                  <a:solidFill>
                    <a:schemeClr val="tx1"/>
                  </a:solidFill>
                </a:rPr>
                <a:t>W)</a:t>
              </a:r>
            </a:p>
            <a:p>
              <a:pPr algn="ctr"/>
              <a:r>
                <a:rPr lang="en-US" sz="1050" i="1" dirty="0">
                  <a:solidFill>
                    <a:schemeClr val="tx1"/>
                  </a:solidFill>
                </a:rPr>
                <a:t>???</a:t>
              </a:r>
            </a:p>
          </p:txBody>
        </p:sp>
        <p:sp>
          <p:nvSpPr>
            <p:cNvPr id="45" name="Rectangle 44">
              <a:extLst>
                <a:ext uri="{FF2B5EF4-FFF2-40B4-BE49-F238E27FC236}">
                  <a16:creationId xmlns:a16="http://schemas.microsoft.com/office/drawing/2014/main" id="{4AD5D8F7-6841-42BC-A8CF-880CE726E266}"/>
                </a:ext>
              </a:extLst>
            </p:cNvPr>
            <p:cNvSpPr/>
            <p:nvPr/>
          </p:nvSpPr>
          <p:spPr>
            <a:xfrm>
              <a:off x="10559269" y="2213700"/>
              <a:ext cx="781490" cy="492336"/>
            </a:xfrm>
            <a:prstGeom prst="rect">
              <a:avLst/>
            </a:prstGeom>
            <a:solidFill>
              <a:srgbClr val="9D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tx1"/>
                  </a:solidFill>
                </a:rPr>
                <a:t>U(N</a:t>
              </a:r>
              <a:r>
                <a:rPr lang="en-US" altLang="zh-CN" sz="1050" i="1" dirty="0">
                  <a:solidFill>
                    <a:schemeClr val="tx1"/>
                  </a:solidFill>
                </a:rPr>
                <a:t>)</a:t>
              </a:r>
              <a:endParaRPr lang="en-US" sz="1050" i="1" dirty="0">
                <a:solidFill>
                  <a:schemeClr val="tx1"/>
                </a:solidFill>
              </a:endParaRPr>
            </a:p>
          </p:txBody>
        </p:sp>
        <p:pic>
          <p:nvPicPr>
            <p:cNvPr id="46" name="Picture 45">
              <a:extLst>
                <a:ext uri="{FF2B5EF4-FFF2-40B4-BE49-F238E27FC236}">
                  <a16:creationId xmlns:a16="http://schemas.microsoft.com/office/drawing/2014/main" id="{EFCE15A9-E7FD-4E14-BB9F-6365E30EFFBB}"/>
                </a:ext>
              </a:extLst>
            </p:cNvPr>
            <p:cNvPicPr>
              <a:picLocks noChangeAspect="1"/>
            </p:cNvPicPr>
            <p:nvPr/>
          </p:nvPicPr>
          <p:blipFill rotWithShape="1">
            <a:blip r:embed="rId4"/>
            <a:srcRect l="1" t="74006" r="93713" b="11348"/>
            <a:stretch/>
          </p:blipFill>
          <p:spPr>
            <a:xfrm>
              <a:off x="7205596" y="3535617"/>
              <a:ext cx="345464" cy="344843"/>
            </a:xfrm>
            <a:prstGeom prst="rect">
              <a:avLst/>
            </a:prstGeom>
          </p:spPr>
        </p:pic>
        <p:cxnSp>
          <p:nvCxnSpPr>
            <p:cNvPr id="47" name="Straight Connector 46">
              <a:extLst>
                <a:ext uri="{FF2B5EF4-FFF2-40B4-BE49-F238E27FC236}">
                  <a16:creationId xmlns:a16="http://schemas.microsoft.com/office/drawing/2014/main" id="{C7239BEB-7536-4E45-8002-20B0F04C5385}"/>
                </a:ext>
              </a:extLst>
            </p:cNvPr>
            <p:cNvCxnSpPr/>
            <p:nvPr/>
          </p:nvCxnSpPr>
          <p:spPr>
            <a:xfrm>
              <a:off x="7476154" y="3737051"/>
              <a:ext cx="4179094"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E04E5B85-38C6-4A9E-A6DB-38B9531080F8}"/>
                </a:ext>
              </a:extLst>
            </p:cNvPr>
            <p:cNvGrpSpPr/>
            <p:nvPr/>
          </p:nvGrpSpPr>
          <p:grpSpPr>
            <a:xfrm>
              <a:off x="10983050" y="3115498"/>
              <a:ext cx="320065" cy="913374"/>
              <a:chOff x="9637951" y="2405740"/>
              <a:chExt cx="600070" cy="1712426"/>
            </a:xfrm>
          </p:grpSpPr>
          <p:sp>
            <p:nvSpPr>
              <p:cNvPr id="49" name="Oval 48">
                <a:extLst>
                  <a:ext uri="{FF2B5EF4-FFF2-40B4-BE49-F238E27FC236}">
                    <a16:creationId xmlns:a16="http://schemas.microsoft.com/office/drawing/2014/main" id="{3C534FB4-EB7C-4866-B841-65A3F1693059}"/>
                  </a:ext>
                </a:extLst>
              </p:cNvPr>
              <p:cNvSpPr/>
              <p:nvPr/>
            </p:nvSpPr>
            <p:spPr>
              <a:xfrm>
                <a:off x="9843381" y="2405740"/>
                <a:ext cx="185738" cy="18573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500"/>
              </a:p>
            </p:txBody>
          </p:sp>
          <p:cxnSp>
            <p:nvCxnSpPr>
              <p:cNvPr id="50" name="Straight Connector 49">
                <a:extLst>
                  <a:ext uri="{FF2B5EF4-FFF2-40B4-BE49-F238E27FC236}">
                    <a16:creationId xmlns:a16="http://schemas.microsoft.com/office/drawing/2014/main" id="{51D87F5F-086A-4685-B285-A74AF21F115D}"/>
                  </a:ext>
                </a:extLst>
              </p:cNvPr>
              <p:cNvCxnSpPr>
                <a:cxnSpLocks/>
                <a:stCxn id="49" idx="4"/>
              </p:cNvCxnSpPr>
              <p:nvPr/>
            </p:nvCxnSpPr>
            <p:spPr>
              <a:xfrm>
                <a:off x="9936251" y="2591478"/>
                <a:ext cx="0" cy="601916"/>
              </a:xfrm>
              <a:prstGeom prst="line">
                <a:avLst/>
              </a:prstGeom>
              <a:ln w="19050"/>
            </p:spPr>
            <p:style>
              <a:lnRef idx="1">
                <a:schemeClr val="dk1"/>
              </a:lnRef>
              <a:fillRef idx="0">
                <a:schemeClr val="dk1"/>
              </a:fillRef>
              <a:effectRef idx="0">
                <a:schemeClr val="dk1"/>
              </a:effectRef>
              <a:fontRef idx="minor">
                <a:schemeClr val="tx1"/>
              </a:fontRef>
            </p:style>
          </p:cxnSp>
          <p:sp>
            <p:nvSpPr>
              <p:cNvPr id="52" name="Oval 51">
                <a:extLst>
                  <a:ext uri="{FF2B5EF4-FFF2-40B4-BE49-F238E27FC236}">
                    <a16:creationId xmlns:a16="http://schemas.microsoft.com/office/drawing/2014/main" id="{00099EAC-6087-4CF5-9FB7-89683B53538E}"/>
                  </a:ext>
                </a:extLst>
              </p:cNvPr>
              <p:cNvSpPr/>
              <p:nvPr/>
            </p:nvSpPr>
            <p:spPr>
              <a:xfrm>
                <a:off x="9637951" y="3210194"/>
                <a:ext cx="600070" cy="6000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sp>
            <p:nvSpPr>
              <p:cNvPr id="53" name="TextBox 52">
                <a:extLst>
                  <a:ext uri="{FF2B5EF4-FFF2-40B4-BE49-F238E27FC236}">
                    <a16:creationId xmlns:a16="http://schemas.microsoft.com/office/drawing/2014/main" id="{729D5E32-5576-4AFD-ACD9-F8E9A18748C0}"/>
                  </a:ext>
                </a:extLst>
              </p:cNvPr>
              <p:cNvSpPr txBox="1"/>
              <p:nvPr/>
            </p:nvSpPr>
            <p:spPr>
              <a:xfrm>
                <a:off x="9649609" y="2971815"/>
                <a:ext cx="573287" cy="1146351"/>
              </a:xfrm>
              <a:prstGeom prst="rect">
                <a:avLst/>
              </a:prstGeom>
              <a:noFill/>
            </p:spPr>
            <p:txBody>
              <a:bodyPr wrap="square">
                <a:spAutoFit/>
              </a:bodyPr>
              <a:lstStyle/>
              <a:p>
                <a:pPr algn="ctr"/>
                <a:r>
                  <a:rPr lang="en-US" altLang="zh-CN" sz="1600" dirty="0"/>
                  <a:t>+</a:t>
                </a:r>
                <a:endParaRPr lang="en-US" sz="1600" dirty="0"/>
              </a:p>
            </p:txBody>
          </p:sp>
        </p:grpSp>
      </p:grpSp>
      <p:sp>
        <p:nvSpPr>
          <p:cNvPr id="61" name="Rectangle: Rounded Corners 60">
            <a:extLst>
              <a:ext uri="{FF2B5EF4-FFF2-40B4-BE49-F238E27FC236}">
                <a16:creationId xmlns:a16="http://schemas.microsoft.com/office/drawing/2014/main" id="{78F7EDFF-7CFF-1AD6-B6CE-AEFCE72E7B8B}"/>
              </a:ext>
            </a:extLst>
          </p:cNvPr>
          <p:cNvSpPr/>
          <p:nvPr/>
        </p:nvSpPr>
        <p:spPr>
          <a:xfrm>
            <a:off x="7887664" y="4096549"/>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Rectangle 61">
            <a:extLst>
              <a:ext uri="{FF2B5EF4-FFF2-40B4-BE49-F238E27FC236}">
                <a16:creationId xmlns:a16="http://schemas.microsoft.com/office/drawing/2014/main" id="{3DFCE3FD-31A6-4B41-F5F1-C8F99427B210}"/>
              </a:ext>
            </a:extLst>
          </p:cNvPr>
          <p:cNvSpPr/>
          <p:nvPr/>
        </p:nvSpPr>
        <p:spPr>
          <a:xfrm>
            <a:off x="10463582" y="4151840"/>
            <a:ext cx="1418142" cy="470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QF-</a:t>
            </a:r>
            <a:r>
              <a:rPr lang="en-US" sz="1400" b="1" dirty="0" err="1"/>
              <a:t>R</a:t>
            </a:r>
            <a:r>
              <a:rPr lang="en-US" altLang="zh-CN" sz="1400" b="1" dirty="0" err="1"/>
              <a:t>obustNN</a:t>
            </a:r>
            <a:endParaRPr lang="en-US" sz="1400" b="1" dirty="0"/>
          </a:p>
        </p:txBody>
      </p:sp>
      <p:sp>
        <p:nvSpPr>
          <p:cNvPr id="63" name="TextBox 62">
            <a:extLst>
              <a:ext uri="{FF2B5EF4-FFF2-40B4-BE49-F238E27FC236}">
                <a16:creationId xmlns:a16="http://schemas.microsoft.com/office/drawing/2014/main" id="{1B824A9D-B054-FE4F-E3A2-8372373890D0}"/>
              </a:ext>
            </a:extLst>
          </p:cNvPr>
          <p:cNvSpPr txBox="1"/>
          <p:nvPr/>
        </p:nvSpPr>
        <p:spPr>
          <a:xfrm>
            <a:off x="7970289" y="4201273"/>
            <a:ext cx="2614731" cy="369332"/>
          </a:xfrm>
          <a:prstGeom prst="rect">
            <a:avLst/>
          </a:prstGeom>
          <a:noFill/>
        </p:spPr>
        <p:txBody>
          <a:bodyPr wrap="square">
            <a:spAutoFit/>
          </a:bodyPr>
          <a:lstStyle/>
          <a:p>
            <a:r>
              <a:rPr lang="en-US" dirty="0"/>
              <a:t>Device-aware design</a:t>
            </a:r>
          </a:p>
        </p:txBody>
      </p:sp>
      <p:sp>
        <p:nvSpPr>
          <p:cNvPr id="64" name="Rectangle: Rounded Corners 63">
            <a:extLst>
              <a:ext uri="{FF2B5EF4-FFF2-40B4-BE49-F238E27FC236}">
                <a16:creationId xmlns:a16="http://schemas.microsoft.com/office/drawing/2014/main" id="{8E99460B-FF61-F1D8-B211-99A4DDB68519}"/>
              </a:ext>
            </a:extLst>
          </p:cNvPr>
          <p:cNvSpPr/>
          <p:nvPr/>
        </p:nvSpPr>
        <p:spPr>
          <a:xfrm>
            <a:off x="7885298" y="3467544"/>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Rectangle 64">
            <a:extLst>
              <a:ext uri="{FF2B5EF4-FFF2-40B4-BE49-F238E27FC236}">
                <a16:creationId xmlns:a16="http://schemas.microsoft.com/office/drawing/2014/main" id="{9FC9BB9B-ADC7-AC44-0257-682C48965757}"/>
              </a:ext>
            </a:extLst>
          </p:cNvPr>
          <p:cNvSpPr/>
          <p:nvPr/>
        </p:nvSpPr>
        <p:spPr>
          <a:xfrm>
            <a:off x="10463583" y="3510331"/>
            <a:ext cx="1418142" cy="479796"/>
          </a:xfrm>
          <a:prstGeom prst="rect">
            <a:avLst/>
          </a:prstGeom>
          <a:solidFill>
            <a:srgbClr val="415095"/>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400" b="1" dirty="0">
                <a:solidFill>
                  <a:schemeClr val="bg1"/>
                </a:solidFill>
              </a:rPr>
              <a:t>QFNN</a:t>
            </a:r>
            <a:endParaRPr lang="en-US" sz="1400" dirty="0"/>
          </a:p>
        </p:txBody>
      </p:sp>
      <p:sp>
        <p:nvSpPr>
          <p:cNvPr id="66" name="TextBox 65">
            <a:extLst>
              <a:ext uri="{FF2B5EF4-FFF2-40B4-BE49-F238E27FC236}">
                <a16:creationId xmlns:a16="http://schemas.microsoft.com/office/drawing/2014/main" id="{B7580F14-459F-5035-D95F-19C9654EC3EF}"/>
              </a:ext>
            </a:extLst>
          </p:cNvPr>
          <p:cNvSpPr txBox="1"/>
          <p:nvPr/>
        </p:nvSpPr>
        <p:spPr>
          <a:xfrm>
            <a:off x="7958926" y="3576056"/>
            <a:ext cx="2362296" cy="369332"/>
          </a:xfrm>
          <a:prstGeom prst="rect">
            <a:avLst/>
          </a:prstGeom>
          <a:noFill/>
        </p:spPr>
        <p:txBody>
          <a:bodyPr wrap="square">
            <a:spAutoFit/>
          </a:bodyPr>
          <a:lstStyle/>
          <a:p>
            <a:r>
              <a:rPr lang="en-US" dirty="0"/>
              <a:t>Programming library</a:t>
            </a:r>
          </a:p>
        </p:txBody>
      </p:sp>
      <p:sp>
        <p:nvSpPr>
          <p:cNvPr id="67" name="Rectangle: Rounded Corners 66">
            <a:extLst>
              <a:ext uri="{FF2B5EF4-FFF2-40B4-BE49-F238E27FC236}">
                <a16:creationId xmlns:a16="http://schemas.microsoft.com/office/drawing/2014/main" id="{D9D22D37-1ABB-B10B-1FCD-9733AB713654}"/>
              </a:ext>
            </a:extLst>
          </p:cNvPr>
          <p:cNvSpPr/>
          <p:nvPr/>
        </p:nvSpPr>
        <p:spPr>
          <a:xfrm>
            <a:off x="7879023" y="2194727"/>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Rectangle 67">
            <a:extLst>
              <a:ext uri="{FF2B5EF4-FFF2-40B4-BE49-F238E27FC236}">
                <a16:creationId xmlns:a16="http://schemas.microsoft.com/office/drawing/2014/main" id="{C42206B2-9DA0-0123-EC6D-B3D119C5CC8C}"/>
              </a:ext>
            </a:extLst>
          </p:cNvPr>
          <p:cNvSpPr/>
          <p:nvPr/>
        </p:nvSpPr>
        <p:spPr>
          <a:xfrm>
            <a:off x="10463582" y="2245835"/>
            <a:ext cx="1363387" cy="4797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QF-Mixer</a:t>
            </a:r>
          </a:p>
        </p:txBody>
      </p:sp>
      <p:sp>
        <p:nvSpPr>
          <p:cNvPr id="69" name="TextBox 68">
            <a:extLst>
              <a:ext uri="{FF2B5EF4-FFF2-40B4-BE49-F238E27FC236}">
                <a16:creationId xmlns:a16="http://schemas.microsoft.com/office/drawing/2014/main" id="{E65BCB46-2A23-52C0-6BCD-2A9ACE235C00}"/>
              </a:ext>
            </a:extLst>
          </p:cNvPr>
          <p:cNvSpPr txBox="1"/>
          <p:nvPr/>
        </p:nvSpPr>
        <p:spPr>
          <a:xfrm>
            <a:off x="7970289" y="2280658"/>
            <a:ext cx="2310707" cy="369332"/>
          </a:xfrm>
          <a:prstGeom prst="rect">
            <a:avLst/>
          </a:prstGeom>
          <a:noFill/>
        </p:spPr>
        <p:txBody>
          <a:bodyPr wrap="square">
            <a:spAutoFit/>
          </a:bodyPr>
          <a:lstStyle/>
          <a:p>
            <a:r>
              <a:rPr lang="en-US" sz="1800" dirty="0"/>
              <a:t>Network exploration</a:t>
            </a:r>
            <a:endParaRPr lang="en-US" dirty="0"/>
          </a:p>
        </p:txBody>
      </p:sp>
      <p:sp>
        <p:nvSpPr>
          <p:cNvPr id="70" name="Rectangle: Rounded Corners 69">
            <a:extLst>
              <a:ext uri="{FF2B5EF4-FFF2-40B4-BE49-F238E27FC236}">
                <a16:creationId xmlns:a16="http://schemas.microsoft.com/office/drawing/2014/main" id="{C559A39C-9D11-3BCC-9AE6-3E1FA097DC44}"/>
              </a:ext>
            </a:extLst>
          </p:cNvPr>
          <p:cNvSpPr/>
          <p:nvPr/>
        </p:nvSpPr>
        <p:spPr>
          <a:xfrm>
            <a:off x="7887664" y="2828111"/>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ectangle 70">
            <a:extLst>
              <a:ext uri="{FF2B5EF4-FFF2-40B4-BE49-F238E27FC236}">
                <a16:creationId xmlns:a16="http://schemas.microsoft.com/office/drawing/2014/main" id="{52C7FA35-9128-DDF8-6F9D-327851B3DCE9}"/>
              </a:ext>
            </a:extLst>
          </p:cNvPr>
          <p:cNvSpPr/>
          <p:nvPr/>
        </p:nvSpPr>
        <p:spPr>
          <a:xfrm>
            <a:off x="10472223" y="2879219"/>
            <a:ext cx="1363387" cy="4797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err="1"/>
              <a:t>CompVQC</a:t>
            </a:r>
            <a:endParaRPr lang="en-US" sz="1400" b="1" dirty="0"/>
          </a:p>
        </p:txBody>
      </p:sp>
      <p:sp>
        <p:nvSpPr>
          <p:cNvPr id="72" name="TextBox 71">
            <a:extLst>
              <a:ext uri="{FF2B5EF4-FFF2-40B4-BE49-F238E27FC236}">
                <a16:creationId xmlns:a16="http://schemas.microsoft.com/office/drawing/2014/main" id="{515BDDCA-9895-7AA0-7613-27BC49B50109}"/>
              </a:ext>
            </a:extLst>
          </p:cNvPr>
          <p:cNvSpPr txBox="1"/>
          <p:nvPr/>
        </p:nvSpPr>
        <p:spPr>
          <a:xfrm>
            <a:off x="7978930" y="2914042"/>
            <a:ext cx="2396989" cy="369332"/>
          </a:xfrm>
          <a:prstGeom prst="rect">
            <a:avLst/>
          </a:prstGeom>
          <a:noFill/>
        </p:spPr>
        <p:txBody>
          <a:bodyPr wrap="square">
            <a:spAutoFit/>
          </a:bodyPr>
          <a:lstStyle/>
          <a:p>
            <a:r>
              <a:rPr lang="en-US" sz="1800" dirty="0"/>
              <a:t>Network </a:t>
            </a:r>
            <a:r>
              <a:rPr lang="en-US" altLang="zh-CN" sz="1800" dirty="0"/>
              <a:t>compression</a:t>
            </a:r>
            <a:endParaRPr lang="en-US" dirty="0"/>
          </a:p>
        </p:txBody>
      </p:sp>
    </p:spTree>
    <p:extLst>
      <p:ext uri="{BB962C8B-B14F-4D97-AF65-F5344CB8AC3E}">
        <p14:creationId xmlns:p14="http://schemas.microsoft.com/office/powerpoint/2010/main" val="354229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p:bldP spid="61" grpId="0" animBg="1"/>
      <p:bldP spid="62" grpId="0" animBg="1"/>
      <p:bldP spid="63" grpId="0"/>
      <p:bldP spid="64" grpId="0" animBg="1"/>
      <p:bldP spid="65" grpId="0" animBg="1"/>
      <p:bldP spid="66" grpId="0"/>
      <p:bldP spid="67" grpId="0" animBg="1"/>
      <p:bldP spid="68" grpId="0" animBg="1"/>
      <p:bldP spid="69" grpId="0"/>
      <p:bldP spid="70" grpId="0" animBg="1"/>
      <p:bldP spid="71" grpId="0" animBg="1"/>
      <p:bldP spid="72"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822F-A02F-32D2-0D1B-618DBAB2984F}"/>
              </a:ext>
            </a:extLst>
          </p:cNvPr>
          <p:cNvSpPr>
            <a:spLocks noGrp="1"/>
          </p:cNvSpPr>
          <p:nvPr>
            <p:ph type="title"/>
          </p:nvPr>
        </p:nvSpPr>
        <p:spPr/>
        <p:txBody>
          <a:bodyPr/>
          <a:lstStyle/>
          <a:p>
            <a:r>
              <a:rPr lang="en-US" dirty="0"/>
              <a:t>Fundamental Similarities</a:t>
            </a:r>
          </a:p>
        </p:txBody>
      </p:sp>
      <p:sp>
        <p:nvSpPr>
          <p:cNvPr id="3" name="Slide Number Placeholder 2">
            <a:extLst>
              <a:ext uri="{FF2B5EF4-FFF2-40B4-BE49-F238E27FC236}">
                <a16:creationId xmlns:a16="http://schemas.microsoft.com/office/drawing/2014/main" id="{9DAB0BA8-5290-1BFA-59BF-55E8EC1BD796}"/>
              </a:ext>
            </a:extLst>
          </p:cNvPr>
          <p:cNvSpPr>
            <a:spLocks noGrp="1"/>
          </p:cNvSpPr>
          <p:nvPr>
            <p:ph type="sldNum" sz="quarter" idx="12"/>
          </p:nvPr>
        </p:nvSpPr>
        <p:spPr/>
        <p:txBody>
          <a:bodyPr/>
          <a:lstStyle/>
          <a:p>
            <a:fld id="{9384FF6D-5FD2-A847-8599-D7B37E65F8CD}" type="slidenum">
              <a:rPr lang="en-US" smtClean="0"/>
              <a:pPr/>
              <a:t>38</a:t>
            </a:fld>
            <a:r>
              <a:rPr lang="en-US"/>
              <a:t>  |  George Mason University</a:t>
            </a:r>
            <a:endParaRPr lang="en-US" dirty="0"/>
          </a:p>
        </p:txBody>
      </p:sp>
      <p:grpSp>
        <p:nvGrpSpPr>
          <p:cNvPr id="4" name="Group 3">
            <a:extLst>
              <a:ext uri="{FF2B5EF4-FFF2-40B4-BE49-F238E27FC236}">
                <a16:creationId xmlns:a16="http://schemas.microsoft.com/office/drawing/2014/main" id="{0DA921BA-2F99-EBFD-EBDA-939CEF6D1381}"/>
              </a:ext>
            </a:extLst>
          </p:cNvPr>
          <p:cNvGrpSpPr/>
          <p:nvPr/>
        </p:nvGrpSpPr>
        <p:grpSpPr>
          <a:xfrm>
            <a:off x="31320" y="2328699"/>
            <a:ext cx="5921121" cy="2579611"/>
            <a:chOff x="1703445" y="1073150"/>
            <a:chExt cx="8287495" cy="5575300"/>
          </a:xfrm>
        </p:grpSpPr>
        <p:sp>
          <p:nvSpPr>
            <p:cNvPr id="5" name="Rectangle: Rounded Corners 4">
              <a:extLst>
                <a:ext uri="{FF2B5EF4-FFF2-40B4-BE49-F238E27FC236}">
                  <a16:creationId xmlns:a16="http://schemas.microsoft.com/office/drawing/2014/main" id="{AD0C93C7-66A5-379B-71F5-976AF0885818}"/>
                </a:ext>
              </a:extLst>
            </p:cNvPr>
            <p:cNvSpPr/>
            <p:nvPr/>
          </p:nvSpPr>
          <p:spPr>
            <a:xfrm>
              <a:off x="2450440" y="1073150"/>
              <a:ext cx="754050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6" name="Rectangle: Rounded Corners 5">
              <a:extLst>
                <a:ext uri="{FF2B5EF4-FFF2-40B4-BE49-F238E27FC236}">
                  <a16:creationId xmlns:a16="http://schemas.microsoft.com/office/drawing/2014/main" id="{F99DBD83-0B7E-00B2-7783-4FB8CEDFA898}"/>
                </a:ext>
              </a:extLst>
            </p:cNvPr>
            <p:cNvSpPr/>
            <p:nvPr/>
          </p:nvSpPr>
          <p:spPr>
            <a:xfrm>
              <a:off x="1703445" y="1073150"/>
              <a:ext cx="2470544" cy="5575300"/>
            </a:xfrm>
            <a:prstGeom prst="roundRect">
              <a:avLst/>
            </a:prstGeom>
            <a:solidFill>
              <a:srgbClr val="81A32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grpSp>
      <p:sp>
        <p:nvSpPr>
          <p:cNvPr id="7" name="TextBox 6">
            <a:extLst>
              <a:ext uri="{FF2B5EF4-FFF2-40B4-BE49-F238E27FC236}">
                <a16:creationId xmlns:a16="http://schemas.microsoft.com/office/drawing/2014/main" id="{9CC8C3A7-BE6A-553B-3957-F09CC0D5AC17}"/>
              </a:ext>
            </a:extLst>
          </p:cNvPr>
          <p:cNvSpPr txBox="1"/>
          <p:nvPr/>
        </p:nvSpPr>
        <p:spPr>
          <a:xfrm>
            <a:off x="56497" y="2875450"/>
            <a:ext cx="1735171" cy="1495281"/>
          </a:xfrm>
          <a:prstGeom prst="rect">
            <a:avLst/>
          </a:prstGeom>
          <a:noFill/>
        </p:spPr>
        <p:txBody>
          <a:bodyPr wrap="square" rtlCol="0">
            <a:spAutoFit/>
          </a:bodyPr>
          <a:lstStyle/>
          <a:p>
            <a:pPr algn="ctr">
              <a:lnSpc>
                <a:spcPct val="130000"/>
              </a:lnSpc>
            </a:pPr>
            <a:r>
              <a:rPr lang="en-US" altLang="zh-CN" b="1" dirty="0">
                <a:solidFill>
                  <a:schemeClr val="bg1"/>
                </a:solidFill>
              </a:rPr>
              <a:t>Co-Design</a:t>
            </a:r>
          </a:p>
          <a:p>
            <a:pPr algn="ctr">
              <a:lnSpc>
                <a:spcPct val="130000"/>
              </a:lnSpc>
            </a:pPr>
            <a:r>
              <a:rPr lang="en-US" b="1" dirty="0">
                <a:solidFill>
                  <a:schemeClr val="bg1"/>
                </a:solidFill>
              </a:rPr>
              <a:t>Framework</a:t>
            </a:r>
          </a:p>
          <a:p>
            <a:pPr algn="ctr">
              <a:lnSpc>
                <a:spcPct val="130000"/>
              </a:lnSpc>
            </a:pPr>
            <a:r>
              <a:rPr lang="en-US" b="1" dirty="0">
                <a:solidFill>
                  <a:schemeClr val="bg1"/>
                </a:solidFill>
              </a:rPr>
              <a:t>(e.g., Our</a:t>
            </a:r>
          </a:p>
          <a:p>
            <a:pPr algn="ctr">
              <a:lnSpc>
                <a:spcPct val="130000"/>
              </a:lnSpc>
            </a:pPr>
            <a:r>
              <a:rPr lang="en-US" b="1" dirty="0">
                <a:solidFill>
                  <a:schemeClr val="bg1"/>
                </a:solidFill>
              </a:rPr>
              <a:t>FNAS)</a:t>
            </a:r>
          </a:p>
        </p:txBody>
      </p:sp>
      <p:sp>
        <p:nvSpPr>
          <p:cNvPr id="8" name="Rectangle: Rounded Corners 7">
            <a:extLst>
              <a:ext uri="{FF2B5EF4-FFF2-40B4-BE49-F238E27FC236}">
                <a16:creationId xmlns:a16="http://schemas.microsoft.com/office/drawing/2014/main" id="{4BEDB899-8903-964D-0355-78C6FD8063BF}"/>
              </a:ext>
            </a:extLst>
          </p:cNvPr>
          <p:cNvSpPr/>
          <p:nvPr/>
        </p:nvSpPr>
        <p:spPr>
          <a:xfrm>
            <a:off x="1832257" y="4257012"/>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a16="http://schemas.microsoft.com/office/drawing/2014/main" id="{86415C27-457A-1F77-43AE-796F0AE067B9}"/>
              </a:ext>
            </a:extLst>
          </p:cNvPr>
          <p:cNvSpPr/>
          <p:nvPr/>
        </p:nvSpPr>
        <p:spPr>
          <a:xfrm>
            <a:off x="4408175" y="4312303"/>
            <a:ext cx="1418142" cy="470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schemeClr val="bg1"/>
                </a:solidFill>
              </a:rPr>
              <a:t>DNN on FPGA </a:t>
            </a:r>
          </a:p>
          <a:p>
            <a:pPr algn="ctr"/>
            <a:r>
              <a:rPr lang="en-US" sz="1400" b="1" dirty="0">
                <a:solidFill>
                  <a:schemeClr val="bg1"/>
                </a:solidFill>
              </a:rPr>
              <a:t>(UCLA)</a:t>
            </a:r>
            <a:endParaRPr lang="en-US" sz="1400" dirty="0"/>
          </a:p>
        </p:txBody>
      </p:sp>
      <p:sp>
        <p:nvSpPr>
          <p:cNvPr id="10" name="TextBox 9">
            <a:extLst>
              <a:ext uri="{FF2B5EF4-FFF2-40B4-BE49-F238E27FC236}">
                <a16:creationId xmlns:a16="http://schemas.microsoft.com/office/drawing/2014/main" id="{A9F11D65-08DB-6C0C-17D4-0D1DF4398534}"/>
              </a:ext>
            </a:extLst>
          </p:cNvPr>
          <p:cNvSpPr txBox="1"/>
          <p:nvPr/>
        </p:nvSpPr>
        <p:spPr>
          <a:xfrm>
            <a:off x="1914882" y="4361736"/>
            <a:ext cx="2614731" cy="369332"/>
          </a:xfrm>
          <a:prstGeom prst="rect">
            <a:avLst/>
          </a:prstGeom>
          <a:noFill/>
        </p:spPr>
        <p:txBody>
          <a:bodyPr wrap="square">
            <a:spAutoFit/>
          </a:bodyPr>
          <a:lstStyle/>
          <a:p>
            <a:r>
              <a:rPr lang="en-US" dirty="0"/>
              <a:t>Hardware accelerator</a:t>
            </a:r>
          </a:p>
        </p:txBody>
      </p:sp>
      <p:sp>
        <p:nvSpPr>
          <p:cNvPr id="11" name="Rectangle: Rounded Corners 10">
            <a:extLst>
              <a:ext uri="{FF2B5EF4-FFF2-40B4-BE49-F238E27FC236}">
                <a16:creationId xmlns:a16="http://schemas.microsoft.com/office/drawing/2014/main" id="{6FF77680-CD3C-0A77-A277-2258C552E4B4}"/>
              </a:ext>
            </a:extLst>
          </p:cNvPr>
          <p:cNvSpPr/>
          <p:nvPr/>
        </p:nvSpPr>
        <p:spPr>
          <a:xfrm>
            <a:off x="1829891" y="3628007"/>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E63C260B-7290-43DB-2152-49052BA800E6}"/>
              </a:ext>
            </a:extLst>
          </p:cNvPr>
          <p:cNvSpPr/>
          <p:nvPr/>
        </p:nvSpPr>
        <p:spPr>
          <a:xfrm>
            <a:off x="4408176" y="3670794"/>
            <a:ext cx="1418142" cy="479796"/>
          </a:xfrm>
          <a:prstGeom prst="rect">
            <a:avLst/>
          </a:prstGeom>
          <a:solidFill>
            <a:srgbClr val="415095"/>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400" b="1" dirty="0" err="1">
                <a:solidFill>
                  <a:schemeClr val="bg1"/>
                </a:solidFill>
              </a:rPr>
              <a:t>DNNBuilder</a:t>
            </a:r>
            <a:endParaRPr lang="en-US" altLang="zh-CN" sz="1400" b="1" dirty="0">
              <a:solidFill>
                <a:schemeClr val="bg1"/>
              </a:solidFill>
            </a:endParaRPr>
          </a:p>
          <a:p>
            <a:pPr algn="ctr"/>
            <a:r>
              <a:rPr lang="en-US" sz="1400" b="1" dirty="0">
                <a:solidFill>
                  <a:schemeClr val="bg1"/>
                </a:solidFill>
              </a:rPr>
              <a:t>(UIUC)</a:t>
            </a:r>
            <a:endParaRPr lang="en-US" sz="1400" dirty="0"/>
          </a:p>
        </p:txBody>
      </p:sp>
      <p:sp>
        <p:nvSpPr>
          <p:cNvPr id="13" name="TextBox 12">
            <a:extLst>
              <a:ext uri="{FF2B5EF4-FFF2-40B4-BE49-F238E27FC236}">
                <a16:creationId xmlns:a16="http://schemas.microsoft.com/office/drawing/2014/main" id="{576A6498-ADE1-5C71-CDEB-DF6A3853C863}"/>
              </a:ext>
            </a:extLst>
          </p:cNvPr>
          <p:cNvSpPr txBox="1"/>
          <p:nvPr/>
        </p:nvSpPr>
        <p:spPr>
          <a:xfrm>
            <a:off x="1903519" y="3736519"/>
            <a:ext cx="2362296" cy="369332"/>
          </a:xfrm>
          <a:prstGeom prst="rect">
            <a:avLst/>
          </a:prstGeom>
          <a:noFill/>
        </p:spPr>
        <p:txBody>
          <a:bodyPr wrap="square">
            <a:spAutoFit/>
          </a:bodyPr>
          <a:lstStyle/>
          <a:p>
            <a:r>
              <a:rPr lang="en-US" dirty="0"/>
              <a:t>Programming library</a:t>
            </a:r>
          </a:p>
        </p:txBody>
      </p:sp>
      <p:sp>
        <p:nvSpPr>
          <p:cNvPr id="14" name="Rectangle: Rounded Corners 13">
            <a:extLst>
              <a:ext uri="{FF2B5EF4-FFF2-40B4-BE49-F238E27FC236}">
                <a16:creationId xmlns:a16="http://schemas.microsoft.com/office/drawing/2014/main" id="{804C5F47-CA84-4DE5-C5B8-D56C8C8F5596}"/>
              </a:ext>
            </a:extLst>
          </p:cNvPr>
          <p:cNvSpPr/>
          <p:nvPr/>
        </p:nvSpPr>
        <p:spPr>
          <a:xfrm>
            <a:off x="1823616" y="2355190"/>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BCEBB934-E8F9-BEA1-FFD8-C633E40323AD}"/>
              </a:ext>
            </a:extLst>
          </p:cNvPr>
          <p:cNvSpPr/>
          <p:nvPr/>
        </p:nvSpPr>
        <p:spPr>
          <a:xfrm>
            <a:off x="4408175" y="2406298"/>
            <a:ext cx="1363387" cy="4797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NAS</a:t>
            </a:r>
          </a:p>
          <a:p>
            <a:pPr algn="ctr"/>
            <a:r>
              <a:rPr lang="en-US" sz="1400" b="1" dirty="0"/>
              <a:t>(Google)</a:t>
            </a:r>
          </a:p>
        </p:txBody>
      </p:sp>
      <p:sp>
        <p:nvSpPr>
          <p:cNvPr id="16" name="TextBox 15">
            <a:extLst>
              <a:ext uri="{FF2B5EF4-FFF2-40B4-BE49-F238E27FC236}">
                <a16:creationId xmlns:a16="http://schemas.microsoft.com/office/drawing/2014/main" id="{250AD4C8-70F1-DE1A-46E0-B47341680124}"/>
              </a:ext>
            </a:extLst>
          </p:cNvPr>
          <p:cNvSpPr txBox="1"/>
          <p:nvPr/>
        </p:nvSpPr>
        <p:spPr>
          <a:xfrm>
            <a:off x="1914882" y="2441121"/>
            <a:ext cx="2310707" cy="369332"/>
          </a:xfrm>
          <a:prstGeom prst="rect">
            <a:avLst/>
          </a:prstGeom>
          <a:noFill/>
        </p:spPr>
        <p:txBody>
          <a:bodyPr wrap="square">
            <a:spAutoFit/>
          </a:bodyPr>
          <a:lstStyle/>
          <a:p>
            <a:r>
              <a:rPr lang="en-US" sz="1800" dirty="0"/>
              <a:t>Network exploration</a:t>
            </a:r>
            <a:endParaRPr lang="en-US" dirty="0"/>
          </a:p>
        </p:txBody>
      </p:sp>
      <p:sp>
        <p:nvSpPr>
          <p:cNvPr id="17" name="Rectangle: Rounded Corners 16">
            <a:extLst>
              <a:ext uri="{FF2B5EF4-FFF2-40B4-BE49-F238E27FC236}">
                <a16:creationId xmlns:a16="http://schemas.microsoft.com/office/drawing/2014/main" id="{F284E89F-A1AC-C53A-0758-BD010FA123A4}"/>
              </a:ext>
            </a:extLst>
          </p:cNvPr>
          <p:cNvSpPr/>
          <p:nvPr/>
        </p:nvSpPr>
        <p:spPr>
          <a:xfrm>
            <a:off x="1832257" y="2988574"/>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Rectangle 17">
            <a:extLst>
              <a:ext uri="{FF2B5EF4-FFF2-40B4-BE49-F238E27FC236}">
                <a16:creationId xmlns:a16="http://schemas.microsoft.com/office/drawing/2014/main" id="{54387B0F-3A47-A7B7-BC2B-AEB937C305E0}"/>
              </a:ext>
            </a:extLst>
          </p:cNvPr>
          <p:cNvSpPr/>
          <p:nvPr/>
        </p:nvSpPr>
        <p:spPr>
          <a:xfrm>
            <a:off x="4416816" y="3039682"/>
            <a:ext cx="1363387" cy="4797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t>Deep Comp</a:t>
            </a:r>
          </a:p>
          <a:p>
            <a:pPr algn="ctr"/>
            <a:r>
              <a:rPr lang="en-US" sz="1400" b="1" dirty="0"/>
              <a:t>(Stanford)</a:t>
            </a:r>
          </a:p>
        </p:txBody>
      </p:sp>
      <p:sp>
        <p:nvSpPr>
          <p:cNvPr id="19" name="TextBox 18">
            <a:extLst>
              <a:ext uri="{FF2B5EF4-FFF2-40B4-BE49-F238E27FC236}">
                <a16:creationId xmlns:a16="http://schemas.microsoft.com/office/drawing/2014/main" id="{D1A65B5B-B4AC-1E76-4140-FE3CEE1E5E81}"/>
              </a:ext>
            </a:extLst>
          </p:cNvPr>
          <p:cNvSpPr txBox="1"/>
          <p:nvPr/>
        </p:nvSpPr>
        <p:spPr>
          <a:xfrm>
            <a:off x="1923523" y="3074505"/>
            <a:ext cx="2396989" cy="369332"/>
          </a:xfrm>
          <a:prstGeom prst="rect">
            <a:avLst/>
          </a:prstGeom>
          <a:noFill/>
        </p:spPr>
        <p:txBody>
          <a:bodyPr wrap="square">
            <a:spAutoFit/>
          </a:bodyPr>
          <a:lstStyle/>
          <a:p>
            <a:r>
              <a:rPr lang="en-US" sz="1800" dirty="0"/>
              <a:t>Network </a:t>
            </a:r>
            <a:r>
              <a:rPr lang="en-US" altLang="zh-CN" sz="1800" dirty="0"/>
              <a:t>compression</a:t>
            </a:r>
            <a:endParaRPr lang="en-US" dirty="0"/>
          </a:p>
        </p:txBody>
      </p:sp>
      <p:grpSp>
        <p:nvGrpSpPr>
          <p:cNvPr id="20" name="Group 19">
            <a:extLst>
              <a:ext uri="{FF2B5EF4-FFF2-40B4-BE49-F238E27FC236}">
                <a16:creationId xmlns:a16="http://schemas.microsoft.com/office/drawing/2014/main" id="{7C4E3EA6-F3B9-66BB-1601-2A94A437F57B}"/>
              </a:ext>
            </a:extLst>
          </p:cNvPr>
          <p:cNvGrpSpPr/>
          <p:nvPr/>
        </p:nvGrpSpPr>
        <p:grpSpPr>
          <a:xfrm>
            <a:off x="6214382" y="2328699"/>
            <a:ext cx="5921121" cy="2579611"/>
            <a:chOff x="1703445" y="1073150"/>
            <a:chExt cx="8287495" cy="5575300"/>
          </a:xfrm>
        </p:grpSpPr>
        <p:sp>
          <p:nvSpPr>
            <p:cNvPr id="21" name="Rectangle: Rounded Corners 20">
              <a:extLst>
                <a:ext uri="{FF2B5EF4-FFF2-40B4-BE49-F238E27FC236}">
                  <a16:creationId xmlns:a16="http://schemas.microsoft.com/office/drawing/2014/main" id="{45D8BB37-2BED-7E00-9780-B3A8CB6F6FEF}"/>
                </a:ext>
              </a:extLst>
            </p:cNvPr>
            <p:cNvSpPr/>
            <p:nvPr/>
          </p:nvSpPr>
          <p:spPr>
            <a:xfrm>
              <a:off x="2450440" y="1073150"/>
              <a:ext cx="754050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22" name="Rectangle: Rounded Corners 21">
              <a:extLst>
                <a:ext uri="{FF2B5EF4-FFF2-40B4-BE49-F238E27FC236}">
                  <a16:creationId xmlns:a16="http://schemas.microsoft.com/office/drawing/2014/main" id="{28DE5716-BD30-F0A1-D80A-E9D8B07E62A4}"/>
                </a:ext>
              </a:extLst>
            </p:cNvPr>
            <p:cNvSpPr/>
            <p:nvPr/>
          </p:nvSpPr>
          <p:spPr>
            <a:xfrm>
              <a:off x="1703445" y="1073150"/>
              <a:ext cx="2470544" cy="5575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p>
          </p:txBody>
        </p:sp>
      </p:grpSp>
      <p:sp>
        <p:nvSpPr>
          <p:cNvPr id="23" name="TextBox 22">
            <a:extLst>
              <a:ext uri="{FF2B5EF4-FFF2-40B4-BE49-F238E27FC236}">
                <a16:creationId xmlns:a16="http://schemas.microsoft.com/office/drawing/2014/main" id="{A973C036-A7A2-9DD9-2DEB-69D5B6D6E7D8}"/>
              </a:ext>
            </a:extLst>
          </p:cNvPr>
          <p:cNvSpPr txBox="1"/>
          <p:nvPr/>
        </p:nvSpPr>
        <p:spPr>
          <a:xfrm>
            <a:off x="6239559" y="2978649"/>
            <a:ext cx="1735171" cy="1175194"/>
          </a:xfrm>
          <a:prstGeom prst="rect">
            <a:avLst/>
          </a:prstGeom>
          <a:noFill/>
        </p:spPr>
        <p:txBody>
          <a:bodyPr wrap="square" rtlCol="0">
            <a:spAutoFit/>
          </a:bodyPr>
          <a:lstStyle/>
          <a:p>
            <a:pPr algn="ctr">
              <a:lnSpc>
                <a:spcPct val="130000"/>
              </a:lnSpc>
            </a:pPr>
            <a:r>
              <a:rPr lang="en-US" altLang="zh-CN" b="1" dirty="0">
                <a:solidFill>
                  <a:schemeClr val="bg1"/>
                </a:solidFill>
              </a:rPr>
              <a:t>Co-Design</a:t>
            </a:r>
          </a:p>
          <a:p>
            <a:pPr algn="ctr">
              <a:lnSpc>
                <a:spcPct val="130000"/>
              </a:lnSpc>
            </a:pPr>
            <a:r>
              <a:rPr lang="en-US" b="1" dirty="0">
                <a:solidFill>
                  <a:schemeClr val="bg1"/>
                </a:solidFill>
              </a:rPr>
              <a:t>Framework</a:t>
            </a:r>
          </a:p>
          <a:p>
            <a:pPr algn="ctr">
              <a:lnSpc>
                <a:spcPct val="130000"/>
              </a:lnSpc>
            </a:pPr>
            <a:endParaRPr lang="en-US" sz="200" b="1" dirty="0">
              <a:solidFill>
                <a:schemeClr val="bg1"/>
              </a:solidFill>
            </a:endParaRPr>
          </a:p>
          <a:p>
            <a:pPr algn="ctr">
              <a:lnSpc>
                <a:spcPct val="130000"/>
              </a:lnSpc>
            </a:pPr>
            <a:r>
              <a:rPr lang="en-US" b="1" dirty="0" err="1">
                <a:solidFill>
                  <a:schemeClr val="accent4">
                    <a:lumMod val="20000"/>
                    <a:lumOff val="80000"/>
                  </a:schemeClr>
                </a:solidFill>
              </a:rPr>
              <a:t>QuantumFlow</a:t>
            </a:r>
            <a:endParaRPr lang="en-US" b="1" dirty="0">
              <a:solidFill>
                <a:schemeClr val="accent4">
                  <a:lumMod val="20000"/>
                  <a:lumOff val="80000"/>
                </a:schemeClr>
              </a:solidFill>
            </a:endParaRPr>
          </a:p>
        </p:txBody>
      </p:sp>
      <p:sp>
        <p:nvSpPr>
          <p:cNvPr id="24" name="Rectangle: Rounded Corners 23">
            <a:extLst>
              <a:ext uri="{FF2B5EF4-FFF2-40B4-BE49-F238E27FC236}">
                <a16:creationId xmlns:a16="http://schemas.microsoft.com/office/drawing/2014/main" id="{5C9FD738-0042-BAF5-DDD3-CC9729B95257}"/>
              </a:ext>
            </a:extLst>
          </p:cNvPr>
          <p:cNvSpPr/>
          <p:nvPr/>
        </p:nvSpPr>
        <p:spPr>
          <a:xfrm>
            <a:off x="8015319" y="4257012"/>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74F1EA12-7D82-D75A-D683-F94609C94300}"/>
              </a:ext>
            </a:extLst>
          </p:cNvPr>
          <p:cNvSpPr/>
          <p:nvPr/>
        </p:nvSpPr>
        <p:spPr>
          <a:xfrm>
            <a:off x="10591237" y="4312303"/>
            <a:ext cx="1418142" cy="4704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QF-</a:t>
            </a:r>
            <a:r>
              <a:rPr lang="en-US" sz="1400" b="1" dirty="0" err="1"/>
              <a:t>R</a:t>
            </a:r>
            <a:r>
              <a:rPr lang="en-US" altLang="zh-CN" sz="1400" b="1" dirty="0" err="1"/>
              <a:t>obustNN</a:t>
            </a:r>
            <a:endParaRPr lang="en-US" sz="1400" b="1" dirty="0"/>
          </a:p>
        </p:txBody>
      </p:sp>
      <p:sp>
        <p:nvSpPr>
          <p:cNvPr id="26" name="TextBox 25">
            <a:extLst>
              <a:ext uri="{FF2B5EF4-FFF2-40B4-BE49-F238E27FC236}">
                <a16:creationId xmlns:a16="http://schemas.microsoft.com/office/drawing/2014/main" id="{425C9913-3870-1D3F-B36A-B0269BBF2DB9}"/>
              </a:ext>
            </a:extLst>
          </p:cNvPr>
          <p:cNvSpPr txBox="1"/>
          <p:nvPr/>
        </p:nvSpPr>
        <p:spPr>
          <a:xfrm>
            <a:off x="8097944" y="4361736"/>
            <a:ext cx="2614731" cy="369332"/>
          </a:xfrm>
          <a:prstGeom prst="rect">
            <a:avLst/>
          </a:prstGeom>
          <a:noFill/>
        </p:spPr>
        <p:txBody>
          <a:bodyPr wrap="square">
            <a:spAutoFit/>
          </a:bodyPr>
          <a:lstStyle/>
          <a:p>
            <a:r>
              <a:rPr lang="en-US" dirty="0"/>
              <a:t>Device-aware design</a:t>
            </a:r>
          </a:p>
        </p:txBody>
      </p:sp>
      <p:sp>
        <p:nvSpPr>
          <p:cNvPr id="27" name="Rectangle: Rounded Corners 26">
            <a:extLst>
              <a:ext uri="{FF2B5EF4-FFF2-40B4-BE49-F238E27FC236}">
                <a16:creationId xmlns:a16="http://schemas.microsoft.com/office/drawing/2014/main" id="{61C986C6-006E-3FE9-D541-2F2F76694B18}"/>
              </a:ext>
            </a:extLst>
          </p:cNvPr>
          <p:cNvSpPr/>
          <p:nvPr/>
        </p:nvSpPr>
        <p:spPr>
          <a:xfrm>
            <a:off x="8012953" y="3628007"/>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ectangle 27">
            <a:extLst>
              <a:ext uri="{FF2B5EF4-FFF2-40B4-BE49-F238E27FC236}">
                <a16:creationId xmlns:a16="http://schemas.microsoft.com/office/drawing/2014/main" id="{12FD46C5-4963-E889-3323-364844206968}"/>
              </a:ext>
            </a:extLst>
          </p:cNvPr>
          <p:cNvSpPr/>
          <p:nvPr/>
        </p:nvSpPr>
        <p:spPr>
          <a:xfrm>
            <a:off x="10591238" y="3670794"/>
            <a:ext cx="1418142" cy="479796"/>
          </a:xfrm>
          <a:prstGeom prst="rect">
            <a:avLst/>
          </a:prstGeom>
          <a:solidFill>
            <a:srgbClr val="415095"/>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1400" b="1" dirty="0">
                <a:solidFill>
                  <a:schemeClr val="bg1"/>
                </a:solidFill>
              </a:rPr>
              <a:t>QFNN</a:t>
            </a:r>
            <a:endParaRPr lang="en-US" sz="1400" dirty="0"/>
          </a:p>
        </p:txBody>
      </p:sp>
      <p:sp>
        <p:nvSpPr>
          <p:cNvPr id="29" name="TextBox 28">
            <a:extLst>
              <a:ext uri="{FF2B5EF4-FFF2-40B4-BE49-F238E27FC236}">
                <a16:creationId xmlns:a16="http://schemas.microsoft.com/office/drawing/2014/main" id="{6CB51597-2D1C-388C-9244-751901E2E710}"/>
              </a:ext>
            </a:extLst>
          </p:cNvPr>
          <p:cNvSpPr txBox="1"/>
          <p:nvPr/>
        </p:nvSpPr>
        <p:spPr>
          <a:xfrm>
            <a:off x="8086581" y="3736519"/>
            <a:ext cx="2362296" cy="369332"/>
          </a:xfrm>
          <a:prstGeom prst="rect">
            <a:avLst/>
          </a:prstGeom>
          <a:noFill/>
        </p:spPr>
        <p:txBody>
          <a:bodyPr wrap="square">
            <a:spAutoFit/>
          </a:bodyPr>
          <a:lstStyle/>
          <a:p>
            <a:r>
              <a:rPr lang="en-US" dirty="0"/>
              <a:t>Programming library</a:t>
            </a:r>
          </a:p>
        </p:txBody>
      </p:sp>
      <p:sp>
        <p:nvSpPr>
          <p:cNvPr id="30" name="Rectangle: Rounded Corners 29">
            <a:extLst>
              <a:ext uri="{FF2B5EF4-FFF2-40B4-BE49-F238E27FC236}">
                <a16:creationId xmlns:a16="http://schemas.microsoft.com/office/drawing/2014/main" id="{D534B219-5892-07DC-0C6F-3715F2B87F80}"/>
              </a:ext>
            </a:extLst>
          </p:cNvPr>
          <p:cNvSpPr/>
          <p:nvPr/>
        </p:nvSpPr>
        <p:spPr>
          <a:xfrm>
            <a:off x="8006678" y="2355190"/>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 name="Rectangle 30">
            <a:extLst>
              <a:ext uri="{FF2B5EF4-FFF2-40B4-BE49-F238E27FC236}">
                <a16:creationId xmlns:a16="http://schemas.microsoft.com/office/drawing/2014/main" id="{F49F4B9A-AD80-3165-ED12-4F2A1B3AE420}"/>
              </a:ext>
            </a:extLst>
          </p:cNvPr>
          <p:cNvSpPr/>
          <p:nvPr/>
        </p:nvSpPr>
        <p:spPr>
          <a:xfrm>
            <a:off x="10591237" y="2406298"/>
            <a:ext cx="1363387" cy="4797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t>QF-Mixer</a:t>
            </a:r>
          </a:p>
        </p:txBody>
      </p:sp>
      <p:sp>
        <p:nvSpPr>
          <p:cNvPr id="32" name="TextBox 31">
            <a:extLst>
              <a:ext uri="{FF2B5EF4-FFF2-40B4-BE49-F238E27FC236}">
                <a16:creationId xmlns:a16="http://schemas.microsoft.com/office/drawing/2014/main" id="{3B053CDE-ECD0-A703-A2C8-D4833B5F1916}"/>
              </a:ext>
            </a:extLst>
          </p:cNvPr>
          <p:cNvSpPr txBox="1"/>
          <p:nvPr/>
        </p:nvSpPr>
        <p:spPr>
          <a:xfrm>
            <a:off x="8097944" y="2441121"/>
            <a:ext cx="2310707" cy="369332"/>
          </a:xfrm>
          <a:prstGeom prst="rect">
            <a:avLst/>
          </a:prstGeom>
          <a:noFill/>
        </p:spPr>
        <p:txBody>
          <a:bodyPr wrap="square">
            <a:spAutoFit/>
          </a:bodyPr>
          <a:lstStyle/>
          <a:p>
            <a:r>
              <a:rPr lang="en-US" sz="1800" dirty="0"/>
              <a:t>Network exploration</a:t>
            </a:r>
            <a:endParaRPr lang="en-US" dirty="0"/>
          </a:p>
        </p:txBody>
      </p:sp>
      <p:sp>
        <p:nvSpPr>
          <p:cNvPr id="33" name="Rectangle: Rounded Corners 32">
            <a:extLst>
              <a:ext uri="{FF2B5EF4-FFF2-40B4-BE49-F238E27FC236}">
                <a16:creationId xmlns:a16="http://schemas.microsoft.com/office/drawing/2014/main" id="{770E6C37-9DAD-9670-4F0E-480787E81EB7}"/>
              </a:ext>
            </a:extLst>
          </p:cNvPr>
          <p:cNvSpPr/>
          <p:nvPr/>
        </p:nvSpPr>
        <p:spPr>
          <a:xfrm>
            <a:off x="8015319" y="2988574"/>
            <a:ext cx="4053033" cy="581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33">
            <a:extLst>
              <a:ext uri="{FF2B5EF4-FFF2-40B4-BE49-F238E27FC236}">
                <a16:creationId xmlns:a16="http://schemas.microsoft.com/office/drawing/2014/main" id="{634ADB41-C8E4-B1AE-1224-A53D74362072}"/>
              </a:ext>
            </a:extLst>
          </p:cNvPr>
          <p:cNvSpPr/>
          <p:nvPr/>
        </p:nvSpPr>
        <p:spPr>
          <a:xfrm>
            <a:off x="10599878" y="3039682"/>
            <a:ext cx="1363387" cy="4797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err="1"/>
              <a:t>CompVQC</a:t>
            </a:r>
            <a:endParaRPr lang="en-US" sz="1400" b="1" dirty="0"/>
          </a:p>
        </p:txBody>
      </p:sp>
      <p:sp>
        <p:nvSpPr>
          <p:cNvPr id="35" name="TextBox 34">
            <a:extLst>
              <a:ext uri="{FF2B5EF4-FFF2-40B4-BE49-F238E27FC236}">
                <a16:creationId xmlns:a16="http://schemas.microsoft.com/office/drawing/2014/main" id="{13702B6B-BED3-01C7-0BCB-50C198EC8064}"/>
              </a:ext>
            </a:extLst>
          </p:cNvPr>
          <p:cNvSpPr txBox="1"/>
          <p:nvPr/>
        </p:nvSpPr>
        <p:spPr>
          <a:xfrm>
            <a:off x="8106585" y="3074505"/>
            <a:ext cx="2396989" cy="369332"/>
          </a:xfrm>
          <a:prstGeom prst="rect">
            <a:avLst/>
          </a:prstGeom>
          <a:noFill/>
        </p:spPr>
        <p:txBody>
          <a:bodyPr wrap="square">
            <a:spAutoFit/>
          </a:bodyPr>
          <a:lstStyle/>
          <a:p>
            <a:r>
              <a:rPr lang="en-US" sz="1800" dirty="0"/>
              <a:t>Network </a:t>
            </a:r>
            <a:r>
              <a:rPr lang="en-US" altLang="zh-CN" sz="1800" dirty="0"/>
              <a:t>compression</a:t>
            </a:r>
            <a:endParaRPr lang="en-US" dirty="0"/>
          </a:p>
        </p:txBody>
      </p:sp>
      <p:cxnSp>
        <p:nvCxnSpPr>
          <p:cNvPr id="37" name="Straight Connector 36">
            <a:extLst>
              <a:ext uri="{FF2B5EF4-FFF2-40B4-BE49-F238E27FC236}">
                <a16:creationId xmlns:a16="http://schemas.microsoft.com/office/drawing/2014/main" id="{27EAAD69-F98F-7679-9D7A-847B36C2BD73}"/>
              </a:ext>
            </a:extLst>
          </p:cNvPr>
          <p:cNvCxnSpPr/>
          <p:nvPr/>
        </p:nvCxnSpPr>
        <p:spPr>
          <a:xfrm>
            <a:off x="6096000" y="1095375"/>
            <a:ext cx="0" cy="5354234"/>
          </a:xfrm>
          <a:prstGeom prst="line">
            <a:avLst/>
          </a:prstGeom>
        </p:spPr>
        <p:style>
          <a:lnRef idx="3">
            <a:schemeClr val="accent5"/>
          </a:lnRef>
          <a:fillRef idx="0">
            <a:schemeClr val="accent5"/>
          </a:fillRef>
          <a:effectRef idx="2">
            <a:schemeClr val="accent5"/>
          </a:effectRef>
          <a:fontRef idx="minor">
            <a:schemeClr val="tx1"/>
          </a:fontRef>
        </p:style>
      </p:cxnSp>
      <p:sp>
        <p:nvSpPr>
          <p:cNvPr id="39" name="TextBox 38">
            <a:extLst>
              <a:ext uri="{FF2B5EF4-FFF2-40B4-BE49-F238E27FC236}">
                <a16:creationId xmlns:a16="http://schemas.microsoft.com/office/drawing/2014/main" id="{89D7657E-EB37-9740-2EB3-10EDD1A266C9}"/>
              </a:ext>
            </a:extLst>
          </p:cNvPr>
          <p:cNvSpPr txBox="1"/>
          <p:nvPr/>
        </p:nvSpPr>
        <p:spPr>
          <a:xfrm>
            <a:off x="1791668" y="1178772"/>
            <a:ext cx="2496896" cy="461665"/>
          </a:xfrm>
          <a:prstGeom prst="rect">
            <a:avLst/>
          </a:prstGeom>
          <a:noFill/>
        </p:spPr>
        <p:txBody>
          <a:bodyPr wrap="square">
            <a:spAutoFit/>
          </a:bodyPr>
          <a:lstStyle/>
          <a:p>
            <a:pPr algn="ctr"/>
            <a:r>
              <a:rPr lang="en-US" sz="2400" dirty="0"/>
              <a:t>Classical ML</a:t>
            </a:r>
          </a:p>
        </p:txBody>
      </p:sp>
      <p:sp>
        <p:nvSpPr>
          <p:cNvPr id="40" name="TextBox 39">
            <a:extLst>
              <a:ext uri="{FF2B5EF4-FFF2-40B4-BE49-F238E27FC236}">
                <a16:creationId xmlns:a16="http://schemas.microsoft.com/office/drawing/2014/main" id="{F524B79B-7615-AB8B-9B37-414D229A45EA}"/>
              </a:ext>
            </a:extLst>
          </p:cNvPr>
          <p:cNvSpPr txBox="1"/>
          <p:nvPr/>
        </p:nvSpPr>
        <p:spPr>
          <a:xfrm>
            <a:off x="7911755" y="1178772"/>
            <a:ext cx="2496896" cy="461665"/>
          </a:xfrm>
          <a:prstGeom prst="rect">
            <a:avLst/>
          </a:prstGeom>
          <a:noFill/>
        </p:spPr>
        <p:txBody>
          <a:bodyPr wrap="square">
            <a:spAutoFit/>
          </a:bodyPr>
          <a:lstStyle/>
          <a:p>
            <a:pPr algn="ctr"/>
            <a:r>
              <a:rPr lang="en-US" sz="2400" dirty="0"/>
              <a:t>Quantum ML</a:t>
            </a:r>
          </a:p>
        </p:txBody>
      </p:sp>
      <p:sp>
        <p:nvSpPr>
          <p:cNvPr id="41" name="Rectangle: Rounded Corners 40">
            <a:extLst>
              <a:ext uri="{FF2B5EF4-FFF2-40B4-BE49-F238E27FC236}">
                <a16:creationId xmlns:a16="http://schemas.microsoft.com/office/drawing/2014/main" id="{27857E2D-56FE-E317-8820-245EF9783663}"/>
              </a:ext>
            </a:extLst>
          </p:cNvPr>
          <p:cNvSpPr/>
          <p:nvPr/>
        </p:nvSpPr>
        <p:spPr>
          <a:xfrm>
            <a:off x="56497" y="2988574"/>
            <a:ext cx="12079006" cy="611931"/>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255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D8463-ED9F-1A4E-8C41-2AC2C1B764DD}"/>
              </a:ext>
            </a:extLst>
          </p:cNvPr>
          <p:cNvSpPr>
            <a:spLocks noGrp="1"/>
          </p:cNvSpPr>
          <p:nvPr>
            <p:ph type="title"/>
          </p:nvPr>
        </p:nvSpPr>
        <p:spPr>
          <a:xfrm>
            <a:off x="172252" y="191435"/>
            <a:ext cx="11837303" cy="550687"/>
          </a:xfrm>
        </p:spPr>
        <p:txBody>
          <a:bodyPr/>
          <a:lstStyle/>
          <a:p>
            <a:r>
              <a:rPr lang="en-US" altLang="zh-CN" dirty="0"/>
              <a:t>Neural Network Compression: Classical vs. Quantum</a:t>
            </a:r>
            <a:endParaRPr kumimoji="1" lang="zh-CN" altLang="en-US" dirty="0"/>
          </a:p>
        </p:txBody>
      </p:sp>
      <p:sp>
        <p:nvSpPr>
          <p:cNvPr id="3" name="灯片编号占位符 2">
            <a:extLst>
              <a:ext uri="{FF2B5EF4-FFF2-40B4-BE49-F238E27FC236}">
                <a16:creationId xmlns:a16="http://schemas.microsoft.com/office/drawing/2014/main" id="{579DC34A-E9B9-9947-8D48-CFF26E639A8C}"/>
              </a:ext>
            </a:extLst>
          </p:cNvPr>
          <p:cNvSpPr>
            <a:spLocks noGrp="1"/>
          </p:cNvSpPr>
          <p:nvPr>
            <p:ph type="sldNum" sz="quarter" idx="12"/>
          </p:nvPr>
        </p:nvSpPr>
        <p:spPr/>
        <p:txBody>
          <a:bodyPr/>
          <a:lstStyle/>
          <a:p>
            <a:fld id="{9384FF6D-5FD2-A847-8599-D7B37E65F8CD}" type="slidenum">
              <a:rPr lang="en-US" smtClean="0"/>
              <a:pPr/>
              <a:t>39</a:t>
            </a:fld>
            <a:r>
              <a:rPr lang="en-US"/>
              <a:t>  |  George Mason University</a:t>
            </a:r>
            <a:endParaRPr lang="en-US" dirty="0"/>
          </a:p>
        </p:txBody>
      </p:sp>
      <p:sp>
        <p:nvSpPr>
          <p:cNvPr id="4" name="Mutation and crossover create new SubCircuit candidates">
            <a:extLst>
              <a:ext uri="{FF2B5EF4-FFF2-40B4-BE49-F238E27FC236}">
                <a16:creationId xmlns:a16="http://schemas.microsoft.com/office/drawing/2014/main" id="{A16A21A2-D4F2-1B46-BE2D-8855B4BD8B5F}"/>
              </a:ext>
            </a:extLst>
          </p:cNvPr>
          <p:cNvSpPr txBox="1">
            <a:spLocks/>
          </p:cNvSpPr>
          <p:nvPr/>
        </p:nvSpPr>
        <p:spPr>
          <a:xfrm>
            <a:off x="-352919" y="1034732"/>
            <a:ext cx="6309064" cy="468133"/>
          </a:xfrm>
          <a:prstGeom prst="rect">
            <a:avLst/>
          </a:prstGeom>
        </p:spPr>
        <p:txBody>
          <a:bodyPr/>
          <a:lstStyle>
            <a:lvl1pPr marL="228589" indent="-228589"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685766"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2942"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3pPr>
            <a:lvl4pPr marL="1600120"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4pPr>
            <a:lvl5pPr marL="2057298"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Pruning and Quantization in Classical ML</a:t>
            </a:r>
          </a:p>
        </p:txBody>
      </p:sp>
      <p:pic>
        <p:nvPicPr>
          <p:cNvPr id="5" name="Google Shape;80;p2">
            <a:extLst>
              <a:ext uri="{FF2B5EF4-FFF2-40B4-BE49-F238E27FC236}">
                <a16:creationId xmlns:a16="http://schemas.microsoft.com/office/drawing/2014/main" id="{6DED0673-98FF-974F-890D-FC0E4958E1FA}"/>
              </a:ext>
            </a:extLst>
          </p:cNvPr>
          <p:cNvPicPr preferRelativeResize="0"/>
          <p:nvPr/>
        </p:nvPicPr>
        <p:blipFill rotWithShape="1">
          <a:blip r:embed="rId2">
            <a:alphaModFix/>
          </a:blip>
          <a:srcRect/>
          <a:stretch/>
        </p:blipFill>
        <p:spPr>
          <a:xfrm>
            <a:off x="611659" y="1557435"/>
            <a:ext cx="8060393" cy="1390029"/>
          </a:xfrm>
          <a:prstGeom prst="rect">
            <a:avLst/>
          </a:prstGeom>
          <a:noFill/>
          <a:ln>
            <a:noFill/>
          </a:ln>
        </p:spPr>
      </p:pic>
      <p:sp>
        <p:nvSpPr>
          <p:cNvPr id="6" name="Mutation and crossover create new SubCircuit candidates">
            <a:extLst>
              <a:ext uri="{FF2B5EF4-FFF2-40B4-BE49-F238E27FC236}">
                <a16:creationId xmlns:a16="http://schemas.microsoft.com/office/drawing/2014/main" id="{EAFC5BED-E3C8-3441-9CB2-500D4993863B}"/>
              </a:ext>
            </a:extLst>
          </p:cNvPr>
          <p:cNvSpPr txBox="1">
            <a:spLocks/>
          </p:cNvSpPr>
          <p:nvPr/>
        </p:nvSpPr>
        <p:spPr>
          <a:xfrm>
            <a:off x="-352919" y="3125640"/>
            <a:ext cx="6309064" cy="468133"/>
          </a:xfrm>
          <a:prstGeom prst="rect">
            <a:avLst/>
          </a:prstGeom>
        </p:spPr>
        <p:txBody>
          <a:bodyPr/>
          <a:lstStyle>
            <a:lvl1pPr marL="228589" indent="-228589"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685766"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2942"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3pPr>
            <a:lvl4pPr marL="1600120"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4pPr>
            <a:lvl5pPr marL="2057298"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Pruning and Quantization in Q</a:t>
            </a:r>
            <a:r>
              <a:rPr lang="en-US" altLang="zh-CN" sz="2000" dirty="0"/>
              <a:t>uantum</a:t>
            </a:r>
            <a:r>
              <a:rPr lang="en-US" sz="2000" dirty="0"/>
              <a:t> ML</a:t>
            </a:r>
          </a:p>
        </p:txBody>
      </p:sp>
      <p:pic>
        <p:nvPicPr>
          <p:cNvPr id="7" name="Google Shape;84;p2">
            <a:extLst>
              <a:ext uri="{FF2B5EF4-FFF2-40B4-BE49-F238E27FC236}">
                <a16:creationId xmlns:a16="http://schemas.microsoft.com/office/drawing/2014/main" id="{4A1F3A06-329A-D84D-8AA7-E5F0D5A8F225}"/>
              </a:ext>
            </a:extLst>
          </p:cNvPr>
          <p:cNvPicPr preferRelativeResize="0"/>
          <p:nvPr/>
        </p:nvPicPr>
        <p:blipFill rotWithShape="1">
          <a:blip r:embed="rId3">
            <a:alphaModFix/>
          </a:blip>
          <a:srcRect/>
          <a:stretch/>
        </p:blipFill>
        <p:spPr>
          <a:xfrm>
            <a:off x="611659" y="3739997"/>
            <a:ext cx="8060393" cy="1352685"/>
          </a:xfrm>
          <a:prstGeom prst="rect">
            <a:avLst/>
          </a:prstGeom>
          <a:noFill/>
          <a:ln>
            <a:noFill/>
          </a:ln>
        </p:spPr>
      </p:pic>
      <p:sp>
        <p:nvSpPr>
          <p:cNvPr id="8" name="Google Shape;213;g153274a93cc_2_12">
            <a:extLst>
              <a:ext uri="{FF2B5EF4-FFF2-40B4-BE49-F238E27FC236}">
                <a16:creationId xmlns:a16="http://schemas.microsoft.com/office/drawing/2014/main" id="{8C1F4984-F521-8140-B7CB-0899B5B6230F}"/>
              </a:ext>
            </a:extLst>
          </p:cNvPr>
          <p:cNvSpPr txBox="1"/>
          <p:nvPr/>
        </p:nvSpPr>
        <p:spPr>
          <a:xfrm>
            <a:off x="473625" y="5733545"/>
            <a:ext cx="11320810" cy="553968"/>
          </a:xfrm>
          <a:prstGeom prst="rect">
            <a:avLst/>
          </a:prstGeom>
          <a:noFill/>
          <a:ln>
            <a:noFill/>
          </a:ln>
        </p:spPr>
        <p:txBody>
          <a:bodyPr spcFirstLastPara="1" wrap="square" lIns="91425" tIns="91425" rIns="91425" bIns="91425" anchor="t" anchorCtr="0">
            <a:spAutoFit/>
          </a:bodyPr>
          <a:lstStyle/>
          <a:p>
            <a:pPr lvl="0"/>
            <a:r>
              <a:rPr lang="en-US" altLang="zh-CN" sz="2400" dirty="0">
                <a:cs typeface="Times New Roman" panose="02020603050405020304" pitchFamily="18" charset="0"/>
              </a:rPr>
              <a:t>Reduction on the compiled circuit length for </a:t>
            </a:r>
            <a:r>
              <a:rPr lang="en-US" altLang="zh-CN" sz="2400" dirty="0">
                <a:solidFill>
                  <a:srgbClr val="FF0000"/>
                </a:solidFill>
                <a:cs typeface="Times New Roman" panose="02020603050405020304" pitchFamily="18" charset="0"/>
              </a:rPr>
              <a:t>more than 2X </a:t>
            </a:r>
            <a:r>
              <a:rPr lang="en-US" altLang="zh-CN" sz="2400" dirty="0">
                <a:cs typeface="Times New Roman" panose="02020603050405020304" pitchFamily="18" charset="0"/>
              </a:rPr>
              <a:t>with </a:t>
            </a:r>
            <a:r>
              <a:rPr lang="en-US" altLang="zh-CN" sz="2400" dirty="0">
                <a:solidFill>
                  <a:srgbClr val="FF0000"/>
                </a:solidFill>
                <a:cs typeface="Times New Roman" panose="02020603050405020304" pitchFamily="18" charset="0"/>
              </a:rPr>
              <a:t>&lt;1% accuracy loss.</a:t>
            </a:r>
            <a:endParaRPr lang="en-US" sz="2400" dirty="0">
              <a:solidFill>
                <a:srgbClr val="FF0000"/>
              </a:solidFill>
              <a:cs typeface="Times New Roman" panose="02020603050405020304" pitchFamily="18" charset="0"/>
            </a:endParaRPr>
          </a:p>
        </p:txBody>
      </p:sp>
      <p:pic>
        <p:nvPicPr>
          <p:cNvPr id="4098" name="Picture 2" descr="ICCAD 2022(San Diego CA) - 41st IEEE/ACM International Conference on  Computer-Aided Design (ICCAD) -- showsbee.com">
            <a:extLst>
              <a:ext uri="{FF2B5EF4-FFF2-40B4-BE49-F238E27FC236}">
                <a16:creationId xmlns:a16="http://schemas.microsoft.com/office/drawing/2014/main" id="{B93E28F6-46A7-8855-7BB1-3C8CADFD6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7355" y="1299722"/>
            <a:ext cx="2682055" cy="19844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F32F69-E204-F99A-CB6F-A0EEDD4C08AF}"/>
              </a:ext>
            </a:extLst>
          </p:cNvPr>
          <p:cNvSpPr txBox="1"/>
          <p:nvPr/>
        </p:nvSpPr>
        <p:spPr>
          <a:xfrm>
            <a:off x="8893146" y="4109672"/>
            <a:ext cx="2856762" cy="461665"/>
          </a:xfrm>
          <a:prstGeom prst="rect">
            <a:avLst/>
          </a:prstGeom>
          <a:noFill/>
        </p:spPr>
        <p:txBody>
          <a:bodyPr wrap="square">
            <a:spAutoFit/>
          </a:bodyPr>
          <a:lstStyle/>
          <a:p>
            <a:pPr algn="ctr"/>
            <a:r>
              <a:rPr lang="en-US" altLang="zh-CN" sz="2400" b="1" dirty="0"/>
              <a:t>November 2</a:t>
            </a:r>
            <a:r>
              <a:rPr lang="en-US" sz="2400" b="1" dirty="0"/>
              <a:t>,</a:t>
            </a:r>
            <a:r>
              <a:rPr lang="zh-CN" altLang="en-US" sz="2400" b="1" dirty="0"/>
              <a:t> </a:t>
            </a:r>
            <a:r>
              <a:rPr lang="en-US" altLang="zh-CN" sz="2400" b="1" dirty="0"/>
              <a:t>2022</a:t>
            </a:r>
            <a:endParaRPr lang="en-US" sz="2400" b="1" dirty="0"/>
          </a:p>
        </p:txBody>
      </p:sp>
    </p:spTree>
    <p:extLst>
      <p:ext uri="{BB962C8B-B14F-4D97-AF65-F5344CB8AC3E}">
        <p14:creationId xmlns:p14="http://schemas.microsoft.com/office/powerpoint/2010/main" val="650373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2351B72-821B-409F-AB48-B6DC1AE3C819}"/>
              </a:ext>
            </a:extLst>
          </p:cNvPr>
          <p:cNvSpPr/>
          <p:nvPr/>
        </p:nvSpPr>
        <p:spPr>
          <a:xfrm>
            <a:off x="10140767" y="1383960"/>
            <a:ext cx="1960895" cy="3809503"/>
          </a:xfrm>
          <a:custGeom>
            <a:avLst/>
            <a:gdLst>
              <a:gd name="connsiteX0" fmla="*/ 0 w 2772177"/>
              <a:gd name="connsiteY0" fmla="*/ 0 h 3809503"/>
              <a:gd name="connsiteX1" fmla="*/ 2772178 w 2772177"/>
              <a:gd name="connsiteY1" fmla="*/ 0 h 3809503"/>
              <a:gd name="connsiteX2" fmla="*/ 2772178 w 2772177"/>
              <a:gd name="connsiteY2" fmla="*/ 3809503 h 3809503"/>
              <a:gd name="connsiteX3" fmla="*/ 0 w 2772177"/>
              <a:gd name="connsiteY3" fmla="*/ 3809503 h 3809503"/>
            </a:gdLst>
            <a:ahLst/>
            <a:cxnLst>
              <a:cxn ang="0">
                <a:pos x="connsiteX0" y="connsiteY0"/>
              </a:cxn>
              <a:cxn ang="0">
                <a:pos x="connsiteX1" y="connsiteY1"/>
              </a:cxn>
              <a:cxn ang="0">
                <a:pos x="connsiteX2" y="connsiteY2"/>
              </a:cxn>
              <a:cxn ang="0">
                <a:pos x="connsiteX3" y="connsiteY3"/>
              </a:cxn>
            </a:cxnLst>
            <a:rect l="l" t="t" r="r" b="b"/>
            <a:pathLst>
              <a:path w="2772177" h="3809503">
                <a:moveTo>
                  <a:pt x="0" y="0"/>
                </a:moveTo>
                <a:lnTo>
                  <a:pt x="2772178" y="0"/>
                </a:lnTo>
                <a:lnTo>
                  <a:pt x="2772178" y="3809503"/>
                </a:lnTo>
                <a:lnTo>
                  <a:pt x="0" y="3809503"/>
                </a:lnTo>
                <a:close/>
              </a:path>
            </a:pathLst>
          </a:custGeom>
          <a:solidFill>
            <a:srgbClr val="D1EADC"/>
          </a:solidFill>
          <a:ln w="10892" cap="flat">
            <a:solidFill>
              <a:srgbClr val="000000"/>
            </a:solidFill>
            <a:prstDash val="solid"/>
            <a:round/>
          </a:ln>
        </p:spPr>
        <p:txBody>
          <a:bodyPr rtlCol="0" anchor="ctr"/>
          <a:lstStyle/>
          <a:p>
            <a:endParaRPr lang="en-US"/>
          </a:p>
        </p:txBody>
      </p:sp>
      <p:sp>
        <p:nvSpPr>
          <p:cNvPr id="3" name="TextBox 2">
            <a:extLst>
              <a:ext uri="{FF2B5EF4-FFF2-40B4-BE49-F238E27FC236}">
                <a16:creationId xmlns:a16="http://schemas.microsoft.com/office/drawing/2014/main" id="{42589058-7615-4A2E-B2C1-B9CEFFD90A4B}"/>
              </a:ext>
            </a:extLst>
          </p:cNvPr>
          <p:cNvSpPr txBox="1"/>
          <p:nvPr/>
        </p:nvSpPr>
        <p:spPr>
          <a:xfrm>
            <a:off x="718001" y="4354540"/>
            <a:ext cx="11392207" cy="8402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nSpc>
                <a:spcPct val="90000"/>
              </a:lnSpc>
            </a:pPr>
            <a:r>
              <a:rPr lang="en-US" b="1" dirty="0"/>
              <a:t>Optimization</a:t>
            </a:r>
          </a:p>
          <a:p>
            <a:pPr>
              <a:lnSpc>
                <a:spcPct val="90000"/>
              </a:lnSpc>
            </a:pPr>
            <a:r>
              <a:rPr lang="en-US" b="1" dirty="0"/>
              <a:t>Research</a:t>
            </a:r>
          </a:p>
          <a:p>
            <a:pPr>
              <a:lnSpc>
                <a:spcPct val="90000"/>
              </a:lnSpc>
            </a:pPr>
            <a:r>
              <a:rPr lang="en-US" i="1" dirty="0"/>
              <a:t>Task Mapping</a:t>
            </a:r>
          </a:p>
        </p:txBody>
      </p:sp>
      <p:sp>
        <p:nvSpPr>
          <p:cNvPr id="202" name="TextBox 201">
            <a:extLst>
              <a:ext uri="{FF2B5EF4-FFF2-40B4-BE49-F238E27FC236}">
                <a16:creationId xmlns:a16="http://schemas.microsoft.com/office/drawing/2014/main" id="{C063B176-BBDB-4AD3-86FA-70B551314F1F}"/>
              </a:ext>
            </a:extLst>
          </p:cNvPr>
          <p:cNvSpPr txBox="1"/>
          <p:nvPr/>
        </p:nvSpPr>
        <p:spPr>
          <a:xfrm>
            <a:off x="3347468" y="4607345"/>
            <a:ext cx="8771872" cy="5909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nSpc>
                <a:spcPct val="90000"/>
              </a:lnSpc>
            </a:pPr>
            <a:r>
              <a:rPr lang="en-US" b="1" dirty="0"/>
              <a:t>HW/SW Co-Design</a:t>
            </a:r>
          </a:p>
          <a:p>
            <a:pPr>
              <a:lnSpc>
                <a:spcPct val="90000"/>
              </a:lnSpc>
            </a:pPr>
            <a:r>
              <a:rPr lang="en-US" b="1" i="1" dirty="0"/>
              <a:t>ML Accelerator</a:t>
            </a:r>
            <a:endParaRPr lang="en-US" i="1" dirty="0"/>
          </a:p>
        </p:txBody>
      </p:sp>
      <p:sp>
        <p:nvSpPr>
          <p:cNvPr id="203" name="TextBox 202">
            <a:extLst>
              <a:ext uri="{FF2B5EF4-FFF2-40B4-BE49-F238E27FC236}">
                <a16:creationId xmlns:a16="http://schemas.microsoft.com/office/drawing/2014/main" id="{7CE4C93D-E19D-4E9F-A919-395721F44C18}"/>
              </a:ext>
            </a:extLst>
          </p:cNvPr>
          <p:cNvSpPr txBox="1"/>
          <p:nvPr/>
        </p:nvSpPr>
        <p:spPr>
          <a:xfrm>
            <a:off x="6445612" y="4854647"/>
            <a:ext cx="5639706" cy="3416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nSpc>
                <a:spcPct val="90000"/>
              </a:lnSpc>
            </a:pPr>
            <a:r>
              <a:rPr lang="en-US" b="1" dirty="0"/>
              <a:t>Quantum</a:t>
            </a:r>
            <a:endParaRPr lang="en-US" i="1" dirty="0"/>
          </a:p>
        </p:txBody>
      </p:sp>
      <p:sp>
        <p:nvSpPr>
          <p:cNvPr id="12" name="Freeform: Shape 11">
            <a:extLst>
              <a:ext uri="{FF2B5EF4-FFF2-40B4-BE49-F238E27FC236}">
                <a16:creationId xmlns:a16="http://schemas.microsoft.com/office/drawing/2014/main" id="{EF7EB853-4067-47FE-AE8E-47963C9651D4}"/>
              </a:ext>
            </a:extLst>
          </p:cNvPr>
          <p:cNvSpPr/>
          <p:nvPr/>
        </p:nvSpPr>
        <p:spPr>
          <a:xfrm>
            <a:off x="706847" y="1383960"/>
            <a:ext cx="8609236" cy="10897"/>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noFill/>
            <a:prstDash val="solid"/>
            <a:miter/>
          </a:ln>
        </p:spPr>
        <p:txBody>
          <a:bodyPr rtlCol="0" anchor="ctr"/>
          <a:lstStyle/>
          <a:p>
            <a:endParaRPr lang="en-US"/>
          </a:p>
        </p:txBody>
      </p:sp>
      <p:grpSp>
        <p:nvGrpSpPr>
          <p:cNvPr id="13" name="Graphic 53">
            <a:extLst>
              <a:ext uri="{FF2B5EF4-FFF2-40B4-BE49-F238E27FC236}">
                <a16:creationId xmlns:a16="http://schemas.microsoft.com/office/drawing/2014/main" id="{7CC46347-D30E-4575-BC2C-46532A4E64EC}"/>
              </a:ext>
            </a:extLst>
          </p:cNvPr>
          <p:cNvGrpSpPr/>
          <p:nvPr/>
        </p:nvGrpSpPr>
        <p:grpSpPr>
          <a:xfrm>
            <a:off x="706847" y="1729951"/>
            <a:ext cx="8609236" cy="3292889"/>
            <a:chOff x="689278" y="1776377"/>
            <a:chExt cx="8609236" cy="3292889"/>
          </a:xfrm>
        </p:grpSpPr>
        <p:grpSp>
          <p:nvGrpSpPr>
            <p:cNvPr id="14" name="Graphic 53">
              <a:extLst>
                <a:ext uri="{FF2B5EF4-FFF2-40B4-BE49-F238E27FC236}">
                  <a16:creationId xmlns:a16="http://schemas.microsoft.com/office/drawing/2014/main" id="{2B89B307-9900-48C7-9509-ED75C34A4782}"/>
                </a:ext>
              </a:extLst>
            </p:cNvPr>
            <p:cNvGrpSpPr/>
            <p:nvPr/>
          </p:nvGrpSpPr>
          <p:grpSpPr>
            <a:xfrm>
              <a:off x="689278" y="4893789"/>
              <a:ext cx="8609236" cy="11510"/>
              <a:chOff x="689278" y="4893789"/>
              <a:chExt cx="8609236" cy="11510"/>
            </a:xfrm>
          </p:grpSpPr>
          <p:sp>
            <p:nvSpPr>
              <p:cNvPr id="15" name="Freeform: Shape 14">
                <a:extLst>
                  <a:ext uri="{FF2B5EF4-FFF2-40B4-BE49-F238E27FC236}">
                    <a16:creationId xmlns:a16="http://schemas.microsoft.com/office/drawing/2014/main" id="{7EEB74D0-0B7D-449B-9B12-8E7118A035E1}"/>
                  </a:ext>
                </a:extLst>
              </p:cNvPr>
              <p:cNvSpPr/>
              <p:nvPr/>
            </p:nvSpPr>
            <p:spPr>
              <a:xfrm>
                <a:off x="689278" y="489378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456E86B0-8B83-4243-B343-F41E2CFE0DFE}"/>
                  </a:ext>
                </a:extLst>
              </p:cNvPr>
              <p:cNvSpPr/>
              <p:nvPr/>
            </p:nvSpPr>
            <p:spPr>
              <a:xfrm>
                <a:off x="738207" y="4893789"/>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17" name="Freeform: Shape 16">
                <a:extLst>
                  <a:ext uri="{FF2B5EF4-FFF2-40B4-BE49-F238E27FC236}">
                    <a16:creationId xmlns:a16="http://schemas.microsoft.com/office/drawing/2014/main" id="{FC69BC58-4474-4A9A-A3DB-6B5390B4C970}"/>
                  </a:ext>
                </a:extLst>
              </p:cNvPr>
              <p:cNvSpPr/>
              <p:nvPr/>
            </p:nvSpPr>
            <p:spPr>
              <a:xfrm>
                <a:off x="9282168" y="489378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19" name="Graphic 53">
              <a:extLst>
                <a:ext uri="{FF2B5EF4-FFF2-40B4-BE49-F238E27FC236}">
                  <a16:creationId xmlns:a16="http://schemas.microsoft.com/office/drawing/2014/main" id="{D4809462-43A9-45D2-84B1-DCCF397255C7}"/>
                </a:ext>
              </a:extLst>
            </p:cNvPr>
            <p:cNvGrpSpPr/>
            <p:nvPr/>
          </p:nvGrpSpPr>
          <p:grpSpPr>
            <a:xfrm>
              <a:off x="689278" y="4547797"/>
              <a:ext cx="8609236" cy="11510"/>
              <a:chOff x="689278" y="4547797"/>
              <a:chExt cx="8609236" cy="11510"/>
            </a:xfrm>
          </p:grpSpPr>
          <p:sp>
            <p:nvSpPr>
              <p:cNvPr id="20" name="Freeform: Shape 19">
                <a:extLst>
                  <a:ext uri="{FF2B5EF4-FFF2-40B4-BE49-F238E27FC236}">
                    <a16:creationId xmlns:a16="http://schemas.microsoft.com/office/drawing/2014/main" id="{CBEB5FE8-8824-4A8F-A1AD-461AC4E0153C}"/>
                  </a:ext>
                </a:extLst>
              </p:cNvPr>
              <p:cNvSpPr/>
              <p:nvPr/>
            </p:nvSpPr>
            <p:spPr>
              <a:xfrm>
                <a:off x="689278" y="454779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66E307F1-352D-4C2F-9281-833B3D100369}"/>
                  </a:ext>
                </a:extLst>
              </p:cNvPr>
              <p:cNvSpPr/>
              <p:nvPr/>
            </p:nvSpPr>
            <p:spPr>
              <a:xfrm>
                <a:off x="738207" y="4547797"/>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22" name="Freeform: Shape 21">
                <a:extLst>
                  <a:ext uri="{FF2B5EF4-FFF2-40B4-BE49-F238E27FC236}">
                    <a16:creationId xmlns:a16="http://schemas.microsoft.com/office/drawing/2014/main" id="{5D1CA84E-3FD0-4AE4-8758-2C1A5917C9A3}"/>
                  </a:ext>
                </a:extLst>
              </p:cNvPr>
              <p:cNvSpPr/>
              <p:nvPr/>
            </p:nvSpPr>
            <p:spPr>
              <a:xfrm>
                <a:off x="9282168" y="454779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23" name="Graphic 53">
              <a:extLst>
                <a:ext uri="{FF2B5EF4-FFF2-40B4-BE49-F238E27FC236}">
                  <a16:creationId xmlns:a16="http://schemas.microsoft.com/office/drawing/2014/main" id="{3A165328-6E53-4777-8AB0-40CD84EFF60E}"/>
                </a:ext>
              </a:extLst>
            </p:cNvPr>
            <p:cNvGrpSpPr/>
            <p:nvPr/>
          </p:nvGrpSpPr>
          <p:grpSpPr>
            <a:xfrm>
              <a:off x="689278" y="4200716"/>
              <a:ext cx="8609236" cy="11510"/>
              <a:chOff x="689278" y="4200716"/>
              <a:chExt cx="8609236" cy="11510"/>
            </a:xfrm>
          </p:grpSpPr>
          <p:sp>
            <p:nvSpPr>
              <p:cNvPr id="24" name="Freeform: Shape 23">
                <a:extLst>
                  <a:ext uri="{FF2B5EF4-FFF2-40B4-BE49-F238E27FC236}">
                    <a16:creationId xmlns:a16="http://schemas.microsoft.com/office/drawing/2014/main" id="{4F5A1F32-EBC3-4DEE-BC17-C7F27925CA75}"/>
                  </a:ext>
                </a:extLst>
              </p:cNvPr>
              <p:cNvSpPr/>
              <p:nvPr/>
            </p:nvSpPr>
            <p:spPr>
              <a:xfrm>
                <a:off x="689278" y="420071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B928BAC5-E0D0-4E1C-9B0F-193AFE104DAB}"/>
                  </a:ext>
                </a:extLst>
              </p:cNvPr>
              <p:cNvSpPr/>
              <p:nvPr/>
            </p:nvSpPr>
            <p:spPr>
              <a:xfrm>
                <a:off x="738207" y="4200716"/>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26" name="Freeform: Shape 25">
                <a:extLst>
                  <a:ext uri="{FF2B5EF4-FFF2-40B4-BE49-F238E27FC236}">
                    <a16:creationId xmlns:a16="http://schemas.microsoft.com/office/drawing/2014/main" id="{E3279EDC-0D4C-4E04-B9AB-AED126525671}"/>
                  </a:ext>
                </a:extLst>
              </p:cNvPr>
              <p:cNvSpPr/>
              <p:nvPr/>
            </p:nvSpPr>
            <p:spPr>
              <a:xfrm>
                <a:off x="9282168" y="420071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27" name="Graphic 53">
              <a:extLst>
                <a:ext uri="{FF2B5EF4-FFF2-40B4-BE49-F238E27FC236}">
                  <a16:creationId xmlns:a16="http://schemas.microsoft.com/office/drawing/2014/main" id="{FB2374F1-DECE-422B-A834-1B5CE3287CAF}"/>
                </a:ext>
              </a:extLst>
            </p:cNvPr>
            <p:cNvGrpSpPr/>
            <p:nvPr/>
          </p:nvGrpSpPr>
          <p:grpSpPr>
            <a:xfrm>
              <a:off x="689278" y="3854724"/>
              <a:ext cx="8609236" cy="11510"/>
              <a:chOff x="689278" y="3854724"/>
              <a:chExt cx="8609236" cy="11510"/>
            </a:xfrm>
          </p:grpSpPr>
          <p:sp>
            <p:nvSpPr>
              <p:cNvPr id="28" name="Freeform: Shape 27">
                <a:extLst>
                  <a:ext uri="{FF2B5EF4-FFF2-40B4-BE49-F238E27FC236}">
                    <a16:creationId xmlns:a16="http://schemas.microsoft.com/office/drawing/2014/main" id="{90F49FE5-EAD7-4D9D-ACD3-DA2B40BA23B4}"/>
                  </a:ext>
                </a:extLst>
              </p:cNvPr>
              <p:cNvSpPr/>
              <p:nvPr/>
            </p:nvSpPr>
            <p:spPr>
              <a:xfrm>
                <a:off x="689278" y="38547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CF9E88D-BCF4-4417-AB13-928A0FB79256}"/>
                  </a:ext>
                </a:extLst>
              </p:cNvPr>
              <p:cNvSpPr/>
              <p:nvPr/>
            </p:nvSpPr>
            <p:spPr>
              <a:xfrm>
                <a:off x="738207" y="3854724"/>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dirty="0"/>
              </a:p>
            </p:txBody>
          </p:sp>
          <p:sp>
            <p:nvSpPr>
              <p:cNvPr id="30" name="Freeform: Shape 29">
                <a:extLst>
                  <a:ext uri="{FF2B5EF4-FFF2-40B4-BE49-F238E27FC236}">
                    <a16:creationId xmlns:a16="http://schemas.microsoft.com/office/drawing/2014/main" id="{6319D873-7273-4FDC-81E0-E29B50A5F25D}"/>
                  </a:ext>
                </a:extLst>
              </p:cNvPr>
              <p:cNvSpPr/>
              <p:nvPr/>
            </p:nvSpPr>
            <p:spPr>
              <a:xfrm>
                <a:off x="9282168" y="38547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32" name="Graphic 53">
              <a:extLst>
                <a:ext uri="{FF2B5EF4-FFF2-40B4-BE49-F238E27FC236}">
                  <a16:creationId xmlns:a16="http://schemas.microsoft.com/office/drawing/2014/main" id="{20097FA7-7E6E-402B-AB59-900692D2E0C5}"/>
                </a:ext>
              </a:extLst>
            </p:cNvPr>
            <p:cNvGrpSpPr/>
            <p:nvPr/>
          </p:nvGrpSpPr>
          <p:grpSpPr>
            <a:xfrm>
              <a:off x="689278" y="3508624"/>
              <a:ext cx="8609236" cy="11510"/>
              <a:chOff x="689278" y="3508624"/>
              <a:chExt cx="8609236" cy="11510"/>
            </a:xfrm>
          </p:grpSpPr>
          <p:sp>
            <p:nvSpPr>
              <p:cNvPr id="34" name="Freeform: Shape 33">
                <a:extLst>
                  <a:ext uri="{FF2B5EF4-FFF2-40B4-BE49-F238E27FC236}">
                    <a16:creationId xmlns:a16="http://schemas.microsoft.com/office/drawing/2014/main" id="{35669B1C-0176-4B56-B6FC-5D031E6BEBCA}"/>
                  </a:ext>
                </a:extLst>
              </p:cNvPr>
              <p:cNvSpPr/>
              <p:nvPr/>
            </p:nvSpPr>
            <p:spPr>
              <a:xfrm>
                <a:off x="689278" y="35086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7B84DDF5-2DA6-4549-89F9-E221D55C17B8}"/>
                  </a:ext>
                </a:extLst>
              </p:cNvPr>
              <p:cNvSpPr/>
              <p:nvPr/>
            </p:nvSpPr>
            <p:spPr>
              <a:xfrm>
                <a:off x="738207" y="3508624"/>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38" name="Freeform: Shape 37">
                <a:extLst>
                  <a:ext uri="{FF2B5EF4-FFF2-40B4-BE49-F238E27FC236}">
                    <a16:creationId xmlns:a16="http://schemas.microsoft.com/office/drawing/2014/main" id="{5BE3E75E-5C24-4C55-B202-69F7D79E1BF2}"/>
                  </a:ext>
                </a:extLst>
              </p:cNvPr>
              <p:cNvSpPr/>
              <p:nvPr/>
            </p:nvSpPr>
            <p:spPr>
              <a:xfrm>
                <a:off x="9282168" y="350862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39" name="Graphic 53">
              <a:extLst>
                <a:ext uri="{FF2B5EF4-FFF2-40B4-BE49-F238E27FC236}">
                  <a16:creationId xmlns:a16="http://schemas.microsoft.com/office/drawing/2014/main" id="{FA268BBD-C7CC-49E9-933E-7340FF3C14CF}"/>
                </a:ext>
              </a:extLst>
            </p:cNvPr>
            <p:cNvGrpSpPr/>
            <p:nvPr/>
          </p:nvGrpSpPr>
          <p:grpSpPr>
            <a:xfrm>
              <a:off x="689278" y="3162632"/>
              <a:ext cx="8609236" cy="11510"/>
              <a:chOff x="689278" y="3162632"/>
              <a:chExt cx="8609236" cy="11510"/>
            </a:xfrm>
          </p:grpSpPr>
          <p:sp>
            <p:nvSpPr>
              <p:cNvPr id="40" name="Freeform: Shape 39">
                <a:extLst>
                  <a:ext uri="{FF2B5EF4-FFF2-40B4-BE49-F238E27FC236}">
                    <a16:creationId xmlns:a16="http://schemas.microsoft.com/office/drawing/2014/main" id="{C94DD6DA-854D-4B5E-B1DC-AA308350A989}"/>
                  </a:ext>
                </a:extLst>
              </p:cNvPr>
              <p:cNvSpPr/>
              <p:nvPr/>
            </p:nvSpPr>
            <p:spPr>
              <a:xfrm>
                <a:off x="689278" y="316263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0BBA2A66-6BE5-43C3-8DDB-486ABE152E8E}"/>
                  </a:ext>
                </a:extLst>
              </p:cNvPr>
              <p:cNvSpPr/>
              <p:nvPr/>
            </p:nvSpPr>
            <p:spPr>
              <a:xfrm>
                <a:off x="738207" y="3162632"/>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42" name="Freeform: Shape 41">
                <a:extLst>
                  <a:ext uri="{FF2B5EF4-FFF2-40B4-BE49-F238E27FC236}">
                    <a16:creationId xmlns:a16="http://schemas.microsoft.com/office/drawing/2014/main" id="{3D52D759-8841-4835-9981-2FB361DD2204}"/>
                  </a:ext>
                </a:extLst>
              </p:cNvPr>
              <p:cNvSpPr/>
              <p:nvPr/>
            </p:nvSpPr>
            <p:spPr>
              <a:xfrm>
                <a:off x="9282168" y="316263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44" name="Graphic 53">
              <a:extLst>
                <a:ext uri="{FF2B5EF4-FFF2-40B4-BE49-F238E27FC236}">
                  <a16:creationId xmlns:a16="http://schemas.microsoft.com/office/drawing/2014/main" id="{CB8C52F1-EF2E-4F94-93F3-20DAE0A7DC3A}"/>
                </a:ext>
              </a:extLst>
            </p:cNvPr>
            <p:cNvGrpSpPr/>
            <p:nvPr/>
          </p:nvGrpSpPr>
          <p:grpSpPr>
            <a:xfrm>
              <a:off x="689278" y="2815551"/>
              <a:ext cx="8609236" cy="11510"/>
              <a:chOff x="689278" y="2815551"/>
              <a:chExt cx="8609236" cy="11510"/>
            </a:xfrm>
          </p:grpSpPr>
          <p:sp>
            <p:nvSpPr>
              <p:cNvPr id="46" name="Freeform: Shape 45">
                <a:extLst>
                  <a:ext uri="{FF2B5EF4-FFF2-40B4-BE49-F238E27FC236}">
                    <a16:creationId xmlns:a16="http://schemas.microsoft.com/office/drawing/2014/main" id="{27453B4D-6EB8-493E-BFEC-34B16D0E38C1}"/>
                  </a:ext>
                </a:extLst>
              </p:cNvPr>
              <p:cNvSpPr/>
              <p:nvPr/>
            </p:nvSpPr>
            <p:spPr>
              <a:xfrm>
                <a:off x="689278" y="281555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78F603F1-5C47-4BBC-8D78-50A1A4C0080C}"/>
                  </a:ext>
                </a:extLst>
              </p:cNvPr>
              <p:cNvSpPr/>
              <p:nvPr/>
            </p:nvSpPr>
            <p:spPr>
              <a:xfrm>
                <a:off x="738207" y="2815551"/>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50" name="Freeform: Shape 49">
                <a:extLst>
                  <a:ext uri="{FF2B5EF4-FFF2-40B4-BE49-F238E27FC236}">
                    <a16:creationId xmlns:a16="http://schemas.microsoft.com/office/drawing/2014/main" id="{9F6E7323-F436-4029-AE59-24E2EB4491C2}"/>
                  </a:ext>
                </a:extLst>
              </p:cNvPr>
              <p:cNvSpPr/>
              <p:nvPr/>
            </p:nvSpPr>
            <p:spPr>
              <a:xfrm>
                <a:off x="9282168" y="281555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51" name="Graphic 53">
              <a:extLst>
                <a:ext uri="{FF2B5EF4-FFF2-40B4-BE49-F238E27FC236}">
                  <a16:creationId xmlns:a16="http://schemas.microsoft.com/office/drawing/2014/main" id="{6EE1B458-0712-4802-BCEE-289384AD8045}"/>
                </a:ext>
              </a:extLst>
            </p:cNvPr>
            <p:cNvGrpSpPr/>
            <p:nvPr/>
          </p:nvGrpSpPr>
          <p:grpSpPr>
            <a:xfrm>
              <a:off x="689278" y="2469450"/>
              <a:ext cx="8609236" cy="11510"/>
              <a:chOff x="689278" y="2469450"/>
              <a:chExt cx="8609236" cy="11510"/>
            </a:xfrm>
          </p:grpSpPr>
          <p:sp>
            <p:nvSpPr>
              <p:cNvPr id="53" name="Freeform: Shape 52">
                <a:extLst>
                  <a:ext uri="{FF2B5EF4-FFF2-40B4-BE49-F238E27FC236}">
                    <a16:creationId xmlns:a16="http://schemas.microsoft.com/office/drawing/2014/main" id="{E2244639-4CF2-4991-875A-2C0B805AFCC7}"/>
                  </a:ext>
                </a:extLst>
              </p:cNvPr>
              <p:cNvSpPr/>
              <p:nvPr/>
            </p:nvSpPr>
            <p:spPr>
              <a:xfrm>
                <a:off x="689278" y="2469450"/>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286CD6BA-F651-4BB2-8EDE-2AE5E95472BF}"/>
                  </a:ext>
                </a:extLst>
              </p:cNvPr>
              <p:cNvSpPr/>
              <p:nvPr/>
            </p:nvSpPr>
            <p:spPr>
              <a:xfrm>
                <a:off x="738207" y="2469450"/>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56" name="Freeform: Shape 55">
                <a:extLst>
                  <a:ext uri="{FF2B5EF4-FFF2-40B4-BE49-F238E27FC236}">
                    <a16:creationId xmlns:a16="http://schemas.microsoft.com/office/drawing/2014/main" id="{734EA347-069A-4E84-9F46-9EAD00D6F243}"/>
                  </a:ext>
                </a:extLst>
              </p:cNvPr>
              <p:cNvSpPr/>
              <p:nvPr/>
            </p:nvSpPr>
            <p:spPr>
              <a:xfrm>
                <a:off x="9282168" y="2469450"/>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57" name="Graphic 53">
              <a:extLst>
                <a:ext uri="{FF2B5EF4-FFF2-40B4-BE49-F238E27FC236}">
                  <a16:creationId xmlns:a16="http://schemas.microsoft.com/office/drawing/2014/main" id="{C324A58F-7CE1-49DE-AF70-A7D93FB83DD9}"/>
                </a:ext>
              </a:extLst>
            </p:cNvPr>
            <p:cNvGrpSpPr/>
            <p:nvPr/>
          </p:nvGrpSpPr>
          <p:grpSpPr>
            <a:xfrm>
              <a:off x="689278" y="2123459"/>
              <a:ext cx="8609236" cy="11510"/>
              <a:chOff x="689278" y="2123459"/>
              <a:chExt cx="8609236" cy="11510"/>
            </a:xfrm>
          </p:grpSpPr>
          <p:sp>
            <p:nvSpPr>
              <p:cNvPr id="58" name="Freeform: Shape 57">
                <a:extLst>
                  <a:ext uri="{FF2B5EF4-FFF2-40B4-BE49-F238E27FC236}">
                    <a16:creationId xmlns:a16="http://schemas.microsoft.com/office/drawing/2014/main" id="{FD9BBA51-3A52-4AE8-8A68-091547C504E5}"/>
                  </a:ext>
                </a:extLst>
              </p:cNvPr>
              <p:cNvSpPr/>
              <p:nvPr/>
            </p:nvSpPr>
            <p:spPr>
              <a:xfrm>
                <a:off x="689278" y="212345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3069B764-0C13-487B-B896-AA11841C3E26}"/>
                  </a:ext>
                </a:extLst>
              </p:cNvPr>
              <p:cNvSpPr/>
              <p:nvPr/>
            </p:nvSpPr>
            <p:spPr>
              <a:xfrm>
                <a:off x="738207" y="2123459"/>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60" name="Freeform: Shape 59">
                <a:extLst>
                  <a:ext uri="{FF2B5EF4-FFF2-40B4-BE49-F238E27FC236}">
                    <a16:creationId xmlns:a16="http://schemas.microsoft.com/office/drawing/2014/main" id="{3DD78527-1C09-404A-9BB0-91F7FC26B5C1}"/>
                  </a:ext>
                </a:extLst>
              </p:cNvPr>
              <p:cNvSpPr/>
              <p:nvPr/>
            </p:nvSpPr>
            <p:spPr>
              <a:xfrm>
                <a:off x="9282168" y="212345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nvGrpSpPr>
            <p:cNvPr id="61" name="Graphic 53">
              <a:extLst>
                <a:ext uri="{FF2B5EF4-FFF2-40B4-BE49-F238E27FC236}">
                  <a16:creationId xmlns:a16="http://schemas.microsoft.com/office/drawing/2014/main" id="{950A9C33-627F-43FD-915A-E1783C89656C}"/>
                </a:ext>
              </a:extLst>
            </p:cNvPr>
            <p:cNvGrpSpPr/>
            <p:nvPr/>
          </p:nvGrpSpPr>
          <p:grpSpPr>
            <a:xfrm>
              <a:off x="689278" y="1776377"/>
              <a:ext cx="8609236" cy="11510"/>
              <a:chOff x="689278" y="1776377"/>
              <a:chExt cx="8609236" cy="11510"/>
            </a:xfrm>
          </p:grpSpPr>
          <p:sp>
            <p:nvSpPr>
              <p:cNvPr id="62" name="Freeform: Shape 61">
                <a:extLst>
                  <a:ext uri="{FF2B5EF4-FFF2-40B4-BE49-F238E27FC236}">
                    <a16:creationId xmlns:a16="http://schemas.microsoft.com/office/drawing/2014/main" id="{CD323B58-ADFF-4EF4-8245-BE0329B12326}"/>
                  </a:ext>
                </a:extLst>
              </p:cNvPr>
              <p:cNvSpPr/>
              <p:nvPr/>
            </p:nvSpPr>
            <p:spPr>
              <a:xfrm>
                <a:off x="689278" y="177637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sp>
            <p:nvSpPr>
              <p:cNvPr id="63" name="Freeform: Shape 62">
                <a:extLst>
                  <a:ext uri="{FF2B5EF4-FFF2-40B4-BE49-F238E27FC236}">
                    <a16:creationId xmlns:a16="http://schemas.microsoft.com/office/drawing/2014/main" id="{A7F58BFE-6E2F-4F24-AEF2-61C160B9EFB2}"/>
                  </a:ext>
                </a:extLst>
              </p:cNvPr>
              <p:cNvSpPr/>
              <p:nvPr/>
            </p:nvSpPr>
            <p:spPr>
              <a:xfrm>
                <a:off x="738207" y="1776377"/>
                <a:ext cx="8527614" cy="10897"/>
              </a:xfrm>
              <a:custGeom>
                <a:avLst/>
                <a:gdLst>
                  <a:gd name="connsiteX0" fmla="*/ 0 w 8527614"/>
                  <a:gd name="connsiteY0" fmla="*/ 0 h 10897"/>
                  <a:gd name="connsiteX1" fmla="*/ 8527615 w 8527614"/>
                  <a:gd name="connsiteY1" fmla="*/ 0 h 10897"/>
                </a:gdLst>
                <a:ahLst/>
                <a:cxnLst>
                  <a:cxn ang="0">
                    <a:pos x="connsiteX0" y="connsiteY0"/>
                  </a:cxn>
                  <a:cxn ang="0">
                    <a:pos x="connsiteX1" y="connsiteY1"/>
                  </a:cxn>
                </a:cxnLst>
                <a:rect l="l" t="t" r="r" b="b"/>
                <a:pathLst>
                  <a:path w="8527614" h="10897">
                    <a:moveTo>
                      <a:pt x="0" y="0"/>
                    </a:moveTo>
                    <a:lnTo>
                      <a:pt x="8527615" y="0"/>
                    </a:lnTo>
                  </a:path>
                </a:pathLst>
              </a:custGeom>
              <a:ln w="5446" cap="flat">
                <a:solidFill>
                  <a:srgbClr val="808285"/>
                </a:solidFill>
                <a:custDash>
                  <a:ds d="224438" sp="224438"/>
                </a:custDash>
                <a:round/>
              </a:ln>
            </p:spPr>
            <p:txBody>
              <a:bodyPr rtlCol="0" anchor="ctr"/>
              <a:lstStyle/>
              <a:p>
                <a:endParaRPr lang="en-US"/>
              </a:p>
            </p:txBody>
          </p:sp>
          <p:sp>
            <p:nvSpPr>
              <p:cNvPr id="1024" name="Freeform: Shape 1023">
                <a:extLst>
                  <a:ext uri="{FF2B5EF4-FFF2-40B4-BE49-F238E27FC236}">
                    <a16:creationId xmlns:a16="http://schemas.microsoft.com/office/drawing/2014/main" id="{6DD374C6-404A-4BF2-8A72-FEFC5E4505DC}"/>
                  </a:ext>
                </a:extLst>
              </p:cNvPr>
              <p:cNvSpPr/>
              <p:nvPr/>
            </p:nvSpPr>
            <p:spPr>
              <a:xfrm>
                <a:off x="9282168" y="177637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5446" cap="flat">
                <a:solidFill>
                  <a:srgbClr val="808285"/>
                </a:solidFill>
                <a:prstDash val="solid"/>
                <a:round/>
              </a:ln>
            </p:spPr>
            <p:txBody>
              <a:bodyPr rtlCol="0" anchor="ctr"/>
              <a:lstStyle/>
              <a:p>
                <a:endParaRPr lang="en-US"/>
              </a:p>
            </p:txBody>
          </p:sp>
        </p:grpSp>
      </p:grpSp>
      <p:sp>
        <p:nvSpPr>
          <p:cNvPr id="1025" name="Freeform: Shape 1024">
            <a:extLst>
              <a:ext uri="{FF2B5EF4-FFF2-40B4-BE49-F238E27FC236}">
                <a16:creationId xmlns:a16="http://schemas.microsoft.com/office/drawing/2014/main" id="{A5E0C658-330B-4C7D-87A1-76926BDA82CE}"/>
              </a:ext>
            </a:extLst>
          </p:cNvPr>
          <p:cNvSpPr/>
          <p:nvPr/>
        </p:nvSpPr>
        <p:spPr>
          <a:xfrm>
            <a:off x="2142137"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7" name="Freeform: Shape 1026">
            <a:extLst>
              <a:ext uri="{FF2B5EF4-FFF2-40B4-BE49-F238E27FC236}">
                <a16:creationId xmlns:a16="http://schemas.microsoft.com/office/drawing/2014/main" id="{179B405A-A054-4EF5-BD58-A6A97B418854}"/>
              </a:ext>
            </a:extLst>
          </p:cNvPr>
          <p:cNvSpPr/>
          <p:nvPr/>
        </p:nvSpPr>
        <p:spPr>
          <a:xfrm>
            <a:off x="3576229"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8" name="Freeform: Shape 1027">
            <a:extLst>
              <a:ext uri="{FF2B5EF4-FFF2-40B4-BE49-F238E27FC236}">
                <a16:creationId xmlns:a16="http://schemas.microsoft.com/office/drawing/2014/main" id="{AF3FF510-32F1-437B-90C2-1BC79D547A25}"/>
              </a:ext>
            </a:extLst>
          </p:cNvPr>
          <p:cNvSpPr/>
          <p:nvPr/>
        </p:nvSpPr>
        <p:spPr>
          <a:xfrm>
            <a:off x="5011410"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29" name="Freeform: Shape 1028">
            <a:extLst>
              <a:ext uri="{FF2B5EF4-FFF2-40B4-BE49-F238E27FC236}">
                <a16:creationId xmlns:a16="http://schemas.microsoft.com/office/drawing/2014/main" id="{D98DC59D-1A13-4F03-8C9C-C91D2A65FA9D}"/>
              </a:ext>
            </a:extLst>
          </p:cNvPr>
          <p:cNvSpPr/>
          <p:nvPr/>
        </p:nvSpPr>
        <p:spPr>
          <a:xfrm>
            <a:off x="6445611"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0" name="Freeform: Shape 1029">
            <a:extLst>
              <a:ext uri="{FF2B5EF4-FFF2-40B4-BE49-F238E27FC236}">
                <a16:creationId xmlns:a16="http://schemas.microsoft.com/office/drawing/2014/main" id="{7330C821-9D94-454D-8340-DCCD61EB5C90}"/>
              </a:ext>
            </a:extLst>
          </p:cNvPr>
          <p:cNvSpPr/>
          <p:nvPr/>
        </p:nvSpPr>
        <p:spPr>
          <a:xfrm>
            <a:off x="7880792"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1" name="Freeform: Shape 1030">
            <a:extLst>
              <a:ext uri="{FF2B5EF4-FFF2-40B4-BE49-F238E27FC236}">
                <a16:creationId xmlns:a16="http://schemas.microsoft.com/office/drawing/2014/main" id="{81808A5A-ED59-4CB0-A36A-A827822E8EB5}"/>
              </a:ext>
            </a:extLst>
          </p:cNvPr>
          <p:cNvSpPr/>
          <p:nvPr/>
        </p:nvSpPr>
        <p:spPr>
          <a:xfrm>
            <a:off x="9316083" y="1383960"/>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10892" cap="flat">
            <a:solidFill>
              <a:srgbClr val="000000"/>
            </a:solidFill>
            <a:prstDash val="solid"/>
            <a:round/>
          </a:ln>
        </p:spPr>
        <p:txBody>
          <a:bodyPr rtlCol="0" anchor="ctr"/>
          <a:lstStyle/>
          <a:p>
            <a:endParaRPr lang="en-US"/>
          </a:p>
        </p:txBody>
      </p:sp>
      <p:sp>
        <p:nvSpPr>
          <p:cNvPr id="1032" name="Freeform: Shape 1031">
            <a:extLst>
              <a:ext uri="{FF2B5EF4-FFF2-40B4-BE49-F238E27FC236}">
                <a16:creationId xmlns:a16="http://schemas.microsoft.com/office/drawing/2014/main" id="{F51AB75B-7317-4E3F-BFB7-1BB3D7F844D1}"/>
              </a:ext>
            </a:extLst>
          </p:cNvPr>
          <p:cNvSpPr/>
          <p:nvPr/>
        </p:nvSpPr>
        <p:spPr>
          <a:xfrm>
            <a:off x="114576" y="1223878"/>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3" name="Freeform: Shape 1032">
            <a:extLst>
              <a:ext uri="{FF2B5EF4-FFF2-40B4-BE49-F238E27FC236}">
                <a16:creationId xmlns:a16="http://schemas.microsoft.com/office/drawing/2014/main" id="{59C0BDB7-4449-4D90-AD8C-1E898E02B240}"/>
              </a:ext>
            </a:extLst>
          </p:cNvPr>
          <p:cNvSpPr/>
          <p:nvPr/>
        </p:nvSpPr>
        <p:spPr>
          <a:xfrm>
            <a:off x="114576" y="1223878"/>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4" name="Freeform: Shape 1033">
            <a:extLst>
              <a:ext uri="{FF2B5EF4-FFF2-40B4-BE49-F238E27FC236}">
                <a16:creationId xmlns:a16="http://schemas.microsoft.com/office/drawing/2014/main" id="{1E5D481D-A9F0-4387-8AFB-AEF910C016B3}"/>
              </a:ext>
            </a:extLst>
          </p:cNvPr>
          <p:cNvSpPr/>
          <p:nvPr/>
        </p:nvSpPr>
        <p:spPr>
          <a:xfrm>
            <a:off x="114576" y="1223878"/>
            <a:ext cx="10897" cy="10897"/>
          </a:xfrm>
          <a:custGeom>
            <a:avLst/>
            <a:gdLst/>
            <a:ahLst/>
            <a:cxnLst/>
            <a:rect l="l" t="t" r="r" b="b"/>
            <a:pathLst>
              <a:path w="10897" h="10897"/>
            </a:pathLst>
          </a:custGeom>
          <a:noFill/>
          <a:ln w="8169" cap="flat">
            <a:solidFill>
              <a:srgbClr val="BFBFBF"/>
            </a:solidFill>
            <a:prstDash val="solid"/>
            <a:round/>
          </a:ln>
        </p:spPr>
        <p:txBody>
          <a:bodyPr rtlCol="0" anchor="ctr"/>
          <a:lstStyle/>
          <a:p>
            <a:endParaRPr lang="en-US"/>
          </a:p>
        </p:txBody>
      </p:sp>
      <p:sp>
        <p:nvSpPr>
          <p:cNvPr id="1035" name="TextBox 1034">
            <a:extLst>
              <a:ext uri="{FF2B5EF4-FFF2-40B4-BE49-F238E27FC236}">
                <a16:creationId xmlns:a16="http://schemas.microsoft.com/office/drawing/2014/main" id="{C0421D3B-C3D5-4BAC-9F5C-13976A2AD3B5}"/>
              </a:ext>
            </a:extLst>
          </p:cNvPr>
          <p:cNvSpPr txBox="1"/>
          <p:nvPr/>
        </p:nvSpPr>
        <p:spPr>
          <a:xfrm>
            <a:off x="181775" y="4959654"/>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36" name="TextBox 1035">
            <a:extLst>
              <a:ext uri="{FF2B5EF4-FFF2-40B4-BE49-F238E27FC236}">
                <a16:creationId xmlns:a16="http://schemas.microsoft.com/office/drawing/2014/main" id="{E54056BB-5B32-469E-BFEB-9193D5138B0A}"/>
              </a:ext>
            </a:extLst>
          </p:cNvPr>
          <p:cNvSpPr txBox="1"/>
          <p:nvPr/>
        </p:nvSpPr>
        <p:spPr>
          <a:xfrm>
            <a:off x="181775" y="4613325"/>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37" name="TextBox 1036">
            <a:extLst>
              <a:ext uri="{FF2B5EF4-FFF2-40B4-BE49-F238E27FC236}">
                <a16:creationId xmlns:a16="http://schemas.microsoft.com/office/drawing/2014/main" id="{87E79144-244F-42F0-9950-EF18D31DDB65}"/>
              </a:ext>
            </a:extLst>
          </p:cNvPr>
          <p:cNvSpPr txBox="1"/>
          <p:nvPr/>
        </p:nvSpPr>
        <p:spPr>
          <a:xfrm>
            <a:off x="181775" y="4266974"/>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38" name="TextBox 1037">
            <a:extLst>
              <a:ext uri="{FF2B5EF4-FFF2-40B4-BE49-F238E27FC236}">
                <a16:creationId xmlns:a16="http://schemas.microsoft.com/office/drawing/2014/main" id="{DBA2B7E1-502F-4068-8C32-BF946F5A88F1}"/>
              </a:ext>
            </a:extLst>
          </p:cNvPr>
          <p:cNvSpPr txBox="1"/>
          <p:nvPr/>
        </p:nvSpPr>
        <p:spPr>
          <a:xfrm>
            <a:off x="181775" y="3920634"/>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39" name="TextBox 1038">
            <a:extLst>
              <a:ext uri="{FF2B5EF4-FFF2-40B4-BE49-F238E27FC236}">
                <a16:creationId xmlns:a16="http://schemas.microsoft.com/office/drawing/2014/main" id="{A8A46223-50AE-4D7F-B71B-1B76901F4C80}"/>
              </a:ext>
            </a:extLst>
          </p:cNvPr>
          <p:cNvSpPr txBox="1"/>
          <p:nvPr/>
        </p:nvSpPr>
        <p:spPr>
          <a:xfrm>
            <a:off x="128863" y="357428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40" name="TextBox 1039">
            <a:extLst>
              <a:ext uri="{FF2B5EF4-FFF2-40B4-BE49-F238E27FC236}">
                <a16:creationId xmlns:a16="http://schemas.microsoft.com/office/drawing/2014/main" id="{14D63843-2BF0-4B0A-8CCB-1AE44B050BF6}"/>
              </a:ext>
            </a:extLst>
          </p:cNvPr>
          <p:cNvSpPr txBox="1"/>
          <p:nvPr/>
        </p:nvSpPr>
        <p:spPr>
          <a:xfrm>
            <a:off x="245246" y="357428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41" name="TextBox 1040">
            <a:extLst>
              <a:ext uri="{FF2B5EF4-FFF2-40B4-BE49-F238E27FC236}">
                <a16:creationId xmlns:a16="http://schemas.microsoft.com/office/drawing/2014/main" id="{AD25908C-635A-4D41-9606-533DF229E19D}"/>
              </a:ext>
            </a:extLst>
          </p:cNvPr>
          <p:cNvSpPr txBox="1"/>
          <p:nvPr/>
        </p:nvSpPr>
        <p:spPr>
          <a:xfrm>
            <a:off x="128863" y="322793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3</a:t>
            </a:r>
          </a:p>
        </p:txBody>
      </p:sp>
      <p:sp>
        <p:nvSpPr>
          <p:cNvPr id="1042" name="TextBox 1041">
            <a:extLst>
              <a:ext uri="{FF2B5EF4-FFF2-40B4-BE49-F238E27FC236}">
                <a16:creationId xmlns:a16="http://schemas.microsoft.com/office/drawing/2014/main" id="{80EAE081-7CE3-404D-8AF1-C7582725EEBB}"/>
              </a:ext>
            </a:extLst>
          </p:cNvPr>
          <p:cNvSpPr txBox="1"/>
          <p:nvPr/>
        </p:nvSpPr>
        <p:spPr>
          <a:xfrm>
            <a:off x="245246" y="322793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3" name="TextBox 1042">
            <a:extLst>
              <a:ext uri="{FF2B5EF4-FFF2-40B4-BE49-F238E27FC236}">
                <a16:creationId xmlns:a16="http://schemas.microsoft.com/office/drawing/2014/main" id="{323E6BE1-9BDE-4DA3-955A-B53D48FD295B}"/>
              </a:ext>
            </a:extLst>
          </p:cNvPr>
          <p:cNvSpPr txBox="1"/>
          <p:nvPr/>
        </p:nvSpPr>
        <p:spPr>
          <a:xfrm>
            <a:off x="128863" y="288159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44" name="TextBox 1043">
            <a:extLst>
              <a:ext uri="{FF2B5EF4-FFF2-40B4-BE49-F238E27FC236}">
                <a16:creationId xmlns:a16="http://schemas.microsoft.com/office/drawing/2014/main" id="{356C954B-92FC-404D-8BAB-38FA349FAA79}"/>
              </a:ext>
            </a:extLst>
          </p:cNvPr>
          <p:cNvSpPr txBox="1"/>
          <p:nvPr/>
        </p:nvSpPr>
        <p:spPr>
          <a:xfrm>
            <a:off x="245246" y="288159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45" name="TextBox 1044">
            <a:extLst>
              <a:ext uri="{FF2B5EF4-FFF2-40B4-BE49-F238E27FC236}">
                <a16:creationId xmlns:a16="http://schemas.microsoft.com/office/drawing/2014/main" id="{CA6E6D66-BB15-4203-8759-E99B4F09CFB2}"/>
              </a:ext>
            </a:extLst>
          </p:cNvPr>
          <p:cNvSpPr txBox="1"/>
          <p:nvPr/>
        </p:nvSpPr>
        <p:spPr>
          <a:xfrm>
            <a:off x="75952" y="253525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46" name="TextBox 1045">
            <a:extLst>
              <a:ext uri="{FF2B5EF4-FFF2-40B4-BE49-F238E27FC236}">
                <a16:creationId xmlns:a16="http://schemas.microsoft.com/office/drawing/2014/main" id="{20A487ED-65FC-485D-8A1D-8A4F23A597AB}"/>
              </a:ext>
            </a:extLst>
          </p:cNvPr>
          <p:cNvSpPr txBox="1"/>
          <p:nvPr/>
        </p:nvSpPr>
        <p:spPr>
          <a:xfrm>
            <a:off x="192335" y="253525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7" name="TextBox 1046">
            <a:extLst>
              <a:ext uri="{FF2B5EF4-FFF2-40B4-BE49-F238E27FC236}">
                <a16:creationId xmlns:a16="http://schemas.microsoft.com/office/drawing/2014/main" id="{7C4E726F-2561-49BE-8EB4-418AAF45D07F}"/>
              </a:ext>
            </a:extLst>
          </p:cNvPr>
          <p:cNvSpPr txBox="1"/>
          <p:nvPr/>
        </p:nvSpPr>
        <p:spPr>
          <a:xfrm>
            <a:off x="311008" y="253525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48" name="TextBox 1047">
            <a:extLst>
              <a:ext uri="{FF2B5EF4-FFF2-40B4-BE49-F238E27FC236}">
                <a16:creationId xmlns:a16="http://schemas.microsoft.com/office/drawing/2014/main" id="{12FCB1AE-1261-4615-B368-67B61972222F}"/>
              </a:ext>
            </a:extLst>
          </p:cNvPr>
          <p:cNvSpPr txBox="1"/>
          <p:nvPr/>
        </p:nvSpPr>
        <p:spPr>
          <a:xfrm>
            <a:off x="75952" y="2188900"/>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49" name="TextBox 1048">
            <a:extLst>
              <a:ext uri="{FF2B5EF4-FFF2-40B4-BE49-F238E27FC236}">
                <a16:creationId xmlns:a16="http://schemas.microsoft.com/office/drawing/2014/main" id="{55401EA9-4424-440B-9049-798D4E5C10B8}"/>
              </a:ext>
            </a:extLst>
          </p:cNvPr>
          <p:cNvSpPr txBox="1"/>
          <p:nvPr/>
        </p:nvSpPr>
        <p:spPr>
          <a:xfrm>
            <a:off x="192335" y="2188900"/>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50" name="TextBox 1049">
            <a:extLst>
              <a:ext uri="{FF2B5EF4-FFF2-40B4-BE49-F238E27FC236}">
                <a16:creationId xmlns:a16="http://schemas.microsoft.com/office/drawing/2014/main" id="{83AB623B-C031-48A4-B2BB-7D862CE6E2FE}"/>
              </a:ext>
            </a:extLst>
          </p:cNvPr>
          <p:cNvSpPr txBox="1"/>
          <p:nvPr/>
        </p:nvSpPr>
        <p:spPr>
          <a:xfrm>
            <a:off x="311008" y="2188900"/>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51" name="TextBox 1050">
            <a:extLst>
              <a:ext uri="{FF2B5EF4-FFF2-40B4-BE49-F238E27FC236}">
                <a16:creationId xmlns:a16="http://schemas.microsoft.com/office/drawing/2014/main" id="{63349D92-61F8-4ED4-AFD8-8948A03F31F4}"/>
              </a:ext>
            </a:extLst>
          </p:cNvPr>
          <p:cNvSpPr txBox="1"/>
          <p:nvPr/>
        </p:nvSpPr>
        <p:spPr>
          <a:xfrm>
            <a:off x="75952" y="184255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52" name="TextBox 1051">
            <a:extLst>
              <a:ext uri="{FF2B5EF4-FFF2-40B4-BE49-F238E27FC236}">
                <a16:creationId xmlns:a16="http://schemas.microsoft.com/office/drawing/2014/main" id="{DC021665-8A2E-4638-80DF-6422755CC1E7}"/>
              </a:ext>
            </a:extLst>
          </p:cNvPr>
          <p:cNvSpPr txBox="1"/>
          <p:nvPr/>
        </p:nvSpPr>
        <p:spPr>
          <a:xfrm>
            <a:off x="192335" y="184255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53" name="TextBox 1052">
            <a:extLst>
              <a:ext uri="{FF2B5EF4-FFF2-40B4-BE49-F238E27FC236}">
                <a16:creationId xmlns:a16="http://schemas.microsoft.com/office/drawing/2014/main" id="{69A1272D-09BE-4CDC-80A5-C21ED3ED5D9D}"/>
              </a:ext>
            </a:extLst>
          </p:cNvPr>
          <p:cNvSpPr txBox="1"/>
          <p:nvPr/>
        </p:nvSpPr>
        <p:spPr>
          <a:xfrm>
            <a:off x="311008" y="1842552"/>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4" name="TextBox 1053">
            <a:extLst>
              <a:ext uri="{FF2B5EF4-FFF2-40B4-BE49-F238E27FC236}">
                <a16:creationId xmlns:a16="http://schemas.microsoft.com/office/drawing/2014/main" id="{20D8B69A-6C72-4CF1-AFBA-8EE37DF8FB7C}"/>
              </a:ext>
            </a:extLst>
          </p:cNvPr>
          <p:cNvSpPr txBox="1"/>
          <p:nvPr/>
        </p:nvSpPr>
        <p:spPr>
          <a:xfrm>
            <a:off x="23136" y="149620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55" name="TextBox 1054">
            <a:extLst>
              <a:ext uri="{FF2B5EF4-FFF2-40B4-BE49-F238E27FC236}">
                <a16:creationId xmlns:a16="http://schemas.microsoft.com/office/drawing/2014/main" id="{E9E27CCD-532F-4C2D-8096-36AF93ED06D2}"/>
              </a:ext>
            </a:extLst>
          </p:cNvPr>
          <p:cNvSpPr txBox="1"/>
          <p:nvPr/>
        </p:nvSpPr>
        <p:spPr>
          <a:xfrm>
            <a:off x="139519" y="149620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56" name="TextBox 1055">
            <a:extLst>
              <a:ext uri="{FF2B5EF4-FFF2-40B4-BE49-F238E27FC236}">
                <a16:creationId xmlns:a16="http://schemas.microsoft.com/office/drawing/2014/main" id="{0ECEFDBA-43A9-4CCE-97F6-DBE0B440A73C}"/>
              </a:ext>
            </a:extLst>
          </p:cNvPr>
          <p:cNvSpPr txBox="1"/>
          <p:nvPr/>
        </p:nvSpPr>
        <p:spPr>
          <a:xfrm>
            <a:off x="258191" y="149620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7" name="TextBox 1056">
            <a:extLst>
              <a:ext uri="{FF2B5EF4-FFF2-40B4-BE49-F238E27FC236}">
                <a16:creationId xmlns:a16="http://schemas.microsoft.com/office/drawing/2014/main" id="{0B148A7C-E364-4B9E-8341-F3F60A128534}"/>
              </a:ext>
            </a:extLst>
          </p:cNvPr>
          <p:cNvSpPr txBox="1"/>
          <p:nvPr/>
        </p:nvSpPr>
        <p:spPr>
          <a:xfrm>
            <a:off x="374575" y="149620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58" name="TextBox 1057">
            <a:extLst>
              <a:ext uri="{FF2B5EF4-FFF2-40B4-BE49-F238E27FC236}">
                <a16:creationId xmlns:a16="http://schemas.microsoft.com/office/drawing/2014/main" id="{9D89290B-CA00-493C-B1C2-608CAA8E1760}"/>
              </a:ext>
            </a:extLst>
          </p:cNvPr>
          <p:cNvSpPr txBox="1"/>
          <p:nvPr/>
        </p:nvSpPr>
        <p:spPr>
          <a:xfrm>
            <a:off x="23136" y="114978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59" name="TextBox 1058">
            <a:extLst>
              <a:ext uri="{FF2B5EF4-FFF2-40B4-BE49-F238E27FC236}">
                <a16:creationId xmlns:a16="http://schemas.microsoft.com/office/drawing/2014/main" id="{0A073063-69AD-4DDF-90F3-8870E124191C}"/>
              </a:ext>
            </a:extLst>
          </p:cNvPr>
          <p:cNvSpPr txBox="1"/>
          <p:nvPr/>
        </p:nvSpPr>
        <p:spPr>
          <a:xfrm>
            <a:off x="139519" y="114978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60" name="TextBox 1059">
            <a:extLst>
              <a:ext uri="{FF2B5EF4-FFF2-40B4-BE49-F238E27FC236}">
                <a16:creationId xmlns:a16="http://schemas.microsoft.com/office/drawing/2014/main" id="{055CC3A4-D01F-47E3-BB5E-074136AC7C59}"/>
              </a:ext>
            </a:extLst>
          </p:cNvPr>
          <p:cNvSpPr txBox="1"/>
          <p:nvPr/>
        </p:nvSpPr>
        <p:spPr>
          <a:xfrm>
            <a:off x="258191" y="114978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061" name="TextBox 1060">
            <a:extLst>
              <a:ext uri="{FF2B5EF4-FFF2-40B4-BE49-F238E27FC236}">
                <a16:creationId xmlns:a16="http://schemas.microsoft.com/office/drawing/2014/main" id="{D149C23A-62AA-445A-A6AA-EE80433ED44D}"/>
              </a:ext>
            </a:extLst>
          </p:cNvPr>
          <p:cNvSpPr txBox="1"/>
          <p:nvPr/>
        </p:nvSpPr>
        <p:spPr>
          <a:xfrm>
            <a:off x="374575" y="1149781"/>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62" name="TextBox 1061">
            <a:extLst>
              <a:ext uri="{FF2B5EF4-FFF2-40B4-BE49-F238E27FC236}">
                <a16:creationId xmlns:a16="http://schemas.microsoft.com/office/drawing/2014/main" id="{94111F0C-8EEB-42EC-940A-4880E1D7BE6B}"/>
              </a:ext>
            </a:extLst>
          </p:cNvPr>
          <p:cNvSpPr txBox="1"/>
          <p:nvPr/>
        </p:nvSpPr>
        <p:spPr>
          <a:xfrm>
            <a:off x="263899" y="5159948"/>
            <a:ext cx="50980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04/</a:t>
            </a:r>
          </a:p>
        </p:txBody>
      </p:sp>
      <p:sp>
        <p:nvSpPr>
          <p:cNvPr id="1063" name="TextBox 1062">
            <a:extLst>
              <a:ext uri="{FF2B5EF4-FFF2-40B4-BE49-F238E27FC236}">
                <a16:creationId xmlns:a16="http://schemas.microsoft.com/office/drawing/2014/main" id="{73F34385-E11A-4D91-8D53-9C37F01EFB12}"/>
              </a:ext>
            </a:extLst>
          </p:cNvPr>
          <p:cNvSpPr txBox="1"/>
          <p:nvPr/>
        </p:nvSpPr>
        <p:spPr>
          <a:xfrm>
            <a:off x="589185"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64" name="TextBox 1063">
            <a:extLst>
              <a:ext uri="{FF2B5EF4-FFF2-40B4-BE49-F238E27FC236}">
                <a16:creationId xmlns:a16="http://schemas.microsoft.com/office/drawing/2014/main" id="{0B3432A5-9955-4399-A3B5-934A6A17D091}"/>
              </a:ext>
            </a:extLst>
          </p:cNvPr>
          <p:cNvSpPr txBox="1"/>
          <p:nvPr/>
        </p:nvSpPr>
        <p:spPr>
          <a:xfrm>
            <a:off x="705460"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65" name="TextBox 1064">
            <a:extLst>
              <a:ext uri="{FF2B5EF4-FFF2-40B4-BE49-F238E27FC236}">
                <a16:creationId xmlns:a16="http://schemas.microsoft.com/office/drawing/2014/main" id="{3E99D781-7EC9-4D7E-B39F-548E2D2D9D62}"/>
              </a:ext>
            </a:extLst>
          </p:cNvPr>
          <p:cNvSpPr txBox="1"/>
          <p:nvPr/>
        </p:nvSpPr>
        <p:spPr>
          <a:xfrm>
            <a:off x="824241"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66" name="TextBox 1065">
            <a:extLst>
              <a:ext uri="{FF2B5EF4-FFF2-40B4-BE49-F238E27FC236}">
                <a16:creationId xmlns:a16="http://schemas.microsoft.com/office/drawing/2014/main" id="{3E806ED8-B755-4CBB-9955-5577F8C20D96}"/>
              </a:ext>
            </a:extLst>
          </p:cNvPr>
          <p:cNvSpPr txBox="1"/>
          <p:nvPr/>
        </p:nvSpPr>
        <p:spPr>
          <a:xfrm>
            <a:off x="940516"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5</a:t>
            </a:r>
          </a:p>
        </p:txBody>
      </p:sp>
      <p:sp>
        <p:nvSpPr>
          <p:cNvPr id="1067" name="TextBox 1066">
            <a:extLst>
              <a:ext uri="{FF2B5EF4-FFF2-40B4-BE49-F238E27FC236}">
                <a16:creationId xmlns:a16="http://schemas.microsoft.com/office/drawing/2014/main" id="{44E6337A-5DE3-4906-A47E-9C7722D77788}"/>
              </a:ext>
            </a:extLst>
          </p:cNvPr>
          <p:cNvSpPr txBox="1"/>
          <p:nvPr/>
        </p:nvSpPr>
        <p:spPr>
          <a:xfrm>
            <a:off x="1672243"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05</a:t>
            </a:r>
          </a:p>
        </p:txBody>
      </p:sp>
      <p:sp>
        <p:nvSpPr>
          <p:cNvPr id="1068" name="TextBox 1067">
            <a:extLst>
              <a:ext uri="{FF2B5EF4-FFF2-40B4-BE49-F238E27FC236}">
                <a16:creationId xmlns:a16="http://schemas.microsoft.com/office/drawing/2014/main" id="{6D21436D-A01D-4C14-B5A7-9FD90404A90F}"/>
              </a:ext>
            </a:extLst>
          </p:cNvPr>
          <p:cNvSpPr txBox="1"/>
          <p:nvPr/>
        </p:nvSpPr>
        <p:spPr>
          <a:xfrm>
            <a:off x="1907735"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69" name="TextBox 1068">
            <a:extLst>
              <a:ext uri="{FF2B5EF4-FFF2-40B4-BE49-F238E27FC236}">
                <a16:creationId xmlns:a16="http://schemas.microsoft.com/office/drawing/2014/main" id="{2631B263-4876-4D93-8F62-1528CA2EABE7}"/>
              </a:ext>
            </a:extLst>
          </p:cNvPr>
          <p:cNvSpPr txBox="1"/>
          <p:nvPr/>
        </p:nvSpPr>
        <p:spPr>
          <a:xfrm>
            <a:off x="1985324"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70" name="TextBox 1069">
            <a:extLst>
              <a:ext uri="{FF2B5EF4-FFF2-40B4-BE49-F238E27FC236}">
                <a16:creationId xmlns:a16="http://schemas.microsoft.com/office/drawing/2014/main" id="{8931D0C5-3F56-434E-B8DA-6D98769C7D32}"/>
              </a:ext>
            </a:extLst>
          </p:cNvPr>
          <p:cNvSpPr txBox="1"/>
          <p:nvPr/>
        </p:nvSpPr>
        <p:spPr>
          <a:xfrm>
            <a:off x="2103996"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71" name="TextBox 1070">
            <a:extLst>
              <a:ext uri="{FF2B5EF4-FFF2-40B4-BE49-F238E27FC236}">
                <a16:creationId xmlns:a16="http://schemas.microsoft.com/office/drawing/2014/main" id="{BEA137D8-3FB5-454A-A88C-F4CE704C617A}"/>
              </a:ext>
            </a:extLst>
          </p:cNvPr>
          <p:cNvSpPr txBox="1"/>
          <p:nvPr/>
        </p:nvSpPr>
        <p:spPr>
          <a:xfrm>
            <a:off x="2220380"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72" name="TextBox 1071">
            <a:extLst>
              <a:ext uri="{FF2B5EF4-FFF2-40B4-BE49-F238E27FC236}">
                <a16:creationId xmlns:a16="http://schemas.microsoft.com/office/drawing/2014/main" id="{DC1969D3-153F-4588-8110-B6A9873DF35F}"/>
              </a:ext>
            </a:extLst>
          </p:cNvPr>
          <p:cNvSpPr txBox="1"/>
          <p:nvPr/>
        </p:nvSpPr>
        <p:spPr>
          <a:xfrm>
            <a:off x="2339052"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073" name="TextBox 1072">
            <a:extLst>
              <a:ext uri="{FF2B5EF4-FFF2-40B4-BE49-F238E27FC236}">
                <a16:creationId xmlns:a16="http://schemas.microsoft.com/office/drawing/2014/main" id="{C274C6D1-8031-4F8D-9C72-06B2D89D6545}"/>
              </a:ext>
            </a:extLst>
          </p:cNvPr>
          <p:cNvSpPr txBox="1"/>
          <p:nvPr/>
        </p:nvSpPr>
        <p:spPr>
          <a:xfrm>
            <a:off x="3107054"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06</a:t>
            </a:r>
          </a:p>
        </p:txBody>
      </p:sp>
      <p:sp>
        <p:nvSpPr>
          <p:cNvPr id="1074" name="TextBox 1073">
            <a:extLst>
              <a:ext uri="{FF2B5EF4-FFF2-40B4-BE49-F238E27FC236}">
                <a16:creationId xmlns:a16="http://schemas.microsoft.com/office/drawing/2014/main" id="{16AED5F6-0578-4C09-8A0D-0480BD22BFAD}"/>
              </a:ext>
            </a:extLst>
          </p:cNvPr>
          <p:cNvSpPr txBox="1"/>
          <p:nvPr/>
        </p:nvSpPr>
        <p:spPr>
          <a:xfrm>
            <a:off x="3342546"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75" name="TextBox 1074">
            <a:extLst>
              <a:ext uri="{FF2B5EF4-FFF2-40B4-BE49-F238E27FC236}">
                <a16:creationId xmlns:a16="http://schemas.microsoft.com/office/drawing/2014/main" id="{210F716E-9C08-403A-A9D3-CF19D2A68077}"/>
              </a:ext>
            </a:extLst>
          </p:cNvPr>
          <p:cNvSpPr txBox="1"/>
          <p:nvPr/>
        </p:nvSpPr>
        <p:spPr>
          <a:xfrm>
            <a:off x="3420135"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76" name="TextBox 1075">
            <a:extLst>
              <a:ext uri="{FF2B5EF4-FFF2-40B4-BE49-F238E27FC236}">
                <a16:creationId xmlns:a16="http://schemas.microsoft.com/office/drawing/2014/main" id="{54DB287E-DF51-4A19-BAC3-CFBBA914E374}"/>
              </a:ext>
            </a:extLst>
          </p:cNvPr>
          <p:cNvSpPr txBox="1"/>
          <p:nvPr/>
        </p:nvSpPr>
        <p:spPr>
          <a:xfrm>
            <a:off x="3538807"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77" name="TextBox 1076">
            <a:extLst>
              <a:ext uri="{FF2B5EF4-FFF2-40B4-BE49-F238E27FC236}">
                <a16:creationId xmlns:a16="http://schemas.microsoft.com/office/drawing/2014/main" id="{5A68DAB8-4C7B-405A-80F2-E7583547A088}"/>
              </a:ext>
            </a:extLst>
          </p:cNvPr>
          <p:cNvSpPr txBox="1"/>
          <p:nvPr/>
        </p:nvSpPr>
        <p:spPr>
          <a:xfrm>
            <a:off x="3655191"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78" name="TextBox 1077">
            <a:extLst>
              <a:ext uri="{FF2B5EF4-FFF2-40B4-BE49-F238E27FC236}">
                <a16:creationId xmlns:a16="http://schemas.microsoft.com/office/drawing/2014/main" id="{06062AEE-CAAF-4C87-B022-645B35158360}"/>
              </a:ext>
            </a:extLst>
          </p:cNvPr>
          <p:cNvSpPr txBox="1"/>
          <p:nvPr/>
        </p:nvSpPr>
        <p:spPr>
          <a:xfrm>
            <a:off x="3773863"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7</a:t>
            </a:r>
          </a:p>
        </p:txBody>
      </p:sp>
      <p:sp>
        <p:nvSpPr>
          <p:cNvPr id="1079" name="TextBox 1078">
            <a:extLst>
              <a:ext uri="{FF2B5EF4-FFF2-40B4-BE49-F238E27FC236}">
                <a16:creationId xmlns:a16="http://schemas.microsoft.com/office/drawing/2014/main" id="{14394217-44F8-47D5-BF07-1B6A22EAF066}"/>
              </a:ext>
            </a:extLst>
          </p:cNvPr>
          <p:cNvSpPr txBox="1"/>
          <p:nvPr/>
        </p:nvSpPr>
        <p:spPr>
          <a:xfrm>
            <a:off x="4541854"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07</a:t>
            </a:r>
          </a:p>
        </p:txBody>
      </p:sp>
      <p:sp>
        <p:nvSpPr>
          <p:cNvPr id="1080" name="TextBox 1079">
            <a:extLst>
              <a:ext uri="{FF2B5EF4-FFF2-40B4-BE49-F238E27FC236}">
                <a16:creationId xmlns:a16="http://schemas.microsoft.com/office/drawing/2014/main" id="{D5CCE21D-9EC9-43C1-9E6E-58C19DAACA2E}"/>
              </a:ext>
            </a:extLst>
          </p:cNvPr>
          <p:cNvSpPr txBox="1"/>
          <p:nvPr/>
        </p:nvSpPr>
        <p:spPr>
          <a:xfrm>
            <a:off x="4777346"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81" name="TextBox 1080">
            <a:extLst>
              <a:ext uri="{FF2B5EF4-FFF2-40B4-BE49-F238E27FC236}">
                <a16:creationId xmlns:a16="http://schemas.microsoft.com/office/drawing/2014/main" id="{8AE82DBC-2081-42F1-835C-0129EBEC3B96}"/>
              </a:ext>
            </a:extLst>
          </p:cNvPr>
          <p:cNvSpPr txBox="1"/>
          <p:nvPr/>
        </p:nvSpPr>
        <p:spPr>
          <a:xfrm>
            <a:off x="4854935"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82" name="TextBox 1081">
            <a:extLst>
              <a:ext uri="{FF2B5EF4-FFF2-40B4-BE49-F238E27FC236}">
                <a16:creationId xmlns:a16="http://schemas.microsoft.com/office/drawing/2014/main" id="{760A59D5-6226-4529-9221-D065782ABA57}"/>
              </a:ext>
            </a:extLst>
          </p:cNvPr>
          <p:cNvSpPr txBox="1"/>
          <p:nvPr/>
        </p:nvSpPr>
        <p:spPr>
          <a:xfrm>
            <a:off x="4973607"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83" name="TextBox 1082">
            <a:extLst>
              <a:ext uri="{FF2B5EF4-FFF2-40B4-BE49-F238E27FC236}">
                <a16:creationId xmlns:a16="http://schemas.microsoft.com/office/drawing/2014/main" id="{11E901EA-6213-4D29-80CD-CB706BF70C50}"/>
              </a:ext>
            </a:extLst>
          </p:cNvPr>
          <p:cNvSpPr txBox="1"/>
          <p:nvPr/>
        </p:nvSpPr>
        <p:spPr>
          <a:xfrm>
            <a:off x="5089991"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84" name="TextBox 1083">
            <a:extLst>
              <a:ext uri="{FF2B5EF4-FFF2-40B4-BE49-F238E27FC236}">
                <a16:creationId xmlns:a16="http://schemas.microsoft.com/office/drawing/2014/main" id="{2F4F0956-A332-4082-B15B-6EA742E959DA}"/>
              </a:ext>
            </a:extLst>
          </p:cNvPr>
          <p:cNvSpPr txBox="1"/>
          <p:nvPr/>
        </p:nvSpPr>
        <p:spPr>
          <a:xfrm>
            <a:off x="5208663"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085" name="TextBox 1084">
            <a:extLst>
              <a:ext uri="{FF2B5EF4-FFF2-40B4-BE49-F238E27FC236}">
                <a16:creationId xmlns:a16="http://schemas.microsoft.com/office/drawing/2014/main" id="{C663E8D8-35FF-40ED-BEE2-457C4DFCAF09}"/>
              </a:ext>
            </a:extLst>
          </p:cNvPr>
          <p:cNvSpPr txBox="1"/>
          <p:nvPr/>
        </p:nvSpPr>
        <p:spPr>
          <a:xfrm>
            <a:off x="5976654"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08</a:t>
            </a:r>
          </a:p>
        </p:txBody>
      </p:sp>
      <p:sp>
        <p:nvSpPr>
          <p:cNvPr id="1086" name="TextBox 1085">
            <a:extLst>
              <a:ext uri="{FF2B5EF4-FFF2-40B4-BE49-F238E27FC236}">
                <a16:creationId xmlns:a16="http://schemas.microsoft.com/office/drawing/2014/main" id="{4E51AF27-B16A-4D6E-B366-F236DBD57F2A}"/>
              </a:ext>
            </a:extLst>
          </p:cNvPr>
          <p:cNvSpPr txBox="1"/>
          <p:nvPr/>
        </p:nvSpPr>
        <p:spPr>
          <a:xfrm>
            <a:off x="6212146"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87" name="TextBox 1086">
            <a:extLst>
              <a:ext uri="{FF2B5EF4-FFF2-40B4-BE49-F238E27FC236}">
                <a16:creationId xmlns:a16="http://schemas.microsoft.com/office/drawing/2014/main" id="{DFD94C04-3734-4BEF-BD61-1E795F640F7A}"/>
              </a:ext>
            </a:extLst>
          </p:cNvPr>
          <p:cNvSpPr txBox="1"/>
          <p:nvPr/>
        </p:nvSpPr>
        <p:spPr>
          <a:xfrm>
            <a:off x="6289735"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88" name="TextBox 1087">
            <a:extLst>
              <a:ext uri="{FF2B5EF4-FFF2-40B4-BE49-F238E27FC236}">
                <a16:creationId xmlns:a16="http://schemas.microsoft.com/office/drawing/2014/main" id="{EAFD5742-AA74-4206-9701-19037209A9D0}"/>
              </a:ext>
            </a:extLst>
          </p:cNvPr>
          <p:cNvSpPr txBox="1"/>
          <p:nvPr/>
        </p:nvSpPr>
        <p:spPr>
          <a:xfrm>
            <a:off x="6408407"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89" name="TextBox 1088">
            <a:extLst>
              <a:ext uri="{FF2B5EF4-FFF2-40B4-BE49-F238E27FC236}">
                <a16:creationId xmlns:a16="http://schemas.microsoft.com/office/drawing/2014/main" id="{BC1B0F6B-4521-48A4-9FC8-83CC24399B91}"/>
              </a:ext>
            </a:extLst>
          </p:cNvPr>
          <p:cNvSpPr txBox="1"/>
          <p:nvPr/>
        </p:nvSpPr>
        <p:spPr>
          <a:xfrm>
            <a:off x="6524791"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090" name="TextBox 1089">
            <a:extLst>
              <a:ext uri="{FF2B5EF4-FFF2-40B4-BE49-F238E27FC236}">
                <a16:creationId xmlns:a16="http://schemas.microsoft.com/office/drawing/2014/main" id="{B6A3C1B9-4988-4BDC-9E53-6BDED84ADA0A}"/>
              </a:ext>
            </a:extLst>
          </p:cNvPr>
          <p:cNvSpPr txBox="1"/>
          <p:nvPr/>
        </p:nvSpPr>
        <p:spPr>
          <a:xfrm>
            <a:off x="6643463"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9</a:t>
            </a:r>
          </a:p>
        </p:txBody>
      </p:sp>
      <p:sp>
        <p:nvSpPr>
          <p:cNvPr id="1091" name="TextBox 1090">
            <a:extLst>
              <a:ext uri="{FF2B5EF4-FFF2-40B4-BE49-F238E27FC236}">
                <a16:creationId xmlns:a16="http://schemas.microsoft.com/office/drawing/2014/main" id="{B8BED8CD-2C32-40FA-BC3A-20ACC5BC512F}"/>
              </a:ext>
            </a:extLst>
          </p:cNvPr>
          <p:cNvSpPr txBox="1"/>
          <p:nvPr/>
        </p:nvSpPr>
        <p:spPr>
          <a:xfrm>
            <a:off x="7411465" y="5159948"/>
            <a:ext cx="422621"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09</a:t>
            </a:r>
          </a:p>
        </p:txBody>
      </p:sp>
      <p:sp>
        <p:nvSpPr>
          <p:cNvPr id="1092" name="TextBox 1091">
            <a:extLst>
              <a:ext uri="{FF2B5EF4-FFF2-40B4-BE49-F238E27FC236}">
                <a16:creationId xmlns:a16="http://schemas.microsoft.com/office/drawing/2014/main" id="{3605CEDE-78C3-42E2-9C98-B6BDCA4211A5}"/>
              </a:ext>
            </a:extLst>
          </p:cNvPr>
          <p:cNvSpPr txBox="1"/>
          <p:nvPr/>
        </p:nvSpPr>
        <p:spPr>
          <a:xfrm>
            <a:off x="7646957" y="5170845"/>
            <a:ext cx="248264" cy="342079"/>
          </a:xfrm>
          <a:prstGeom prst="rect">
            <a:avLst/>
          </a:prstGeom>
          <a:noFill/>
        </p:spPr>
        <p:txBody>
          <a:bodyPr wrap="none" rtlCol="0">
            <a:spAutoFit/>
          </a:bodyPr>
          <a:lstStyle/>
          <a:p>
            <a:pPr algn="l"/>
            <a:r>
              <a:rPr lang="en-US" sz="1802" spc="0" baseline="0">
                <a:solidFill>
                  <a:srgbClr val="000000"/>
                </a:solidFill>
                <a:latin typeface="Arial"/>
                <a:cs typeface="Arial"/>
                <a:sym typeface="Arial"/>
                <a:rtl val="0"/>
              </a:rPr>
              <a:t>/</a:t>
            </a:r>
          </a:p>
        </p:txBody>
      </p:sp>
      <p:sp>
        <p:nvSpPr>
          <p:cNvPr id="1093" name="TextBox 1092">
            <a:extLst>
              <a:ext uri="{FF2B5EF4-FFF2-40B4-BE49-F238E27FC236}">
                <a16:creationId xmlns:a16="http://schemas.microsoft.com/office/drawing/2014/main" id="{E581AD9C-A28A-4783-BC52-696DDCAE4199}"/>
              </a:ext>
            </a:extLst>
          </p:cNvPr>
          <p:cNvSpPr txBox="1"/>
          <p:nvPr/>
        </p:nvSpPr>
        <p:spPr>
          <a:xfrm>
            <a:off x="7724546"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4" name="TextBox 1093">
            <a:extLst>
              <a:ext uri="{FF2B5EF4-FFF2-40B4-BE49-F238E27FC236}">
                <a16:creationId xmlns:a16="http://schemas.microsoft.com/office/drawing/2014/main" id="{07BE90D4-581F-4B91-B088-503E97141A4E}"/>
              </a:ext>
            </a:extLst>
          </p:cNvPr>
          <p:cNvSpPr txBox="1"/>
          <p:nvPr/>
        </p:nvSpPr>
        <p:spPr>
          <a:xfrm>
            <a:off x="7843218"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95" name="TextBox 1094">
            <a:extLst>
              <a:ext uri="{FF2B5EF4-FFF2-40B4-BE49-F238E27FC236}">
                <a16:creationId xmlns:a16="http://schemas.microsoft.com/office/drawing/2014/main" id="{610FD399-46C6-4BB5-BC71-4CA3BD6A8BE2}"/>
              </a:ext>
            </a:extLst>
          </p:cNvPr>
          <p:cNvSpPr txBox="1"/>
          <p:nvPr/>
        </p:nvSpPr>
        <p:spPr>
          <a:xfrm>
            <a:off x="7959602"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6" name="TextBox 1095">
            <a:extLst>
              <a:ext uri="{FF2B5EF4-FFF2-40B4-BE49-F238E27FC236}">
                <a16:creationId xmlns:a16="http://schemas.microsoft.com/office/drawing/2014/main" id="{B624614A-E822-49D3-A497-09A7ECD4C93E}"/>
              </a:ext>
            </a:extLst>
          </p:cNvPr>
          <p:cNvSpPr txBox="1"/>
          <p:nvPr/>
        </p:nvSpPr>
        <p:spPr>
          <a:xfrm>
            <a:off x="8078274"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097" name="TextBox 1096">
            <a:extLst>
              <a:ext uri="{FF2B5EF4-FFF2-40B4-BE49-F238E27FC236}">
                <a16:creationId xmlns:a16="http://schemas.microsoft.com/office/drawing/2014/main" id="{6CC492A4-3219-4645-9B6D-F2CE08B8F6DB}"/>
              </a:ext>
            </a:extLst>
          </p:cNvPr>
          <p:cNvSpPr txBox="1"/>
          <p:nvPr/>
        </p:nvSpPr>
        <p:spPr>
          <a:xfrm>
            <a:off x="8832796" y="5159948"/>
            <a:ext cx="509800" cy="374771"/>
          </a:xfrm>
          <a:prstGeom prst="rect">
            <a:avLst/>
          </a:prstGeom>
          <a:noFill/>
        </p:spPr>
        <p:txBody>
          <a:bodyPr wrap="none" rtlCol="0">
            <a:spAutoFit/>
          </a:bodyPr>
          <a:lstStyle/>
          <a:p>
            <a:pPr algn="l"/>
            <a:r>
              <a:rPr lang="en-US" sz="1802" spc="0" baseline="0" dirty="0">
                <a:solidFill>
                  <a:srgbClr val="000000"/>
                </a:solidFill>
                <a:latin typeface="Calibri"/>
                <a:cs typeface="Calibri"/>
                <a:sym typeface="Calibri"/>
                <a:rtl val="0"/>
              </a:rPr>
              <a:t>10/</a:t>
            </a:r>
          </a:p>
        </p:txBody>
      </p:sp>
      <p:sp>
        <p:nvSpPr>
          <p:cNvPr id="1098" name="TextBox 1097">
            <a:extLst>
              <a:ext uri="{FF2B5EF4-FFF2-40B4-BE49-F238E27FC236}">
                <a16:creationId xmlns:a16="http://schemas.microsoft.com/office/drawing/2014/main" id="{5EAC0E9A-EF60-4724-8F48-CDB7157272FD}"/>
              </a:ext>
            </a:extLst>
          </p:cNvPr>
          <p:cNvSpPr txBox="1"/>
          <p:nvPr/>
        </p:nvSpPr>
        <p:spPr>
          <a:xfrm>
            <a:off x="9158082"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099" name="TextBox 1098">
            <a:extLst>
              <a:ext uri="{FF2B5EF4-FFF2-40B4-BE49-F238E27FC236}">
                <a16:creationId xmlns:a16="http://schemas.microsoft.com/office/drawing/2014/main" id="{A597CBE8-F4A9-4BAE-82E7-56A14021D985}"/>
              </a:ext>
            </a:extLst>
          </p:cNvPr>
          <p:cNvSpPr txBox="1"/>
          <p:nvPr/>
        </p:nvSpPr>
        <p:spPr>
          <a:xfrm>
            <a:off x="9274356"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0" name="TextBox 1099">
            <a:extLst>
              <a:ext uri="{FF2B5EF4-FFF2-40B4-BE49-F238E27FC236}">
                <a16:creationId xmlns:a16="http://schemas.microsoft.com/office/drawing/2014/main" id="{C4784274-32C2-4E41-B906-536E094DA9B5}"/>
              </a:ext>
            </a:extLst>
          </p:cNvPr>
          <p:cNvSpPr txBox="1"/>
          <p:nvPr/>
        </p:nvSpPr>
        <p:spPr>
          <a:xfrm>
            <a:off x="9393138"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1" name="TextBox 1100">
            <a:extLst>
              <a:ext uri="{FF2B5EF4-FFF2-40B4-BE49-F238E27FC236}">
                <a16:creationId xmlns:a16="http://schemas.microsoft.com/office/drawing/2014/main" id="{034BE1E5-DDEC-49B1-9D82-991362BC945F}"/>
              </a:ext>
            </a:extLst>
          </p:cNvPr>
          <p:cNvSpPr txBox="1"/>
          <p:nvPr/>
        </p:nvSpPr>
        <p:spPr>
          <a:xfrm>
            <a:off x="9509412" y="515994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1</a:t>
            </a:r>
          </a:p>
        </p:txBody>
      </p:sp>
      <p:sp>
        <p:nvSpPr>
          <p:cNvPr id="1102" name="TextBox 1101">
            <a:extLst>
              <a:ext uri="{FF2B5EF4-FFF2-40B4-BE49-F238E27FC236}">
                <a16:creationId xmlns:a16="http://schemas.microsoft.com/office/drawing/2014/main" id="{399C9508-160E-478F-8637-6AA92A4B215F}"/>
              </a:ext>
            </a:extLst>
          </p:cNvPr>
          <p:cNvSpPr txBox="1"/>
          <p:nvPr/>
        </p:nvSpPr>
        <p:spPr>
          <a:xfrm>
            <a:off x="9852951" y="514913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3" name="TextBox 1102">
            <a:extLst>
              <a:ext uri="{FF2B5EF4-FFF2-40B4-BE49-F238E27FC236}">
                <a16:creationId xmlns:a16="http://schemas.microsoft.com/office/drawing/2014/main" id="{7EC9C6F9-CBCD-4F7F-B657-3B6ED71ABC1E}"/>
              </a:ext>
            </a:extLst>
          </p:cNvPr>
          <p:cNvSpPr txBox="1"/>
          <p:nvPr/>
        </p:nvSpPr>
        <p:spPr>
          <a:xfrm>
            <a:off x="9938615" y="515396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4" name="TextBox 1103">
            <a:extLst>
              <a:ext uri="{FF2B5EF4-FFF2-40B4-BE49-F238E27FC236}">
                <a16:creationId xmlns:a16="http://schemas.microsoft.com/office/drawing/2014/main" id="{3FB4408D-CC0D-444D-9B8E-EE24680182FD}"/>
              </a:ext>
            </a:extLst>
          </p:cNvPr>
          <p:cNvSpPr txBox="1"/>
          <p:nvPr/>
        </p:nvSpPr>
        <p:spPr>
          <a:xfrm>
            <a:off x="10088007" y="514913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5" name="TextBox 1104">
            <a:extLst>
              <a:ext uri="{FF2B5EF4-FFF2-40B4-BE49-F238E27FC236}">
                <a16:creationId xmlns:a16="http://schemas.microsoft.com/office/drawing/2014/main" id="{F174B2D7-D617-4C3F-B96E-326832C66AF5}"/>
              </a:ext>
            </a:extLst>
          </p:cNvPr>
          <p:cNvSpPr txBox="1"/>
          <p:nvPr/>
        </p:nvSpPr>
        <p:spPr>
          <a:xfrm>
            <a:off x="10204391" y="5149138"/>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4</a:t>
            </a:r>
          </a:p>
        </p:txBody>
      </p:sp>
      <p:sp>
        <p:nvSpPr>
          <p:cNvPr id="1106" name="TextBox 1105">
            <a:extLst>
              <a:ext uri="{FF2B5EF4-FFF2-40B4-BE49-F238E27FC236}">
                <a16:creationId xmlns:a16="http://schemas.microsoft.com/office/drawing/2014/main" id="{33562148-ECED-47B1-9A00-169C53B1E51D}"/>
              </a:ext>
            </a:extLst>
          </p:cNvPr>
          <p:cNvSpPr txBox="1"/>
          <p:nvPr/>
        </p:nvSpPr>
        <p:spPr>
          <a:xfrm>
            <a:off x="10624146" y="514704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7" name="TextBox 1106">
            <a:extLst>
              <a:ext uri="{FF2B5EF4-FFF2-40B4-BE49-F238E27FC236}">
                <a16:creationId xmlns:a16="http://schemas.microsoft.com/office/drawing/2014/main" id="{AE9622B5-4A05-49BF-B485-6979A87D792B}"/>
              </a:ext>
            </a:extLst>
          </p:cNvPr>
          <p:cNvSpPr txBox="1"/>
          <p:nvPr/>
        </p:nvSpPr>
        <p:spPr>
          <a:xfrm>
            <a:off x="10740530" y="514704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08" name="TextBox 1107">
            <a:extLst>
              <a:ext uri="{FF2B5EF4-FFF2-40B4-BE49-F238E27FC236}">
                <a16:creationId xmlns:a16="http://schemas.microsoft.com/office/drawing/2014/main" id="{E48AD5C8-B7EB-409A-A7E9-660CBD022428}"/>
              </a:ext>
            </a:extLst>
          </p:cNvPr>
          <p:cNvSpPr txBox="1"/>
          <p:nvPr/>
        </p:nvSpPr>
        <p:spPr>
          <a:xfrm>
            <a:off x="10859202" y="514704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09" name="TextBox 1108">
            <a:extLst>
              <a:ext uri="{FF2B5EF4-FFF2-40B4-BE49-F238E27FC236}">
                <a16:creationId xmlns:a16="http://schemas.microsoft.com/office/drawing/2014/main" id="{A9F4D2D6-2E88-45D2-A58B-25B7C9CB5ADB}"/>
              </a:ext>
            </a:extLst>
          </p:cNvPr>
          <p:cNvSpPr txBox="1"/>
          <p:nvPr/>
        </p:nvSpPr>
        <p:spPr>
          <a:xfrm>
            <a:off x="10975586" y="5147046"/>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6</a:t>
            </a:r>
          </a:p>
        </p:txBody>
      </p:sp>
      <p:sp>
        <p:nvSpPr>
          <p:cNvPr id="1110" name="TextBox 1109">
            <a:extLst>
              <a:ext uri="{FF2B5EF4-FFF2-40B4-BE49-F238E27FC236}">
                <a16:creationId xmlns:a16="http://schemas.microsoft.com/office/drawing/2014/main" id="{2D1D4790-A986-4789-A810-43F944B28F5D}"/>
              </a:ext>
            </a:extLst>
          </p:cNvPr>
          <p:cNvSpPr txBox="1"/>
          <p:nvPr/>
        </p:nvSpPr>
        <p:spPr>
          <a:xfrm>
            <a:off x="11398992" y="51512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11" name="TextBox 1110">
            <a:extLst>
              <a:ext uri="{FF2B5EF4-FFF2-40B4-BE49-F238E27FC236}">
                <a16:creationId xmlns:a16="http://schemas.microsoft.com/office/drawing/2014/main" id="{6497C596-1AC1-4C3F-A7AB-E93CDBA92F89}"/>
              </a:ext>
            </a:extLst>
          </p:cNvPr>
          <p:cNvSpPr txBox="1"/>
          <p:nvPr/>
        </p:nvSpPr>
        <p:spPr>
          <a:xfrm>
            <a:off x="11515375" y="51512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0</a:t>
            </a:r>
          </a:p>
        </p:txBody>
      </p:sp>
      <p:sp>
        <p:nvSpPr>
          <p:cNvPr id="1112" name="TextBox 1111">
            <a:extLst>
              <a:ext uri="{FF2B5EF4-FFF2-40B4-BE49-F238E27FC236}">
                <a16:creationId xmlns:a16="http://schemas.microsoft.com/office/drawing/2014/main" id="{9D49EFE3-65EE-42C3-82C4-086199E659F6}"/>
              </a:ext>
            </a:extLst>
          </p:cNvPr>
          <p:cNvSpPr txBox="1"/>
          <p:nvPr/>
        </p:nvSpPr>
        <p:spPr>
          <a:xfrm>
            <a:off x="11634048" y="51512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2</a:t>
            </a:r>
          </a:p>
        </p:txBody>
      </p:sp>
      <p:sp>
        <p:nvSpPr>
          <p:cNvPr id="1113" name="TextBox 1112">
            <a:extLst>
              <a:ext uri="{FF2B5EF4-FFF2-40B4-BE49-F238E27FC236}">
                <a16:creationId xmlns:a16="http://schemas.microsoft.com/office/drawing/2014/main" id="{8E1553C6-92BD-4F94-8E82-E3783A89D1A3}"/>
              </a:ext>
            </a:extLst>
          </p:cNvPr>
          <p:cNvSpPr txBox="1"/>
          <p:nvPr/>
        </p:nvSpPr>
        <p:spPr>
          <a:xfrm>
            <a:off x="11750431" y="5151219"/>
            <a:ext cx="302750" cy="374771"/>
          </a:xfrm>
          <a:prstGeom prst="rect">
            <a:avLst/>
          </a:prstGeom>
          <a:noFill/>
        </p:spPr>
        <p:txBody>
          <a:bodyPr wrap="none" rtlCol="0">
            <a:spAutoFit/>
          </a:bodyPr>
          <a:lstStyle/>
          <a:p>
            <a:pPr algn="l"/>
            <a:r>
              <a:rPr lang="en-US" sz="1802" spc="0" baseline="0">
                <a:solidFill>
                  <a:srgbClr val="000000"/>
                </a:solidFill>
                <a:latin typeface="Calibri"/>
                <a:cs typeface="Calibri"/>
                <a:sym typeface="Calibri"/>
                <a:rtl val="0"/>
              </a:rPr>
              <a:t>8</a:t>
            </a:r>
          </a:p>
        </p:txBody>
      </p:sp>
      <p:sp>
        <p:nvSpPr>
          <p:cNvPr id="1114" name="Freeform: Shape 1113">
            <a:extLst>
              <a:ext uri="{FF2B5EF4-FFF2-40B4-BE49-F238E27FC236}">
                <a16:creationId xmlns:a16="http://schemas.microsoft.com/office/drawing/2014/main" id="{CFD11173-9EF1-4E8F-9BBC-F7A9C89DE3A4}"/>
              </a:ext>
            </a:extLst>
          </p:cNvPr>
          <p:cNvSpPr/>
          <p:nvPr/>
        </p:nvSpPr>
        <p:spPr>
          <a:xfrm>
            <a:off x="716436" y="1383960"/>
            <a:ext cx="10897" cy="3809503"/>
          </a:xfrm>
          <a:custGeom>
            <a:avLst/>
            <a:gdLst>
              <a:gd name="connsiteX0" fmla="*/ 0 w 10897"/>
              <a:gd name="connsiteY0" fmla="*/ 3809503 h 3809503"/>
              <a:gd name="connsiteX1" fmla="*/ 0 w 10897"/>
              <a:gd name="connsiteY1" fmla="*/ 0 h 3809503"/>
            </a:gdLst>
            <a:ahLst/>
            <a:cxnLst>
              <a:cxn ang="0">
                <a:pos x="connsiteX0" y="connsiteY0"/>
              </a:cxn>
              <a:cxn ang="0">
                <a:pos x="connsiteX1" y="connsiteY1"/>
              </a:cxn>
            </a:cxnLst>
            <a:rect l="l" t="t" r="r" b="b"/>
            <a:pathLst>
              <a:path w="10897" h="3809503">
                <a:moveTo>
                  <a:pt x="0" y="3809503"/>
                </a:moveTo>
                <a:lnTo>
                  <a:pt x="0" y="0"/>
                </a:lnTo>
              </a:path>
            </a:pathLst>
          </a:custGeom>
          <a:ln w="10892" cap="flat">
            <a:solidFill>
              <a:srgbClr val="000000"/>
            </a:solidFill>
            <a:prstDash val="solid"/>
            <a:round/>
          </a:ln>
        </p:spPr>
        <p:txBody>
          <a:bodyPr rtlCol="0" anchor="ctr"/>
          <a:lstStyle/>
          <a:p>
            <a:endParaRPr lang="en-US"/>
          </a:p>
        </p:txBody>
      </p:sp>
      <p:sp>
        <p:nvSpPr>
          <p:cNvPr id="1115" name="Freeform: Shape 1114">
            <a:extLst>
              <a:ext uri="{FF2B5EF4-FFF2-40B4-BE49-F238E27FC236}">
                <a16:creationId xmlns:a16="http://schemas.microsoft.com/office/drawing/2014/main" id="{F8BFD3DC-EA9E-4AF6-83AA-2E02A8BD588E}"/>
              </a:ext>
            </a:extLst>
          </p:cNvPr>
          <p:cNvSpPr/>
          <p:nvPr/>
        </p:nvSpPr>
        <p:spPr>
          <a:xfrm>
            <a:off x="720249" y="5193463"/>
            <a:ext cx="9416715" cy="48003"/>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solidFill>
              <a:srgbClr val="000000"/>
            </a:solidFill>
            <a:prstDash val="solid"/>
            <a:round/>
          </a:ln>
        </p:spPr>
        <p:txBody>
          <a:bodyPr rtlCol="0" anchor="ctr"/>
          <a:lstStyle/>
          <a:p>
            <a:endParaRPr lang="en-US"/>
          </a:p>
        </p:txBody>
      </p:sp>
      <p:sp>
        <p:nvSpPr>
          <p:cNvPr id="1116" name="Freeform: Shape 1115">
            <a:extLst>
              <a:ext uri="{FF2B5EF4-FFF2-40B4-BE49-F238E27FC236}">
                <a16:creationId xmlns:a16="http://schemas.microsoft.com/office/drawing/2014/main" id="{FB49C129-15B9-44D7-83B0-FAF72FD63D39}"/>
              </a:ext>
            </a:extLst>
          </p:cNvPr>
          <p:cNvSpPr/>
          <p:nvPr/>
        </p:nvSpPr>
        <p:spPr>
          <a:xfrm>
            <a:off x="720250" y="1381362"/>
            <a:ext cx="9409538" cy="48317"/>
          </a:xfrm>
          <a:custGeom>
            <a:avLst/>
            <a:gdLst>
              <a:gd name="connsiteX0" fmla="*/ 0 w 8609236"/>
              <a:gd name="connsiteY0" fmla="*/ 0 h 10897"/>
              <a:gd name="connsiteX1" fmla="*/ 8609236 w 8609236"/>
              <a:gd name="connsiteY1" fmla="*/ 0 h 10897"/>
            </a:gdLst>
            <a:ahLst/>
            <a:cxnLst>
              <a:cxn ang="0">
                <a:pos x="connsiteX0" y="connsiteY0"/>
              </a:cxn>
              <a:cxn ang="0">
                <a:pos x="connsiteX1" y="connsiteY1"/>
              </a:cxn>
            </a:cxnLst>
            <a:rect l="l" t="t" r="r" b="b"/>
            <a:pathLst>
              <a:path w="8609236" h="10897">
                <a:moveTo>
                  <a:pt x="0" y="0"/>
                </a:moveTo>
                <a:lnTo>
                  <a:pt x="8609236" y="0"/>
                </a:lnTo>
              </a:path>
            </a:pathLst>
          </a:custGeom>
          <a:ln w="10892" cap="flat">
            <a:solidFill>
              <a:srgbClr val="000000"/>
            </a:solidFill>
            <a:prstDash val="solid"/>
            <a:round/>
          </a:ln>
        </p:spPr>
        <p:txBody>
          <a:bodyPr rtlCol="0" anchor="ctr"/>
          <a:lstStyle/>
          <a:p>
            <a:endParaRPr lang="en-US"/>
          </a:p>
        </p:txBody>
      </p:sp>
      <p:grpSp>
        <p:nvGrpSpPr>
          <p:cNvPr id="1118" name="Graphic 53">
            <a:extLst>
              <a:ext uri="{FF2B5EF4-FFF2-40B4-BE49-F238E27FC236}">
                <a16:creationId xmlns:a16="http://schemas.microsoft.com/office/drawing/2014/main" id="{3B99886D-BDD6-4683-838B-12734E9C912A}"/>
              </a:ext>
            </a:extLst>
          </p:cNvPr>
          <p:cNvGrpSpPr/>
          <p:nvPr/>
        </p:nvGrpSpPr>
        <p:grpSpPr>
          <a:xfrm>
            <a:off x="9324474" y="4852266"/>
            <a:ext cx="2777190" cy="11510"/>
            <a:chOff x="9306905" y="4898692"/>
            <a:chExt cx="2777190" cy="11510"/>
          </a:xfrm>
        </p:grpSpPr>
        <p:sp>
          <p:nvSpPr>
            <p:cNvPr id="1119" name="Freeform: Shape 1118">
              <a:extLst>
                <a:ext uri="{FF2B5EF4-FFF2-40B4-BE49-F238E27FC236}">
                  <a16:creationId xmlns:a16="http://schemas.microsoft.com/office/drawing/2014/main" id="{A3D51BFD-CEFA-481A-B8E8-865BFBF87C24}"/>
                </a:ext>
              </a:extLst>
            </p:cNvPr>
            <p:cNvSpPr/>
            <p:nvPr/>
          </p:nvSpPr>
          <p:spPr>
            <a:xfrm>
              <a:off x="9306905" y="489869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0" name="Freeform: Shape 1119">
              <a:extLst>
                <a:ext uri="{FF2B5EF4-FFF2-40B4-BE49-F238E27FC236}">
                  <a16:creationId xmlns:a16="http://schemas.microsoft.com/office/drawing/2014/main" id="{3221AD46-CE7B-43D4-B46C-835A79848896}"/>
                </a:ext>
              </a:extLst>
            </p:cNvPr>
            <p:cNvSpPr/>
            <p:nvPr/>
          </p:nvSpPr>
          <p:spPr>
            <a:xfrm>
              <a:off x="9356379" y="4898692"/>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1" name="Freeform: Shape 1120">
              <a:extLst>
                <a:ext uri="{FF2B5EF4-FFF2-40B4-BE49-F238E27FC236}">
                  <a16:creationId xmlns:a16="http://schemas.microsoft.com/office/drawing/2014/main" id="{28175D36-A3C1-413A-80C8-BB70FAE1925F}"/>
                </a:ext>
              </a:extLst>
            </p:cNvPr>
            <p:cNvSpPr/>
            <p:nvPr/>
          </p:nvSpPr>
          <p:spPr>
            <a:xfrm>
              <a:off x="12067749" y="4898692"/>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22" name="Graphic 53">
            <a:extLst>
              <a:ext uri="{FF2B5EF4-FFF2-40B4-BE49-F238E27FC236}">
                <a16:creationId xmlns:a16="http://schemas.microsoft.com/office/drawing/2014/main" id="{196DEE4E-4BF4-4A2E-BE6C-771BCB54B4D0}"/>
              </a:ext>
            </a:extLst>
          </p:cNvPr>
          <p:cNvGrpSpPr/>
          <p:nvPr/>
        </p:nvGrpSpPr>
        <p:grpSpPr>
          <a:xfrm>
            <a:off x="9324474" y="4506275"/>
            <a:ext cx="2777190" cy="11510"/>
            <a:chOff x="9306905" y="4552701"/>
            <a:chExt cx="2777190" cy="11510"/>
          </a:xfrm>
        </p:grpSpPr>
        <p:sp>
          <p:nvSpPr>
            <p:cNvPr id="1123" name="Freeform: Shape 1122">
              <a:extLst>
                <a:ext uri="{FF2B5EF4-FFF2-40B4-BE49-F238E27FC236}">
                  <a16:creationId xmlns:a16="http://schemas.microsoft.com/office/drawing/2014/main" id="{95BB6D8B-5D03-474A-A30F-47318B9078C8}"/>
                </a:ext>
              </a:extLst>
            </p:cNvPr>
            <p:cNvSpPr/>
            <p:nvPr/>
          </p:nvSpPr>
          <p:spPr>
            <a:xfrm>
              <a:off x="9306905" y="455270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4" name="Freeform: Shape 1123">
              <a:extLst>
                <a:ext uri="{FF2B5EF4-FFF2-40B4-BE49-F238E27FC236}">
                  <a16:creationId xmlns:a16="http://schemas.microsoft.com/office/drawing/2014/main" id="{F1956D69-B008-47F9-86F3-6CED68C0E2AC}"/>
                </a:ext>
              </a:extLst>
            </p:cNvPr>
            <p:cNvSpPr/>
            <p:nvPr/>
          </p:nvSpPr>
          <p:spPr>
            <a:xfrm>
              <a:off x="9356379" y="4552701"/>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5" name="Freeform: Shape 1124">
              <a:extLst>
                <a:ext uri="{FF2B5EF4-FFF2-40B4-BE49-F238E27FC236}">
                  <a16:creationId xmlns:a16="http://schemas.microsoft.com/office/drawing/2014/main" id="{BA318793-E0E3-4E06-B41D-E540DDBE0C22}"/>
                </a:ext>
              </a:extLst>
            </p:cNvPr>
            <p:cNvSpPr/>
            <p:nvPr/>
          </p:nvSpPr>
          <p:spPr>
            <a:xfrm>
              <a:off x="12067749" y="455270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26" name="Graphic 53">
            <a:extLst>
              <a:ext uri="{FF2B5EF4-FFF2-40B4-BE49-F238E27FC236}">
                <a16:creationId xmlns:a16="http://schemas.microsoft.com/office/drawing/2014/main" id="{2BFA0B62-5DFC-4633-B8DC-654607DF9E2C}"/>
              </a:ext>
            </a:extLst>
          </p:cNvPr>
          <p:cNvGrpSpPr/>
          <p:nvPr/>
        </p:nvGrpSpPr>
        <p:grpSpPr>
          <a:xfrm>
            <a:off x="9324474" y="4159193"/>
            <a:ext cx="2777190" cy="11510"/>
            <a:chOff x="9306905" y="4205619"/>
            <a:chExt cx="2777190" cy="11510"/>
          </a:xfrm>
        </p:grpSpPr>
        <p:sp>
          <p:nvSpPr>
            <p:cNvPr id="1127" name="Freeform: Shape 1126">
              <a:extLst>
                <a:ext uri="{FF2B5EF4-FFF2-40B4-BE49-F238E27FC236}">
                  <a16:creationId xmlns:a16="http://schemas.microsoft.com/office/drawing/2014/main" id="{2DA88FF3-A76C-49E6-9261-0C0FEC387799}"/>
                </a:ext>
              </a:extLst>
            </p:cNvPr>
            <p:cNvSpPr/>
            <p:nvPr/>
          </p:nvSpPr>
          <p:spPr>
            <a:xfrm>
              <a:off x="9306905" y="420561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28" name="Freeform: Shape 1127">
              <a:extLst>
                <a:ext uri="{FF2B5EF4-FFF2-40B4-BE49-F238E27FC236}">
                  <a16:creationId xmlns:a16="http://schemas.microsoft.com/office/drawing/2014/main" id="{6DA1C031-59F9-4681-AB57-8CAA547D4FAD}"/>
                </a:ext>
              </a:extLst>
            </p:cNvPr>
            <p:cNvSpPr/>
            <p:nvPr/>
          </p:nvSpPr>
          <p:spPr>
            <a:xfrm>
              <a:off x="9356379" y="4205619"/>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29" name="Freeform: Shape 1128">
              <a:extLst>
                <a:ext uri="{FF2B5EF4-FFF2-40B4-BE49-F238E27FC236}">
                  <a16:creationId xmlns:a16="http://schemas.microsoft.com/office/drawing/2014/main" id="{2EC45526-19CF-4F2A-B0A8-68C624480FD1}"/>
                </a:ext>
              </a:extLst>
            </p:cNvPr>
            <p:cNvSpPr/>
            <p:nvPr/>
          </p:nvSpPr>
          <p:spPr>
            <a:xfrm>
              <a:off x="12067749" y="4205619"/>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0" name="Graphic 53">
            <a:extLst>
              <a:ext uri="{FF2B5EF4-FFF2-40B4-BE49-F238E27FC236}">
                <a16:creationId xmlns:a16="http://schemas.microsoft.com/office/drawing/2014/main" id="{43D40C60-F678-4461-93AF-D2B8CD60FC6D}"/>
              </a:ext>
            </a:extLst>
          </p:cNvPr>
          <p:cNvGrpSpPr/>
          <p:nvPr/>
        </p:nvGrpSpPr>
        <p:grpSpPr>
          <a:xfrm>
            <a:off x="9324474" y="3813202"/>
            <a:ext cx="2777190" cy="11510"/>
            <a:chOff x="9306905" y="3859628"/>
            <a:chExt cx="2777190" cy="11510"/>
          </a:xfrm>
        </p:grpSpPr>
        <p:sp>
          <p:nvSpPr>
            <p:cNvPr id="1131" name="Freeform: Shape 1130">
              <a:extLst>
                <a:ext uri="{FF2B5EF4-FFF2-40B4-BE49-F238E27FC236}">
                  <a16:creationId xmlns:a16="http://schemas.microsoft.com/office/drawing/2014/main" id="{6889D644-000C-4603-B1EE-03C172CDD47C}"/>
                </a:ext>
              </a:extLst>
            </p:cNvPr>
            <p:cNvSpPr/>
            <p:nvPr/>
          </p:nvSpPr>
          <p:spPr>
            <a:xfrm>
              <a:off x="9306905" y="3859628"/>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32" name="Freeform: Shape 1131">
              <a:extLst>
                <a:ext uri="{FF2B5EF4-FFF2-40B4-BE49-F238E27FC236}">
                  <a16:creationId xmlns:a16="http://schemas.microsoft.com/office/drawing/2014/main" id="{8A214AB0-B364-4F17-AE23-D5231C845849}"/>
                </a:ext>
              </a:extLst>
            </p:cNvPr>
            <p:cNvSpPr/>
            <p:nvPr/>
          </p:nvSpPr>
          <p:spPr>
            <a:xfrm>
              <a:off x="9356379" y="3859628"/>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33" name="Freeform: Shape 1132">
              <a:extLst>
                <a:ext uri="{FF2B5EF4-FFF2-40B4-BE49-F238E27FC236}">
                  <a16:creationId xmlns:a16="http://schemas.microsoft.com/office/drawing/2014/main" id="{1C9F5F7B-DCBC-45EA-8C02-7B31CF9E8B1B}"/>
                </a:ext>
              </a:extLst>
            </p:cNvPr>
            <p:cNvSpPr/>
            <p:nvPr/>
          </p:nvSpPr>
          <p:spPr>
            <a:xfrm>
              <a:off x="12067749" y="3859628"/>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4" name="Graphic 53">
            <a:extLst>
              <a:ext uri="{FF2B5EF4-FFF2-40B4-BE49-F238E27FC236}">
                <a16:creationId xmlns:a16="http://schemas.microsoft.com/office/drawing/2014/main" id="{853989EF-CFA0-466A-A3F0-C20D5170E6D5}"/>
              </a:ext>
            </a:extLst>
          </p:cNvPr>
          <p:cNvGrpSpPr/>
          <p:nvPr/>
        </p:nvGrpSpPr>
        <p:grpSpPr>
          <a:xfrm>
            <a:off x="9324474" y="3467101"/>
            <a:ext cx="2777190" cy="11510"/>
            <a:chOff x="9306905" y="3513527"/>
            <a:chExt cx="2777190" cy="11510"/>
          </a:xfrm>
        </p:grpSpPr>
        <p:sp>
          <p:nvSpPr>
            <p:cNvPr id="1135" name="Freeform: Shape 1134">
              <a:extLst>
                <a:ext uri="{FF2B5EF4-FFF2-40B4-BE49-F238E27FC236}">
                  <a16:creationId xmlns:a16="http://schemas.microsoft.com/office/drawing/2014/main" id="{A41D56E0-E91E-4141-BDAE-58B5E99DCA5D}"/>
                </a:ext>
              </a:extLst>
            </p:cNvPr>
            <p:cNvSpPr/>
            <p:nvPr/>
          </p:nvSpPr>
          <p:spPr>
            <a:xfrm>
              <a:off x="9306905" y="351352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36" name="Freeform: Shape 1135">
              <a:extLst>
                <a:ext uri="{FF2B5EF4-FFF2-40B4-BE49-F238E27FC236}">
                  <a16:creationId xmlns:a16="http://schemas.microsoft.com/office/drawing/2014/main" id="{4003EBE5-55F4-44C3-8294-31DF06F86FC3}"/>
                </a:ext>
              </a:extLst>
            </p:cNvPr>
            <p:cNvSpPr/>
            <p:nvPr/>
          </p:nvSpPr>
          <p:spPr>
            <a:xfrm>
              <a:off x="9356379" y="3513527"/>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37" name="Freeform: Shape 1136">
              <a:extLst>
                <a:ext uri="{FF2B5EF4-FFF2-40B4-BE49-F238E27FC236}">
                  <a16:creationId xmlns:a16="http://schemas.microsoft.com/office/drawing/2014/main" id="{A8F21E19-B9B2-4EE9-AEE5-8426EF357DBA}"/>
                </a:ext>
              </a:extLst>
            </p:cNvPr>
            <p:cNvSpPr/>
            <p:nvPr/>
          </p:nvSpPr>
          <p:spPr>
            <a:xfrm>
              <a:off x="12067749" y="3513527"/>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38" name="Graphic 53">
            <a:extLst>
              <a:ext uri="{FF2B5EF4-FFF2-40B4-BE49-F238E27FC236}">
                <a16:creationId xmlns:a16="http://schemas.microsoft.com/office/drawing/2014/main" id="{BD4CF91A-E05B-4E56-B6A6-F0A2331642B3}"/>
              </a:ext>
            </a:extLst>
          </p:cNvPr>
          <p:cNvGrpSpPr/>
          <p:nvPr/>
        </p:nvGrpSpPr>
        <p:grpSpPr>
          <a:xfrm>
            <a:off x="9324474" y="3121110"/>
            <a:ext cx="2777190" cy="11510"/>
            <a:chOff x="9306905" y="3167536"/>
            <a:chExt cx="2777190" cy="11510"/>
          </a:xfrm>
        </p:grpSpPr>
        <p:sp>
          <p:nvSpPr>
            <p:cNvPr id="1139" name="Freeform: Shape 1138">
              <a:extLst>
                <a:ext uri="{FF2B5EF4-FFF2-40B4-BE49-F238E27FC236}">
                  <a16:creationId xmlns:a16="http://schemas.microsoft.com/office/drawing/2014/main" id="{2FBB73F4-FB8F-4FCD-94C2-9094E1926672}"/>
                </a:ext>
              </a:extLst>
            </p:cNvPr>
            <p:cNvSpPr/>
            <p:nvPr/>
          </p:nvSpPr>
          <p:spPr>
            <a:xfrm>
              <a:off x="9306905" y="316753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0" name="Freeform: Shape 1139">
              <a:extLst>
                <a:ext uri="{FF2B5EF4-FFF2-40B4-BE49-F238E27FC236}">
                  <a16:creationId xmlns:a16="http://schemas.microsoft.com/office/drawing/2014/main" id="{088E47F3-A63B-4771-B09D-4AF9F4898EF9}"/>
                </a:ext>
              </a:extLst>
            </p:cNvPr>
            <p:cNvSpPr/>
            <p:nvPr/>
          </p:nvSpPr>
          <p:spPr>
            <a:xfrm>
              <a:off x="9356379" y="3167536"/>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1" name="Freeform: Shape 1140">
              <a:extLst>
                <a:ext uri="{FF2B5EF4-FFF2-40B4-BE49-F238E27FC236}">
                  <a16:creationId xmlns:a16="http://schemas.microsoft.com/office/drawing/2014/main" id="{1AEFA96A-63C1-4E9B-A121-2CA33FE96F6D}"/>
                </a:ext>
              </a:extLst>
            </p:cNvPr>
            <p:cNvSpPr/>
            <p:nvPr/>
          </p:nvSpPr>
          <p:spPr>
            <a:xfrm>
              <a:off x="12067749" y="3167536"/>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42" name="Graphic 53">
            <a:extLst>
              <a:ext uri="{FF2B5EF4-FFF2-40B4-BE49-F238E27FC236}">
                <a16:creationId xmlns:a16="http://schemas.microsoft.com/office/drawing/2014/main" id="{62BAE39E-A44B-451A-9EBF-251AB2A6A027}"/>
              </a:ext>
            </a:extLst>
          </p:cNvPr>
          <p:cNvGrpSpPr/>
          <p:nvPr/>
        </p:nvGrpSpPr>
        <p:grpSpPr>
          <a:xfrm>
            <a:off x="9324474" y="2774029"/>
            <a:ext cx="2777190" cy="11510"/>
            <a:chOff x="9306905" y="2820455"/>
            <a:chExt cx="2777190" cy="11510"/>
          </a:xfrm>
        </p:grpSpPr>
        <p:sp>
          <p:nvSpPr>
            <p:cNvPr id="1143" name="Freeform: Shape 1142">
              <a:extLst>
                <a:ext uri="{FF2B5EF4-FFF2-40B4-BE49-F238E27FC236}">
                  <a16:creationId xmlns:a16="http://schemas.microsoft.com/office/drawing/2014/main" id="{68D41EB2-788F-4395-A8F9-F68A5A31B7F5}"/>
                </a:ext>
              </a:extLst>
            </p:cNvPr>
            <p:cNvSpPr/>
            <p:nvPr/>
          </p:nvSpPr>
          <p:spPr>
            <a:xfrm>
              <a:off x="9306905" y="2820455"/>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4" name="Freeform: Shape 1143">
              <a:extLst>
                <a:ext uri="{FF2B5EF4-FFF2-40B4-BE49-F238E27FC236}">
                  <a16:creationId xmlns:a16="http://schemas.microsoft.com/office/drawing/2014/main" id="{303587BD-6120-4AC1-9774-DE3435986E54}"/>
                </a:ext>
              </a:extLst>
            </p:cNvPr>
            <p:cNvSpPr/>
            <p:nvPr/>
          </p:nvSpPr>
          <p:spPr>
            <a:xfrm>
              <a:off x="9356379" y="2820455"/>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5" name="Freeform: Shape 1144">
              <a:extLst>
                <a:ext uri="{FF2B5EF4-FFF2-40B4-BE49-F238E27FC236}">
                  <a16:creationId xmlns:a16="http://schemas.microsoft.com/office/drawing/2014/main" id="{4E55C2E1-37DD-400D-A08B-48FE6BCDF389}"/>
                </a:ext>
              </a:extLst>
            </p:cNvPr>
            <p:cNvSpPr/>
            <p:nvPr/>
          </p:nvSpPr>
          <p:spPr>
            <a:xfrm>
              <a:off x="12067749" y="2820455"/>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46" name="Graphic 53">
            <a:extLst>
              <a:ext uri="{FF2B5EF4-FFF2-40B4-BE49-F238E27FC236}">
                <a16:creationId xmlns:a16="http://schemas.microsoft.com/office/drawing/2014/main" id="{AE1485AD-397E-4AAB-9321-2F5CEE612733}"/>
              </a:ext>
            </a:extLst>
          </p:cNvPr>
          <p:cNvGrpSpPr/>
          <p:nvPr/>
        </p:nvGrpSpPr>
        <p:grpSpPr>
          <a:xfrm>
            <a:off x="9324474" y="2427928"/>
            <a:ext cx="2777190" cy="11510"/>
            <a:chOff x="9306905" y="2474354"/>
            <a:chExt cx="2777190" cy="11510"/>
          </a:xfrm>
        </p:grpSpPr>
        <p:sp>
          <p:nvSpPr>
            <p:cNvPr id="1147" name="Freeform: Shape 1146">
              <a:extLst>
                <a:ext uri="{FF2B5EF4-FFF2-40B4-BE49-F238E27FC236}">
                  <a16:creationId xmlns:a16="http://schemas.microsoft.com/office/drawing/2014/main" id="{9BD9A482-F40E-4F97-AB76-E7847A06AD35}"/>
                </a:ext>
              </a:extLst>
            </p:cNvPr>
            <p:cNvSpPr/>
            <p:nvPr/>
          </p:nvSpPr>
          <p:spPr>
            <a:xfrm>
              <a:off x="9306905" y="247435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48" name="Freeform: Shape 1147">
              <a:extLst>
                <a:ext uri="{FF2B5EF4-FFF2-40B4-BE49-F238E27FC236}">
                  <a16:creationId xmlns:a16="http://schemas.microsoft.com/office/drawing/2014/main" id="{7FA3F870-3BBE-4486-A57E-76700943A122}"/>
                </a:ext>
              </a:extLst>
            </p:cNvPr>
            <p:cNvSpPr/>
            <p:nvPr/>
          </p:nvSpPr>
          <p:spPr>
            <a:xfrm>
              <a:off x="9356379" y="2474354"/>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49" name="Freeform: Shape 1148">
              <a:extLst>
                <a:ext uri="{FF2B5EF4-FFF2-40B4-BE49-F238E27FC236}">
                  <a16:creationId xmlns:a16="http://schemas.microsoft.com/office/drawing/2014/main" id="{608B4E4A-8F1D-491E-8452-D798DF7AD7CE}"/>
                </a:ext>
              </a:extLst>
            </p:cNvPr>
            <p:cNvSpPr/>
            <p:nvPr/>
          </p:nvSpPr>
          <p:spPr>
            <a:xfrm>
              <a:off x="12067749" y="2474354"/>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50" name="Graphic 53">
            <a:extLst>
              <a:ext uri="{FF2B5EF4-FFF2-40B4-BE49-F238E27FC236}">
                <a16:creationId xmlns:a16="http://schemas.microsoft.com/office/drawing/2014/main" id="{893CE2C8-887E-43BE-B07F-07CBCA1B8F0C}"/>
              </a:ext>
            </a:extLst>
          </p:cNvPr>
          <p:cNvGrpSpPr/>
          <p:nvPr/>
        </p:nvGrpSpPr>
        <p:grpSpPr>
          <a:xfrm>
            <a:off x="9324474" y="2081937"/>
            <a:ext cx="2777190" cy="11510"/>
            <a:chOff x="9306905" y="2128363"/>
            <a:chExt cx="2777190" cy="11510"/>
          </a:xfrm>
        </p:grpSpPr>
        <p:sp>
          <p:nvSpPr>
            <p:cNvPr id="1151" name="Freeform: Shape 1150">
              <a:extLst>
                <a:ext uri="{FF2B5EF4-FFF2-40B4-BE49-F238E27FC236}">
                  <a16:creationId xmlns:a16="http://schemas.microsoft.com/office/drawing/2014/main" id="{39A2CF9A-E81C-4ED3-9F5F-9BD036CE9C9C}"/>
                </a:ext>
              </a:extLst>
            </p:cNvPr>
            <p:cNvSpPr/>
            <p:nvPr/>
          </p:nvSpPr>
          <p:spPr>
            <a:xfrm>
              <a:off x="9306905" y="2128363"/>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52" name="Freeform: Shape 1151">
              <a:extLst>
                <a:ext uri="{FF2B5EF4-FFF2-40B4-BE49-F238E27FC236}">
                  <a16:creationId xmlns:a16="http://schemas.microsoft.com/office/drawing/2014/main" id="{E315C755-D6DB-4B92-8E13-0AC57CDC325E}"/>
                </a:ext>
              </a:extLst>
            </p:cNvPr>
            <p:cNvSpPr/>
            <p:nvPr/>
          </p:nvSpPr>
          <p:spPr>
            <a:xfrm>
              <a:off x="9356379" y="2128363"/>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53" name="Freeform: Shape 1152">
              <a:extLst>
                <a:ext uri="{FF2B5EF4-FFF2-40B4-BE49-F238E27FC236}">
                  <a16:creationId xmlns:a16="http://schemas.microsoft.com/office/drawing/2014/main" id="{159F3A9D-069C-49E3-8A79-41E3350C6CBC}"/>
                </a:ext>
              </a:extLst>
            </p:cNvPr>
            <p:cNvSpPr/>
            <p:nvPr/>
          </p:nvSpPr>
          <p:spPr>
            <a:xfrm>
              <a:off x="12067749" y="2128363"/>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grpSp>
        <p:nvGrpSpPr>
          <p:cNvPr id="1154" name="Graphic 53">
            <a:extLst>
              <a:ext uri="{FF2B5EF4-FFF2-40B4-BE49-F238E27FC236}">
                <a16:creationId xmlns:a16="http://schemas.microsoft.com/office/drawing/2014/main" id="{AF1FB7C8-D836-4FF4-B068-7563C5320ACE}"/>
              </a:ext>
            </a:extLst>
          </p:cNvPr>
          <p:cNvGrpSpPr/>
          <p:nvPr/>
        </p:nvGrpSpPr>
        <p:grpSpPr>
          <a:xfrm>
            <a:off x="9324474" y="1734855"/>
            <a:ext cx="2777190" cy="11510"/>
            <a:chOff x="9306905" y="1781281"/>
            <a:chExt cx="2777190" cy="11510"/>
          </a:xfrm>
        </p:grpSpPr>
        <p:sp>
          <p:nvSpPr>
            <p:cNvPr id="1155" name="Freeform: Shape 1154">
              <a:extLst>
                <a:ext uri="{FF2B5EF4-FFF2-40B4-BE49-F238E27FC236}">
                  <a16:creationId xmlns:a16="http://schemas.microsoft.com/office/drawing/2014/main" id="{E1AEC802-F9E2-46D0-8A63-D111EC932468}"/>
                </a:ext>
              </a:extLst>
            </p:cNvPr>
            <p:cNvSpPr/>
            <p:nvPr/>
          </p:nvSpPr>
          <p:spPr>
            <a:xfrm>
              <a:off x="9306905" y="178128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sp>
          <p:nvSpPr>
            <p:cNvPr id="1156" name="Freeform: Shape 1155">
              <a:extLst>
                <a:ext uri="{FF2B5EF4-FFF2-40B4-BE49-F238E27FC236}">
                  <a16:creationId xmlns:a16="http://schemas.microsoft.com/office/drawing/2014/main" id="{F34D0FC1-3280-49AF-AB68-B17F6E33CC5E}"/>
                </a:ext>
              </a:extLst>
            </p:cNvPr>
            <p:cNvSpPr/>
            <p:nvPr/>
          </p:nvSpPr>
          <p:spPr>
            <a:xfrm>
              <a:off x="9356379" y="1781281"/>
              <a:ext cx="2694806" cy="10897"/>
            </a:xfrm>
            <a:custGeom>
              <a:avLst/>
              <a:gdLst>
                <a:gd name="connsiteX0" fmla="*/ 0 w 2694806"/>
                <a:gd name="connsiteY0" fmla="*/ 0 h 10897"/>
                <a:gd name="connsiteX1" fmla="*/ 2694806 w 2694806"/>
                <a:gd name="connsiteY1" fmla="*/ 0 h 10897"/>
              </a:gdLst>
              <a:ahLst/>
              <a:cxnLst>
                <a:cxn ang="0">
                  <a:pos x="connsiteX0" y="connsiteY0"/>
                </a:cxn>
                <a:cxn ang="0">
                  <a:pos x="connsiteX1" y="connsiteY1"/>
                </a:cxn>
              </a:cxnLst>
              <a:rect l="l" t="t" r="r" b="b"/>
              <a:pathLst>
                <a:path w="2694806" h="10897">
                  <a:moveTo>
                    <a:pt x="0" y="0"/>
                  </a:moveTo>
                  <a:lnTo>
                    <a:pt x="2694806" y="0"/>
                  </a:lnTo>
                </a:path>
              </a:pathLst>
            </a:custGeom>
            <a:ln w="8169" cap="flat">
              <a:solidFill>
                <a:srgbClr val="808285"/>
              </a:solidFill>
              <a:custDash>
                <a:ds d="227573" sp="227573"/>
              </a:custDash>
              <a:round/>
            </a:ln>
          </p:spPr>
          <p:txBody>
            <a:bodyPr rtlCol="0" anchor="ctr"/>
            <a:lstStyle/>
            <a:p>
              <a:endParaRPr lang="en-US"/>
            </a:p>
          </p:txBody>
        </p:sp>
        <p:sp>
          <p:nvSpPr>
            <p:cNvPr id="1157" name="Freeform: Shape 1156">
              <a:extLst>
                <a:ext uri="{FF2B5EF4-FFF2-40B4-BE49-F238E27FC236}">
                  <a16:creationId xmlns:a16="http://schemas.microsoft.com/office/drawing/2014/main" id="{F7C72184-CD37-41DA-BAD4-08461FCCE752}"/>
                </a:ext>
              </a:extLst>
            </p:cNvPr>
            <p:cNvSpPr/>
            <p:nvPr/>
          </p:nvSpPr>
          <p:spPr>
            <a:xfrm>
              <a:off x="12067749" y="1781281"/>
              <a:ext cx="16346" cy="10897"/>
            </a:xfrm>
            <a:custGeom>
              <a:avLst/>
              <a:gdLst>
                <a:gd name="connsiteX0" fmla="*/ 0 w 16346"/>
                <a:gd name="connsiteY0" fmla="*/ 0 h 10897"/>
                <a:gd name="connsiteX1" fmla="*/ 16346 w 16346"/>
                <a:gd name="connsiteY1" fmla="*/ 0 h 10897"/>
              </a:gdLst>
              <a:ahLst/>
              <a:cxnLst>
                <a:cxn ang="0">
                  <a:pos x="connsiteX0" y="connsiteY0"/>
                </a:cxn>
                <a:cxn ang="0">
                  <a:pos x="connsiteX1" y="connsiteY1"/>
                </a:cxn>
              </a:cxnLst>
              <a:rect l="l" t="t" r="r" b="b"/>
              <a:pathLst>
                <a:path w="16346" h="10897">
                  <a:moveTo>
                    <a:pt x="0" y="0"/>
                  </a:moveTo>
                  <a:lnTo>
                    <a:pt x="16346" y="0"/>
                  </a:lnTo>
                </a:path>
              </a:pathLst>
            </a:custGeom>
            <a:ln w="8169" cap="flat">
              <a:solidFill>
                <a:srgbClr val="808285"/>
              </a:solidFill>
              <a:prstDash val="solid"/>
              <a:round/>
            </a:ln>
          </p:spPr>
          <p:txBody>
            <a:bodyPr rtlCol="0" anchor="ctr"/>
            <a:lstStyle/>
            <a:p>
              <a:endParaRPr lang="en-US"/>
            </a:p>
          </p:txBody>
        </p:sp>
      </p:grpSp>
      <p:sp>
        <p:nvSpPr>
          <p:cNvPr id="1158" name="Freeform: Shape 1157">
            <a:extLst>
              <a:ext uri="{FF2B5EF4-FFF2-40B4-BE49-F238E27FC236}">
                <a16:creationId xmlns:a16="http://schemas.microsoft.com/office/drawing/2014/main" id="{B7665BCF-C9DF-4FF4-8D27-8A2AE0B22A87}"/>
              </a:ext>
            </a:extLst>
          </p:cNvPr>
          <p:cNvSpPr/>
          <p:nvPr/>
        </p:nvSpPr>
        <p:spPr>
          <a:xfrm>
            <a:off x="10118891" y="1388864"/>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1159" name="Freeform: Shape 1158">
            <a:extLst>
              <a:ext uri="{FF2B5EF4-FFF2-40B4-BE49-F238E27FC236}">
                <a16:creationId xmlns:a16="http://schemas.microsoft.com/office/drawing/2014/main" id="{8FF2CA5A-FA24-4107-B5F2-F0B72DD6F5EA}"/>
              </a:ext>
            </a:extLst>
          </p:cNvPr>
          <p:cNvSpPr/>
          <p:nvPr/>
        </p:nvSpPr>
        <p:spPr>
          <a:xfrm>
            <a:off x="10912218" y="1388864"/>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1160" name="Freeform: Shape 1159">
            <a:extLst>
              <a:ext uri="{FF2B5EF4-FFF2-40B4-BE49-F238E27FC236}">
                <a16:creationId xmlns:a16="http://schemas.microsoft.com/office/drawing/2014/main" id="{590B2559-D24F-48BD-96DA-871ACC3C5501}"/>
              </a:ext>
            </a:extLst>
          </p:cNvPr>
          <p:cNvSpPr/>
          <p:nvPr/>
        </p:nvSpPr>
        <p:spPr>
          <a:xfrm>
            <a:off x="11705545" y="1388864"/>
            <a:ext cx="10897" cy="3809503"/>
          </a:xfrm>
          <a:custGeom>
            <a:avLst/>
            <a:gdLst>
              <a:gd name="connsiteX0" fmla="*/ 0 w 10897"/>
              <a:gd name="connsiteY0" fmla="*/ 0 h 3809503"/>
              <a:gd name="connsiteX1" fmla="*/ 0 w 10897"/>
              <a:gd name="connsiteY1" fmla="*/ 3809503 h 3809503"/>
            </a:gdLst>
            <a:ahLst/>
            <a:cxnLst>
              <a:cxn ang="0">
                <a:pos x="connsiteX0" y="connsiteY0"/>
              </a:cxn>
              <a:cxn ang="0">
                <a:pos x="connsiteX1" y="connsiteY1"/>
              </a:cxn>
            </a:cxnLst>
            <a:rect l="l" t="t" r="r" b="b"/>
            <a:pathLst>
              <a:path w="10897" h="3809503">
                <a:moveTo>
                  <a:pt x="0" y="0"/>
                </a:moveTo>
                <a:lnTo>
                  <a:pt x="0" y="3809503"/>
                </a:lnTo>
              </a:path>
            </a:pathLst>
          </a:custGeom>
          <a:ln w="5446" cap="flat">
            <a:solidFill>
              <a:srgbClr val="000000"/>
            </a:solidFill>
            <a:prstDash val="solid"/>
            <a:round/>
          </a:ln>
        </p:spPr>
        <p:txBody>
          <a:bodyPr rtlCol="0" anchor="ctr"/>
          <a:lstStyle/>
          <a:p>
            <a:endParaRPr lang="en-US"/>
          </a:p>
        </p:txBody>
      </p:sp>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normAutofit/>
          </a:bodyPr>
          <a:lstStyle/>
          <a:p>
            <a:r>
              <a:rPr lang="en-US" dirty="0"/>
              <a:t>Research Path was Shifting along with the Growth of Quantum</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4</a:t>
            </a:fld>
            <a:r>
              <a:rPr lang="en-US"/>
              <a:t>  |  George Mason University</a:t>
            </a:r>
            <a:endParaRPr lang="en-US" dirty="0"/>
          </a:p>
        </p:txBody>
      </p:sp>
      <p:pic>
        <p:nvPicPr>
          <p:cNvPr id="31" name="Graphic 30">
            <a:extLst>
              <a:ext uri="{FF2B5EF4-FFF2-40B4-BE49-F238E27FC236}">
                <a16:creationId xmlns:a16="http://schemas.microsoft.com/office/drawing/2014/main" id="{A5A011B1-0EAF-47B9-A0EE-5C65FDFD3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1855" y="1566329"/>
            <a:ext cx="8631750" cy="2906276"/>
          </a:xfrm>
          <a:prstGeom prst="rect">
            <a:avLst/>
          </a:prstGeom>
        </p:spPr>
      </p:pic>
      <p:pic>
        <p:nvPicPr>
          <p:cNvPr id="33" name="Graphic 32">
            <a:extLst>
              <a:ext uri="{FF2B5EF4-FFF2-40B4-BE49-F238E27FC236}">
                <a16:creationId xmlns:a16="http://schemas.microsoft.com/office/drawing/2014/main" id="{6DD032E2-774D-4DC1-9BFB-F20433237B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3770" y="2951614"/>
            <a:ext cx="2819197" cy="849025"/>
          </a:xfrm>
          <a:prstGeom prst="rect">
            <a:avLst/>
          </a:prstGeom>
        </p:spPr>
      </p:pic>
      <p:pic>
        <p:nvPicPr>
          <p:cNvPr id="35" name="Graphic 34">
            <a:extLst>
              <a:ext uri="{FF2B5EF4-FFF2-40B4-BE49-F238E27FC236}">
                <a16:creationId xmlns:a16="http://schemas.microsoft.com/office/drawing/2014/main" id="{518AAE67-05E3-4321-8889-46BAC945D7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47711" y="3376126"/>
            <a:ext cx="4016539" cy="870794"/>
          </a:xfrm>
          <a:prstGeom prst="rect">
            <a:avLst/>
          </a:prstGeom>
        </p:spPr>
      </p:pic>
      <p:pic>
        <p:nvPicPr>
          <p:cNvPr id="37" name="Graphic 36">
            <a:extLst>
              <a:ext uri="{FF2B5EF4-FFF2-40B4-BE49-F238E27FC236}">
                <a16:creationId xmlns:a16="http://schemas.microsoft.com/office/drawing/2014/main" id="{D0EDC374-5DBE-436D-A898-2790E9C7B4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86432" y="1598270"/>
            <a:ext cx="2710348" cy="2100792"/>
          </a:xfrm>
          <a:prstGeom prst="rect">
            <a:avLst/>
          </a:prstGeom>
        </p:spPr>
      </p:pic>
      <p:pic>
        <p:nvPicPr>
          <p:cNvPr id="43" name="Graphic 42">
            <a:extLst>
              <a:ext uri="{FF2B5EF4-FFF2-40B4-BE49-F238E27FC236}">
                <a16:creationId xmlns:a16="http://schemas.microsoft.com/office/drawing/2014/main" id="{20911A09-441E-4EDC-9C58-711094C4FD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1214" y="1081406"/>
            <a:ext cx="4332202" cy="326548"/>
          </a:xfrm>
          <a:prstGeom prst="rect">
            <a:avLst/>
          </a:prstGeom>
        </p:spPr>
      </p:pic>
      <p:pic>
        <p:nvPicPr>
          <p:cNvPr id="45" name="Graphic 44">
            <a:extLst>
              <a:ext uri="{FF2B5EF4-FFF2-40B4-BE49-F238E27FC236}">
                <a16:creationId xmlns:a16="http://schemas.microsoft.com/office/drawing/2014/main" id="{D522F97A-0C67-41FF-AF54-76FB7784B0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7359" y="1424281"/>
            <a:ext cx="2753887" cy="293893"/>
          </a:xfrm>
          <a:prstGeom prst="rect">
            <a:avLst/>
          </a:prstGeom>
        </p:spPr>
      </p:pic>
      <p:pic>
        <p:nvPicPr>
          <p:cNvPr id="47" name="Graphic 46">
            <a:extLst>
              <a:ext uri="{FF2B5EF4-FFF2-40B4-BE49-F238E27FC236}">
                <a16:creationId xmlns:a16="http://schemas.microsoft.com/office/drawing/2014/main" id="{DCDDF852-A50F-430E-9B20-5652F9D7B5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8559" y="1768810"/>
            <a:ext cx="2753887" cy="293893"/>
          </a:xfrm>
          <a:prstGeom prst="rect">
            <a:avLst/>
          </a:prstGeom>
        </p:spPr>
      </p:pic>
      <p:pic>
        <p:nvPicPr>
          <p:cNvPr id="49" name="Graphic 48">
            <a:extLst>
              <a:ext uri="{FF2B5EF4-FFF2-40B4-BE49-F238E27FC236}">
                <a16:creationId xmlns:a16="http://schemas.microsoft.com/office/drawing/2014/main" id="{0D675E21-7699-44BE-87CD-E6B679C5E5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8559" y="2126259"/>
            <a:ext cx="2198756" cy="293893"/>
          </a:xfrm>
          <a:prstGeom prst="rect">
            <a:avLst/>
          </a:prstGeom>
        </p:spPr>
      </p:pic>
      <p:sp>
        <p:nvSpPr>
          <p:cNvPr id="52" name="TextBox 51">
            <a:extLst>
              <a:ext uri="{FF2B5EF4-FFF2-40B4-BE49-F238E27FC236}">
                <a16:creationId xmlns:a16="http://schemas.microsoft.com/office/drawing/2014/main" id="{1EEFB1FA-C7AB-4151-8209-71B0EAFDE041}"/>
              </a:ext>
            </a:extLst>
          </p:cNvPr>
          <p:cNvSpPr txBox="1"/>
          <p:nvPr/>
        </p:nvSpPr>
        <p:spPr>
          <a:xfrm>
            <a:off x="8186407" y="1128208"/>
            <a:ext cx="1770851" cy="738664"/>
          </a:xfrm>
          <a:prstGeom prst="rect">
            <a:avLst/>
          </a:prstGeom>
          <a:solidFill>
            <a:schemeClr val="bg1"/>
          </a:solidFill>
          <a:ln>
            <a:solidFill>
              <a:schemeClr val="tx1"/>
            </a:solidFill>
          </a:ln>
        </p:spPr>
        <p:txBody>
          <a:bodyPr wrap="square">
            <a:spAutoFit/>
          </a:bodyPr>
          <a:lstStyle/>
          <a:p>
            <a:pPr algn="ctr"/>
            <a:r>
              <a:rPr lang="en-US" sz="1400" b="1" dirty="0">
                <a:solidFill>
                  <a:srgbClr val="002060"/>
                </a:solidFill>
                <a:latin typeface="IBM Plex Sans" panose="020B0503050203000203" pitchFamily="34" charset="0"/>
              </a:rPr>
              <a:t>Condor </a:t>
            </a:r>
            <a:r>
              <a:rPr lang="en-US" sz="1400" b="1" i="0" dirty="0">
                <a:solidFill>
                  <a:srgbClr val="002060"/>
                </a:solidFill>
                <a:effectLst/>
                <a:latin typeface="IBM Plex Sans" panose="020B0503050203000203" pitchFamily="34" charset="0"/>
              </a:rPr>
              <a:t>Processor</a:t>
            </a:r>
          </a:p>
          <a:p>
            <a:pPr algn="ctr"/>
            <a:r>
              <a:rPr lang="en-US" sz="1400" b="1" i="0" dirty="0">
                <a:solidFill>
                  <a:srgbClr val="002060"/>
                </a:solidFill>
                <a:effectLst/>
                <a:latin typeface="IBM Plex Sans" panose="020B0503050203000203" pitchFamily="34" charset="0"/>
              </a:rPr>
              <a:t>(1121 Qubits)</a:t>
            </a:r>
          </a:p>
          <a:p>
            <a:pPr algn="ctr"/>
            <a:r>
              <a:rPr lang="en-US" sz="1400" b="1" dirty="0">
                <a:solidFill>
                  <a:srgbClr val="002060"/>
                </a:solidFill>
                <a:latin typeface="IBM Plex Sans" panose="020B0503050203000203" pitchFamily="34" charset="0"/>
              </a:rPr>
              <a:t>D</a:t>
            </a:r>
            <a:r>
              <a:rPr lang="en-US" altLang="zh-CN" sz="1400" b="1" dirty="0">
                <a:solidFill>
                  <a:srgbClr val="002060"/>
                </a:solidFill>
                <a:latin typeface="IBM Plex Sans" panose="020B0503050203000203" pitchFamily="34" charset="0"/>
              </a:rPr>
              <a:t>ec. 4, 2023</a:t>
            </a:r>
            <a:endParaRPr lang="en-US" sz="1400" b="1" i="0" dirty="0">
              <a:solidFill>
                <a:srgbClr val="002060"/>
              </a:solidFill>
              <a:effectLst/>
              <a:latin typeface="IBM Plex Sans" panose="020B0503050203000203" pitchFamily="34" charset="0"/>
            </a:endParaRPr>
          </a:p>
        </p:txBody>
      </p:sp>
      <p:sp>
        <p:nvSpPr>
          <p:cNvPr id="18" name="Arrow: Curved Up 17">
            <a:extLst>
              <a:ext uri="{FF2B5EF4-FFF2-40B4-BE49-F238E27FC236}">
                <a16:creationId xmlns:a16="http://schemas.microsoft.com/office/drawing/2014/main" id="{07E6D07D-AFFC-8D06-7311-34B3F5687569}"/>
              </a:ext>
            </a:extLst>
          </p:cNvPr>
          <p:cNvSpPr/>
          <p:nvPr/>
        </p:nvSpPr>
        <p:spPr>
          <a:xfrm>
            <a:off x="5550519" y="5193463"/>
            <a:ext cx="1895300" cy="697830"/>
          </a:xfrm>
          <a:prstGeom prst="curved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92" name="TextBox 191">
            <a:extLst>
              <a:ext uri="{FF2B5EF4-FFF2-40B4-BE49-F238E27FC236}">
                <a16:creationId xmlns:a16="http://schemas.microsoft.com/office/drawing/2014/main" id="{EAF9204A-56C1-2705-61C8-67DD700E4C6F}"/>
              </a:ext>
            </a:extLst>
          </p:cNvPr>
          <p:cNvSpPr txBox="1"/>
          <p:nvPr/>
        </p:nvSpPr>
        <p:spPr>
          <a:xfrm>
            <a:off x="5311334" y="5908377"/>
            <a:ext cx="2496896" cy="461665"/>
          </a:xfrm>
          <a:prstGeom prst="rect">
            <a:avLst/>
          </a:prstGeom>
          <a:noFill/>
        </p:spPr>
        <p:txBody>
          <a:bodyPr wrap="square">
            <a:spAutoFit/>
          </a:bodyPr>
          <a:lstStyle/>
          <a:p>
            <a:pPr algn="ctr"/>
            <a:r>
              <a:rPr lang="en-US" sz="2400" dirty="0"/>
              <a:t>Why?</a:t>
            </a:r>
          </a:p>
        </p:txBody>
      </p:sp>
      <p:sp>
        <p:nvSpPr>
          <p:cNvPr id="194" name="Arrow: Curved Up 193">
            <a:extLst>
              <a:ext uri="{FF2B5EF4-FFF2-40B4-BE49-F238E27FC236}">
                <a16:creationId xmlns:a16="http://schemas.microsoft.com/office/drawing/2014/main" id="{DCEEBDAA-9000-B83E-78F3-F8168D645CED}"/>
              </a:ext>
            </a:extLst>
          </p:cNvPr>
          <p:cNvSpPr/>
          <p:nvPr/>
        </p:nvSpPr>
        <p:spPr>
          <a:xfrm>
            <a:off x="2440384" y="5198367"/>
            <a:ext cx="1895300" cy="697830"/>
          </a:xfrm>
          <a:prstGeom prst="curved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95" name="TextBox 194">
            <a:extLst>
              <a:ext uri="{FF2B5EF4-FFF2-40B4-BE49-F238E27FC236}">
                <a16:creationId xmlns:a16="http://schemas.microsoft.com/office/drawing/2014/main" id="{ECB3EA55-358B-8134-FD2C-610AE472CB08}"/>
              </a:ext>
            </a:extLst>
          </p:cNvPr>
          <p:cNvSpPr txBox="1"/>
          <p:nvPr/>
        </p:nvSpPr>
        <p:spPr>
          <a:xfrm>
            <a:off x="2201199" y="5913281"/>
            <a:ext cx="2496896" cy="461665"/>
          </a:xfrm>
          <a:prstGeom prst="rect">
            <a:avLst/>
          </a:prstGeom>
          <a:noFill/>
        </p:spPr>
        <p:txBody>
          <a:bodyPr wrap="square">
            <a:spAutoFit/>
          </a:bodyPr>
          <a:lstStyle/>
          <a:p>
            <a:pPr algn="ctr"/>
            <a:r>
              <a:rPr lang="en-US" sz="2400" dirty="0"/>
              <a:t>Why?</a:t>
            </a:r>
          </a:p>
        </p:txBody>
      </p:sp>
    </p:spTree>
    <p:extLst>
      <p:ext uri="{BB962C8B-B14F-4D97-AF65-F5344CB8AC3E}">
        <p14:creationId xmlns:p14="http://schemas.microsoft.com/office/powerpoint/2010/main" val="384927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3" grpId="0" animBg="1"/>
      <p:bldP spid="52" grpId="0" animBg="1"/>
      <p:bldP spid="18" grpId="0" animBg="1"/>
      <p:bldP spid="192" grpId="0"/>
      <p:bldP spid="194" grpId="0" animBg="1"/>
      <p:bldP spid="19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Vivet Announces Publication in Nature Communications of VTX-803 Preclinical  Data - Vivet Therapeutics">
            <a:extLst>
              <a:ext uri="{FF2B5EF4-FFF2-40B4-BE49-F238E27FC236}">
                <a16:creationId xmlns:a16="http://schemas.microsoft.com/office/drawing/2014/main" id="{A5205469-C3C3-327D-67E6-F100992A1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1999" y="2109186"/>
            <a:ext cx="3514074" cy="19496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BC5D8463-ED9F-1A4E-8C41-2AC2C1B764DD}"/>
              </a:ext>
            </a:extLst>
          </p:cNvPr>
          <p:cNvSpPr>
            <a:spLocks noGrp="1"/>
          </p:cNvSpPr>
          <p:nvPr>
            <p:ph type="title"/>
          </p:nvPr>
        </p:nvSpPr>
        <p:spPr>
          <a:xfrm>
            <a:off x="172252" y="191435"/>
            <a:ext cx="11837303" cy="577191"/>
          </a:xfrm>
        </p:spPr>
        <p:txBody>
          <a:bodyPr/>
          <a:lstStyle/>
          <a:p>
            <a:r>
              <a:rPr kumimoji="1" lang="en-US" altLang="zh-CN" dirty="0"/>
              <a:t>Session 2: </a:t>
            </a:r>
            <a:r>
              <a:rPr lang="en-US" altLang="zh-CN" dirty="0" err="1"/>
              <a:t>QuantumFlow</a:t>
            </a:r>
            <a:r>
              <a:rPr lang="en-US" altLang="zh-CN" dirty="0"/>
              <a:t> Co-Design Framework </a:t>
            </a:r>
            <a:r>
              <a:rPr kumimoji="1" lang="en-US" altLang="zh-CN" dirty="0"/>
              <a:t> </a:t>
            </a:r>
            <a:endParaRPr kumimoji="1" lang="zh-CN" altLang="en-US" dirty="0"/>
          </a:p>
        </p:txBody>
      </p:sp>
      <p:sp>
        <p:nvSpPr>
          <p:cNvPr id="3" name="灯片编号占位符 2">
            <a:extLst>
              <a:ext uri="{FF2B5EF4-FFF2-40B4-BE49-F238E27FC236}">
                <a16:creationId xmlns:a16="http://schemas.microsoft.com/office/drawing/2014/main" id="{579DC34A-E9B9-9947-8D48-CFF26E639A8C}"/>
              </a:ext>
            </a:extLst>
          </p:cNvPr>
          <p:cNvSpPr>
            <a:spLocks noGrp="1"/>
          </p:cNvSpPr>
          <p:nvPr>
            <p:ph type="sldNum" sz="quarter" idx="12"/>
          </p:nvPr>
        </p:nvSpPr>
        <p:spPr/>
        <p:txBody>
          <a:bodyPr/>
          <a:lstStyle/>
          <a:p>
            <a:fld id="{9384FF6D-5FD2-A847-8599-D7B37E65F8CD}" type="slidenum">
              <a:rPr lang="en-US" smtClean="0"/>
              <a:pPr/>
              <a:t>40</a:t>
            </a:fld>
            <a:r>
              <a:rPr lang="en-US"/>
              <a:t>  |  George Mason University</a:t>
            </a:r>
            <a:endParaRPr lang="en-US" dirty="0"/>
          </a:p>
        </p:txBody>
      </p:sp>
      <p:pic>
        <p:nvPicPr>
          <p:cNvPr id="4" name="Picture 16" descr="A screenshot of a cell phone&#10;&#10;Description automatically generated">
            <a:extLst>
              <a:ext uri="{FF2B5EF4-FFF2-40B4-BE49-F238E27FC236}">
                <a16:creationId xmlns:a16="http://schemas.microsoft.com/office/drawing/2014/main" id="{78C9B267-DCF1-5B4C-9AD6-803A271541C3}"/>
              </a:ext>
            </a:extLst>
          </p:cNvPr>
          <p:cNvPicPr>
            <a:picLocks noChangeAspect="1"/>
          </p:cNvPicPr>
          <p:nvPr/>
        </p:nvPicPr>
        <p:blipFill>
          <a:blip r:embed="rId3"/>
          <a:stretch>
            <a:fillRect/>
          </a:stretch>
        </p:blipFill>
        <p:spPr>
          <a:xfrm>
            <a:off x="910404" y="1197622"/>
            <a:ext cx="5523334" cy="3183359"/>
          </a:xfrm>
          <a:prstGeom prst="rect">
            <a:avLst/>
          </a:prstGeom>
        </p:spPr>
      </p:pic>
      <p:grpSp>
        <p:nvGrpSpPr>
          <p:cNvPr id="6" name="Group 10">
            <a:extLst>
              <a:ext uri="{FF2B5EF4-FFF2-40B4-BE49-F238E27FC236}">
                <a16:creationId xmlns:a16="http://schemas.microsoft.com/office/drawing/2014/main" id="{7BE1E7AF-1209-CE4F-B126-AE33F20C1AB0}"/>
              </a:ext>
            </a:extLst>
          </p:cNvPr>
          <p:cNvGrpSpPr/>
          <p:nvPr/>
        </p:nvGrpSpPr>
        <p:grpSpPr>
          <a:xfrm>
            <a:off x="7561999" y="1133241"/>
            <a:ext cx="3055379" cy="1654291"/>
            <a:chOff x="4038280" y="888272"/>
            <a:chExt cx="4598631" cy="2489863"/>
          </a:xfrm>
        </p:grpSpPr>
        <p:pic>
          <p:nvPicPr>
            <p:cNvPr id="7" name="Picture 11">
              <a:extLst>
                <a:ext uri="{FF2B5EF4-FFF2-40B4-BE49-F238E27FC236}">
                  <a16:creationId xmlns:a16="http://schemas.microsoft.com/office/drawing/2014/main" id="{D6507D84-303C-B640-82EF-3FFEC4E8B4D8}"/>
                </a:ext>
              </a:extLst>
            </p:cNvPr>
            <p:cNvPicPr>
              <a:picLocks noChangeAspect="1"/>
            </p:cNvPicPr>
            <p:nvPr/>
          </p:nvPicPr>
          <p:blipFill>
            <a:blip r:embed="rId4"/>
            <a:stretch>
              <a:fillRect/>
            </a:stretch>
          </p:blipFill>
          <p:spPr>
            <a:xfrm>
              <a:off x="4222543" y="2576624"/>
              <a:ext cx="880533" cy="801511"/>
            </a:xfrm>
            <a:prstGeom prst="rect">
              <a:avLst/>
            </a:prstGeom>
          </p:spPr>
        </p:pic>
        <p:sp>
          <p:nvSpPr>
            <p:cNvPr id="8" name="Rectangle 12">
              <a:extLst>
                <a:ext uri="{FF2B5EF4-FFF2-40B4-BE49-F238E27FC236}">
                  <a16:creationId xmlns:a16="http://schemas.microsoft.com/office/drawing/2014/main" id="{D800C0C7-0BB3-1245-93E9-DFC1BA331E78}"/>
                </a:ext>
              </a:extLst>
            </p:cNvPr>
            <p:cNvSpPr/>
            <p:nvPr/>
          </p:nvSpPr>
          <p:spPr>
            <a:xfrm>
              <a:off x="5016438" y="1433831"/>
              <a:ext cx="1834155" cy="923330"/>
            </a:xfrm>
            <a:prstGeom prst="rect">
              <a:avLst/>
            </a:prstGeom>
            <a:noFill/>
          </p:spPr>
          <p:txBody>
            <a:bodyPr wrap="none" lIns="91440" tIns="45720" rIns="91440" bIns="45720">
              <a:prstTxWarp prst="textArchDown">
                <a:avLst/>
              </a:prstTxWarp>
              <a:spAutoFit/>
            </a:bodyPr>
            <a:lstStyle/>
            <a:p>
              <a:pPr algn="ctr" defTabSz="457200"/>
              <a:r>
                <a:rPr lang="en-US" sz="3600" dirty="0" err="1">
                  <a:ln w="0"/>
                  <a:solidFill>
                    <a:prstClr val="black"/>
                  </a:solidFill>
                  <a:effectLst>
                    <a:outerShdw blurRad="38100" dist="19050" dir="2700000" algn="tl" rotWithShape="0">
                      <a:prstClr val="black">
                        <a:alpha val="40000"/>
                      </a:prstClr>
                    </a:outerShdw>
                  </a:effectLst>
                  <a:latin typeface="Calibri" panose="020F0502020204030204"/>
                </a:rPr>
                <a:t>uantu</a:t>
              </a:r>
              <a:endParaRPr lang="en-US" sz="3600" dirty="0">
                <a:ln w="0"/>
                <a:solidFill>
                  <a:prstClr val="black"/>
                </a:solidFill>
                <a:effectLst>
                  <a:outerShdw blurRad="38100" dist="19050" dir="2700000" algn="tl" rotWithShape="0">
                    <a:prstClr val="black">
                      <a:alpha val="40000"/>
                    </a:prstClr>
                  </a:outerShdw>
                </a:effectLst>
                <a:latin typeface="Calibri" panose="020F0502020204030204"/>
              </a:endParaRPr>
            </a:p>
          </p:txBody>
        </p:sp>
        <p:sp>
          <p:nvSpPr>
            <p:cNvPr id="9" name="Rectangle 13">
              <a:extLst>
                <a:ext uri="{FF2B5EF4-FFF2-40B4-BE49-F238E27FC236}">
                  <a16:creationId xmlns:a16="http://schemas.microsoft.com/office/drawing/2014/main" id="{E24573E9-65F3-3447-84D4-948440E839CD}"/>
                </a:ext>
              </a:extLst>
            </p:cNvPr>
            <p:cNvSpPr/>
            <p:nvPr/>
          </p:nvSpPr>
          <p:spPr>
            <a:xfrm>
              <a:off x="6564997" y="1993230"/>
              <a:ext cx="2071914" cy="923330"/>
            </a:xfrm>
            <a:prstGeom prst="rect">
              <a:avLst/>
            </a:prstGeom>
            <a:noFill/>
          </p:spPr>
          <p:txBody>
            <a:bodyPr wrap="none" lIns="91440" tIns="45720" rIns="91440" bIns="45720">
              <a:prstTxWarp prst="textArchUp">
                <a:avLst/>
              </a:prstTxWarp>
              <a:spAutoFit/>
            </a:bodyPr>
            <a:lstStyle/>
            <a:p>
              <a:pPr algn="ctr" defTabSz="457200"/>
              <a:r>
                <a:rPr lang="en-US" sz="3600" dirty="0" err="1">
                  <a:ln w="0"/>
                  <a:solidFill>
                    <a:prstClr val="black"/>
                  </a:solidFill>
                  <a:effectLst>
                    <a:outerShdw blurRad="38100" dist="19050" dir="2700000" algn="tl" rotWithShape="0">
                      <a:prstClr val="black">
                        <a:alpha val="40000"/>
                      </a:prstClr>
                    </a:outerShdw>
                  </a:effectLst>
                  <a:latin typeface="Calibri" panose="020F0502020204030204"/>
                </a:rPr>
                <a:t>mFlow</a:t>
              </a:r>
              <a:endParaRPr lang="en-US" sz="3600" dirty="0">
                <a:ln w="0"/>
                <a:solidFill>
                  <a:prstClr val="black"/>
                </a:solidFill>
                <a:effectLst>
                  <a:outerShdw blurRad="38100" dist="19050" dir="2700000" algn="tl" rotWithShape="0">
                    <a:prstClr val="black">
                      <a:alpha val="40000"/>
                    </a:prstClr>
                  </a:outerShdw>
                </a:effectLst>
                <a:latin typeface="Calibri" panose="020F0502020204030204"/>
              </a:endParaRPr>
            </a:p>
          </p:txBody>
        </p:sp>
        <p:sp>
          <p:nvSpPr>
            <p:cNvPr id="10" name="Rectangle 14">
              <a:extLst>
                <a:ext uri="{FF2B5EF4-FFF2-40B4-BE49-F238E27FC236}">
                  <a16:creationId xmlns:a16="http://schemas.microsoft.com/office/drawing/2014/main" id="{35708046-31D3-5F49-ADE1-EF3F46A808EA}"/>
                </a:ext>
              </a:extLst>
            </p:cNvPr>
            <p:cNvSpPr/>
            <p:nvPr/>
          </p:nvSpPr>
          <p:spPr>
            <a:xfrm>
              <a:off x="4038280" y="888272"/>
              <a:ext cx="1249061" cy="1524103"/>
            </a:xfrm>
            <a:prstGeom prst="rect">
              <a:avLst/>
            </a:prstGeom>
            <a:noFill/>
          </p:spPr>
          <p:txBody>
            <a:bodyPr wrap="square" lIns="91440" tIns="45720" rIns="91440" bIns="45720">
              <a:spAutoFit/>
            </a:bodyPr>
            <a:lstStyle/>
            <a:p>
              <a:pPr algn="ctr" defTabSz="457200"/>
              <a:r>
                <a:rPr lang="en-US" sz="7200" dirty="0">
                  <a:ln w="0"/>
                  <a:solidFill>
                    <a:srgbClr val="4472C4"/>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Q</a:t>
              </a:r>
            </a:p>
          </p:txBody>
        </p:sp>
        <p:pic>
          <p:nvPicPr>
            <p:cNvPr id="11" name="Picture 15">
              <a:extLst>
                <a:ext uri="{FF2B5EF4-FFF2-40B4-BE49-F238E27FC236}">
                  <a16:creationId xmlns:a16="http://schemas.microsoft.com/office/drawing/2014/main" id="{13D25023-7664-A846-8F1A-E2491D118CEC}"/>
                </a:ext>
              </a:extLst>
            </p:cNvPr>
            <p:cNvPicPr>
              <a:picLocks noChangeAspect="1"/>
            </p:cNvPicPr>
            <p:nvPr/>
          </p:nvPicPr>
          <p:blipFill>
            <a:blip r:embed="rId5"/>
            <a:stretch>
              <a:fillRect/>
            </a:stretch>
          </p:blipFill>
          <p:spPr>
            <a:xfrm>
              <a:off x="4356495" y="1594891"/>
              <a:ext cx="616303" cy="551913"/>
            </a:xfrm>
            <a:prstGeom prst="rect">
              <a:avLst/>
            </a:prstGeom>
          </p:spPr>
        </p:pic>
      </p:grpSp>
      <p:sp>
        <p:nvSpPr>
          <p:cNvPr id="12" name="Google Shape;213;g153274a93cc_2_12">
            <a:extLst>
              <a:ext uri="{FF2B5EF4-FFF2-40B4-BE49-F238E27FC236}">
                <a16:creationId xmlns:a16="http://schemas.microsoft.com/office/drawing/2014/main" id="{DA775304-C3B0-AD4E-B01F-940DFDB1972A}"/>
              </a:ext>
            </a:extLst>
          </p:cNvPr>
          <p:cNvSpPr txBox="1"/>
          <p:nvPr/>
        </p:nvSpPr>
        <p:spPr>
          <a:xfrm>
            <a:off x="490133" y="4809977"/>
            <a:ext cx="11201540" cy="1569630"/>
          </a:xfrm>
          <a:prstGeom prst="rect">
            <a:avLst/>
          </a:prstGeom>
          <a:noFill/>
          <a:ln>
            <a:noFill/>
          </a:ln>
        </p:spPr>
        <p:txBody>
          <a:bodyPr spcFirstLastPara="1" wrap="square" lIns="91425" tIns="91425" rIns="91425" bIns="91425" anchor="t" anchorCtr="0">
            <a:spAutoFit/>
          </a:bodyPr>
          <a:lstStyle/>
          <a:p>
            <a:pPr marL="342900" lvl="0" indent="-342900">
              <a:lnSpc>
                <a:spcPct val="150000"/>
              </a:lnSpc>
              <a:buFont typeface="Arial" panose="020B0604020202020204" pitchFamily="34" charset="0"/>
              <a:buChar char="•"/>
            </a:pPr>
            <a:r>
              <a:rPr lang="en-US" altLang="zh-CN" sz="2000" dirty="0">
                <a:cs typeface="Times New Roman" panose="02020603050405020304" pitchFamily="18" charset="0"/>
              </a:rPr>
              <a:t>Correctly implement binary neuron on quantum computers.</a:t>
            </a:r>
          </a:p>
          <a:p>
            <a:pPr marL="342900" lvl="0" indent="-342900">
              <a:lnSpc>
                <a:spcPct val="150000"/>
              </a:lnSpc>
              <a:buFont typeface="Arial" panose="020B0604020202020204" pitchFamily="34" charset="0"/>
              <a:buChar char="•"/>
            </a:pPr>
            <a:r>
              <a:rPr lang="en-US" altLang="zh-CN" sz="2000" dirty="0">
                <a:cs typeface="Times New Roman" panose="02020603050405020304" pitchFamily="18" charset="0"/>
              </a:rPr>
              <a:t>Reduce complexity from O(n) in classical computers to </a:t>
            </a:r>
            <a:r>
              <a:rPr lang="en-US" altLang="zh-CN" sz="2000" dirty="0">
                <a:solidFill>
                  <a:srgbClr val="FF0000"/>
                </a:solidFill>
                <a:cs typeface="Times New Roman" panose="02020603050405020304" pitchFamily="18" charset="0"/>
              </a:rPr>
              <a:t>O(polylog(n))</a:t>
            </a:r>
            <a:r>
              <a:rPr lang="en-US" altLang="zh-CN" sz="2000" dirty="0">
                <a:cs typeface="Times New Roman" panose="02020603050405020304" pitchFamily="18" charset="0"/>
              </a:rPr>
              <a:t> in quantum computers. </a:t>
            </a:r>
          </a:p>
          <a:p>
            <a:pPr marL="342900" lvl="0" indent="-342900">
              <a:lnSpc>
                <a:spcPct val="150000"/>
              </a:lnSpc>
              <a:buFont typeface="Arial" panose="020B0604020202020204" pitchFamily="34" charset="0"/>
              <a:buChar char="•"/>
            </a:pPr>
            <a:r>
              <a:rPr lang="en-US" altLang="zh-CN" sz="2000" dirty="0">
                <a:cs typeface="Times New Roman" panose="02020603050405020304" pitchFamily="18" charset="0"/>
              </a:rPr>
              <a:t>On MNIST, achieve same accuracy with </a:t>
            </a:r>
            <a:r>
              <a:rPr lang="en-US" altLang="zh-CN" sz="2000" dirty="0">
                <a:solidFill>
                  <a:srgbClr val="FF0000"/>
                </a:solidFill>
                <a:cs typeface="Times New Roman" panose="02020603050405020304" pitchFamily="18" charset="0"/>
              </a:rPr>
              <a:t>a cost reduction of 10.85× </a:t>
            </a:r>
            <a:r>
              <a:rPr lang="en-US" altLang="zh-CN" sz="2000" dirty="0">
                <a:cs typeface="Times New Roman" panose="02020603050405020304" pitchFamily="18" charset="0"/>
              </a:rPr>
              <a:t>over classical computers.</a:t>
            </a:r>
            <a:endParaRPr lang="en-US" sz="2000" dirty="0">
              <a:cs typeface="Times New Roman" panose="02020603050405020304" pitchFamily="18" charset="0"/>
            </a:endParaRPr>
          </a:p>
        </p:txBody>
      </p:sp>
      <p:sp>
        <p:nvSpPr>
          <p:cNvPr id="15" name="TextBox 14">
            <a:extLst>
              <a:ext uri="{FF2B5EF4-FFF2-40B4-BE49-F238E27FC236}">
                <a16:creationId xmlns:a16="http://schemas.microsoft.com/office/drawing/2014/main" id="{051B7168-8E97-A2A9-E47F-5F9A2BA219DA}"/>
              </a:ext>
            </a:extLst>
          </p:cNvPr>
          <p:cNvSpPr txBox="1"/>
          <p:nvPr/>
        </p:nvSpPr>
        <p:spPr>
          <a:xfrm>
            <a:off x="7218755" y="3754231"/>
            <a:ext cx="4423549" cy="523220"/>
          </a:xfrm>
          <a:prstGeom prst="rect">
            <a:avLst/>
          </a:prstGeom>
          <a:noFill/>
        </p:spPr>
        <p:txBody>
          <a:bodyPr wrap="square">
            <a:spAutoFit/>
          </a:bodyPr>
          <a:lstStyle/>
          <a:p>
            <a:r>
              <a:rPr lang="en-US" sz="1400" dirty="0">
                <a:hlinkClick r:id="rId6"/>
              </a:rPr>
              <a:t>https://www.nature.com/articles/s41467-020-20729-5</a:t>
            </a:r>
            <a:endParaRPr lang="en-US" sz="1400" dirty="0"/>
          </a:p>
          <a:p>
            <a:r>
              <a:rPr lang="en-US" sz="1400" dirty="0">
                <a:hlinkClick r:id="rId7"/>
              </a:rPr>
              <a:t>https://github.com/JQub/QuantumFlow_Tutorial</a:t>
            </a:r>
            <a:r>
              <a:rPr lang="en-US" sz="1400" dirty="0"/>
              <a:t> </a:t>
            </a:r>
          </a:p>
        </p:txBody>
      </p:sp>
    </p:spTree>
    <p:extLst>
      <p:ext uri="{BB962C8B-B14F-4D97-AF65-F5344CB8AC3E}">
        <p14:creationId xmlns:p14="http://schemas.microsoft.com/office/powerpoint/2010/main" val="1947608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D8463-ED9F-1A4E-8C41-2AC2C1B764DD}"/>
              </a:ext>
            </a:extLst>
          </p:cNvPr>
          <p:cNvSpPr>
            <a:spLocks noGrp="1"/>
          </p:cNvSpPr>
          <p:nvPr>
            <p:ph type="title"/>
          </p:nvPr>
        </p:nvSpPr>
        <p:spPr>
          <a:xfrm>
            <a:off x="172252" y="191435"/>
            <a:ext cx="12019748" cy="1027765"/>
          </a:xfrm>
        </p:spPr>
        <p:txBody>
          <a:bodyPr/>
          <a:lstStyle/>
          <a:p>
            <a:r>
              <a:rPr kumimoji="1" lang="en-US" altLang="zh-CN" dirty="0"/>
              <a:t>Session 4: </a:t>
            </a:r>
            <a:r>
              <a:rPr lang="en-US" altLang="zh-CN" dirty="0"/>
              <a:t>VACSEN: A Visualization Tool for Noise in Quantum Computing</a:t>
            </a:r>
            <a:r>
              <a:rPr kumimoji="1" lang="en-US" altLang="zh-CN" dirty="0"/>
              <a:t> </a:t>
            </a:r>
            <a:endParaRPr kumimoji="1" lang="zh-CN" altLang="en-US" dirty="0"/>
          </a:p>
        </p:txBody>
      </p:sp>
      <p:sp>
        <p:nvSpPr>
          <p:cNvPr id="3" name="灯片编号占位符 2">
            <a:extLst>
              <a:ext uri="{FF2B5EF4-FFF2-40B4-BE49-F238E27FC236}">
                <a16:creationId xmlns:a16="http://schemas.microsoft.com/office/drawing/2014/main" id="{579DC34A-E9B9-9947-8D48-CFF26E639A8C}"/>
              </a:ext>
            </a:extLst>
          </p:cNvPr>
          <p:cNvSpPr>
            <a:spLocks noGrp="1"/>
          </p:cNvSpPr>
          <p:nvPr>
            <p:ph type="sldNum" sz="quarter" idx="12"/>
          </p:nvPr>
        </p:nvSpPr>
        <p:spPr/>
        <p:txBody>
          <a:bodyPr/>
          <a:lstStyle/>
          <a:p>
            <a:fld id="{9384FF6D-5FD2-A847-8599-D7B37E65F8CD}" type="slidenum">
              <a:rPr lang="en-US" smtClean="0"/>
              <a:pPr/>
              <a:t>41</a:t>
            </a:fld>
            <a:r>
              <a:rPr lang="en-US"/>
              <a:t>  |  George Mason University</a:t>
            </a:r>
            <a:endParaRPr lang="en-US" dirty="0"/>
          </a:p>
        </p:txBody>
      </p:sp>
      <p:pic>
        <p:nvPicPr>
          <p:cNvPr id="4" name="图片 3">
            <a:extLst>
              <a:ext uri="{FF2B5EF4-FFF2-40B4-BE49-F238E27FC236}">
                <a16:creationId xmlns:a16="http://schemas.microsoft.com/office/drawing/2014/main" id="{A4602CEB-FEE1-EF4A-8110-14A65D641AAD}"/>
              </a:ext>
            </a:extLst>
          </p:cNvPr>
          <p:cNvPicPr>
            <a:picLocks noChangeAspect="1"/>
          </p:cNvPicPr>
          <p:nvPr/>
        </p:nvPicPr>
        <p:blipFill>
          <a:blip r:embed="rId2"/>
          <a:stretch>
            <a:fillRect/>
          </a:stretch>
        </p:blipFill>
        <p:spPr>
          <a:xfrm>
            <a:off x="1209008" y="1219200"/>
            <a:ext cx="6249488" cy="3555335"/>
          </a:xfrm>
          <a:prstGeom prst="rect">
            <a:avLst/>
          </a:prstGeom>
        </p:spPr>
      </p:pic>
      <p:sp>
        <p:nvSpPr>
          <p:cNvPr id="6" name="Google Shape;213;g153274a93cc_2_12">
            <a:extLst>
              <a:ext uri="{FF2B5EF4-FFF2-40B4-BE49-F238E27FC236}">
                <a16:creationId xmlns:a16="http://schemas.microsoft.com/office/drawing/2014/main" id="{6911E0E5-77C4-C448-BDB6-0F5D3AF436EA}"/>
              </a:ext>
            </a:extLst>
          </p:cNvPr>
          <p:cNvSpPr txBox="1"/>
          <p:nvPr/>
        </p:nvSpPr>
        <p:spPr>
          <a:xfrm>
            <a:off x="581356" y="4859740"/>
            <a:ext cx="11201540" cy="1569630"/>
          </a:xfrm>
          <a:prstGeom prst="rect">
            <a:avLst/>
          </a:prstGeom>
          <a:noFill/>
          <a:ln>
            <a:noFill/>
          </a:ln>
        </p:spPr>
        <p:txBody>
          <a:bodyPr spcFirstLastPara="1" wrap="square" lIns="91425" tIns="91425" rIns="91425" bIns="91425" anchor="t" anchorCtr="0">
            <a:spAutoFit/>
          </a:bodyPr>
          <a:lstStyle/>
          <a:p>
            <a:pPr lvl="0">
              <a:lnSpc>
                <a:spcPct val="150000"/>
              </a:lnSpc>
            </a:pPr>
            <a:r>
              <a:rPr lang="en-US" sz="2000" dirty="0">
                <a:cs typeface="Times New Roman" panose="02020603050405020304" pitchFamily="18" charset="0"/>
              </a:rPr>
              <a:t>VACSEN introduces a novel visualization technique to achieve </a:t>
            </a:r>
            <a:r>
              <a:rPr lang="en-US" sz="2000" dirty="0">
                <a:solidFill>
                  <a:srgbClr val="FF0000"/>
                </a:solidFill>
                <a:cs typeface="Times New Roman" panose="02020603050405020304" pitchFamily="18" charset="0"/>
              </a:rPr>
              <a:t>noise-aware quantum computing</a:t>
            </a:r>
            <a:r>
              <a:rPr lang="en-US" sz="2000" dirty="0">
                <a:cs typeface="Times New Roman" panose="02020603050405020304" pitchFamily="18" charset="0"/>
              </a:rPr>
              <a:t>, detailed comparison on the filtered compiled circuit view, and user-friendly interaction to achieve better fidelity.</a:t>
            </a:r>
          </a:p>
        </p:txBody>
      </p:sp>
      <p:pic>
        <p:nvPicPr>
          <p:cNvPr id="7" name="Picture 6">
            <a:extLst>
              <a:ext uri="{FF2B5EF4-FFF2-40B4-BE49-F238E27FC236}">
                <a16:creationId xmlns:a16="http://schemas.microsoft.com/office/drawing/2014/main" id="{D0222C51-85BC-F3E7-2E1F-6752C349FC8F}"/>
              </a:ext>
            </a:extLst>
          </p:cNvPr>
          <p:cNvPicPr>
            <a:picLocks noChangeAspect="1"/>
          </p:cNvPicPr>
          <p:nvPr/>
        </p:nvPicPr>
        <p:blipFill>
          <a:blip r:embed="rId3"/>
          <a:srcRect/>
          <a:stretch/>
        </p:blipFill>
        <p:spPr>
          <a:xfrm>
            <a:off x="8111238" y="1344079"/>
            <a:ext cx="3125427" cy="2039584"/>
          </a:xfrm>
          <a:prstGeom prst="rect">
            <a:avLst/>
          </a:prstGeom>
        </p:spPr>
      </p:pic>
      <p:sp>
        <p:nvSpPr>
          <p:cNvPr id="11" name="TextBox 10">
            <a:extLst>
              <a:ext uri="{FF2B5EF4-FFF2-40B4-BE49-F238E27FC236}">
                <a16:creationId xmlns:a16="http://schemas.microsoft.com/office/drawing/2014/main" id="{D42A9DFC-7236-C7D9-FE16-60E36C566E0D}"/>
              </a:ext>
            </a:extLst>
          </p:cNvPr>
          <p:cNvSpPr txBox="1"/>
          <p:nvPr/>
        </p:nvSpPr>
        <p:spPr>
          <a:xfrm>
            <a:off x="8126230" y="3825705"/>
            <a:ext cx="2856762" cy="461665"/>
          </a:xfrm>
          <a:prstGeom prst="rect">
            <a:avLst/>
          </a:prstGeom>
          <a:noFill/>
        </p:spPr>
        <p:txBody>
          <a:bodyPr wrap="square">
            <a:spAutoFit/>
          </a:bodyPr>
          <a:lstStyle/>
          <a:p>
            <a:pPr algn="ctr"/>
            <a:r>
              <a:rPr lang="en-US" sz="2400" b="1" dirty="0"/>
              <a:t>October 16,</a:t>
            </a:r>
            <a:r>
              <a:rPr lang="zh-CN" altLang="en-US" sz="2400" b="1" dirty="0"/>
              <a:t> </a:t>
            </a:r>
            <a:r>
              <a:rPr lang="en-US" altLang="zh-CN" sz="2400" b="1" dirty="0"/>
              <a:t>2022</a:t>
            </a:r>
            <a:endParaRPr lang="en-US" sz="2400" b="1" dirty="0"/>
          </a:p>
        </p:txBody>
      </p:sp>
    </p:spTree>
    <p:extLst>
      <p:ext uri="{BB962C8B-B14F-4D97-AF65-F5344CB8AC3E}">
        <p14:creationId xmlns:p14="http://schemas.microsoft.com/office/powerpoint/2010/main" val="315059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lstStyle/>
          <a:p>
            <a:r>
              <a:rPr lang="en-US" dirty="0"/>
              <a:t>What is C</a:t>
            </a:r>
            <a:r>
              <a:rPr lang="en-US" altLang="zh-CN" dirty="0"/>
              <a:t>lassical </a:t>
            </a:r>
            <a:r>
              <a:rPr lang="en-US" dirty="0"/>
              <a:t>AI </a:t>
            </a:r>
            <a:r>
              <a:rPr lang="en-US" sz="2800" dirty="0"/>
              <a:t>Democratization &amp; What is the Challenge?</a:t>
            </a:r>
            <a:endParaRPr lang="en-US" dirty="0"/>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5</a:t>
            </a:fld>
            <a:r>
              <a:rPr lang="en-US"/>
              <a:t>  |  George Mason University</a:t>
            </a:r>
            <a:endParaRPr lang="en-US" dirty="0"/>
          </a:p>
        </p:txBody>
      </p:sp>
      <p:sp>
        <p:nvSpPr>
          <p:cNvPr id="194" name="TextBox 193">
            <a:extLst>
              <a:ext uri="{FF2B5EF4-FFF2-40B4-BE49-F238E27FC236}">
                <a16:creationId xmlns:a16="http://schemas.microsoft.com/office/drawing/2014/main" id="{08025D24-3D26-45C2-9168-EA316B65416D}"/>
              </a:ext>
            </a:extLst>
          </p:cNvPr>
          <p:cNvSpPr txBox="1"/>
          <p:nvPr/>
        </p:nvSpPr>
        <p:spPr>
          <a:xfrm>
            <a:off x="3656408" y="798535"/>
            <a:ext cx="8034849" cy="2241960"/>
          </a:xfrm>
          <a:prstGeom prst="rect">
            <a:avLst/>
          </a:prstGeom>
          <a:noFill/>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“It’s here to collaborate, to augment, to </a:t>
            </a:r>
            <a:r>
              <a:rPr lang="en-US" sz="2400" u="sng" dirty="0">
                <a:latin typeface="Times New Roman" panose="02020603050405020304" pitchFamily="18" charset="0"/>
                <a:cs typeface="Times New Roman" panose="02020603050405020304" pitchFamily="18" charset="0"/>
              </a:rPr>
              <a:t>enhance human lives and productivity</a:t>
            </a:r>
            <a:r>
              <a:rPr lang="en-US" sz="2400" dirty="0">
                <a:latin typeface="Times New Roman" panose="02020603050405020304" pitchFamily="18" charset="0"/>
                <a:cs typeface="Times New Roman" panose="02020603050405020304" pitchFamily="18" charset="0"/>
              </a:rPr>
              <a:t> and </a:t>
            </a:r>
            <a:r>
              <a:rPr lang="en-US" sz="2400" u="sng" dirty="0">
                <a:latin typeface="Times New Roman" panose="02020603050405020304" pitchFamily="18" charset="0"/>
                <a:cs typeface="Times New Roman" panose="02020603050405020304" pitchFamily="18" charset="0"/>
              </a:rPr>
              <a:t>make everybody's life better</a:t>
            </a:r>
            <a:r>
              <a:rPr lang="en-US" sz="2400" dirty="0">
                <a:latin typeface="Times New Roman" panose="02020603050405020304" pitchFamily="18" charset="0"/>
                <a:cs typeface="Times New Roman" panose="02020603050405020304" pitchFamily="18" charset="0"/>
              </a:rPr>
              <a:t>. And related to that, is to </a:t>
            </a:r>
            <a:r>
              <a:rPr lang="en-US" sz="2400" b="1" dirty="0">
                <a:latin typeface="Times New Roman" panose="02020603050405020304" pitchFamily="18" charset="0"/>
                <a:cs typeface="Times New Roman" panose="02020603050405020304" pitchFamily="18" charset="0"/>
              </a:rPr>
              <a:t>democratize A.I. </a:t>
            </a:r>
            <a:r>
              <a:rPr lang="en-US" sz="2400" dirty="0">
                <a:latin typeface="Times New Roman" panose="02020603050405020304" pitchFamily="18" charset="0"/>
                <a:cs typeface="Times New Roman" panose="02020603050405020304" pitchFamily="18" charset="0"/>
              </a:rPr>
              <a:t>in a way that everybody gets benefit. Not just a few, or a selected group.” </a:t>
            </a:r>
            <a:r>
              <a:rPr lang="en-US" sz="2400" b="1" dirty="0">
                <a:solidFill>
                  <a:srgbClr val="F04C48"/>
                </a:solidFill>
                <a:latin typeface="Times New Roman" panose="02020603050405020304" pitchFamily="18" charset="0"/>
                <a:cs typeface="Times New Roman" panose="02020603050405020304" pitchFamily="18" charset="0"/>
              </a:rPr>
              <a:t>Fei-Fei Li, 2017</a:t>
            </a:r>
          </a:p>
        </p:txBody>
      </p:sp>
      <p:pic>
        <p:nvPicPr>
          <p:cNvPr id="2050" name="Picture 2" descr="Fei-Fei Li | Stanford University School of Engineering">
            <a:extLst>
              <a:ext uri="{FF2B5EF4-FFF2-40B4-BE49-F238E27FC236}">
                <a16:creationId xmlns:a16="http://schemas.microsoft.com/office/drawing/2014/main" id="{8E926EC8-F349-4DFC-A065-548847B40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21" y="871765"/>
            <a:ext cx="2095500" cy="2095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A42F0B5-F26D-4E7D-B917-3FA3C5F3EA71}"/>
              </a:ext>
            </a:extLst>
          </p:cNvPr>
          <p:cNvCxnSpPr/>
          <p:nvPr/>
        </p:nvCxnSpPr>
        <p:spPr>
          <a:xfrm>
            <a:off x="660400" y="3207657"/>
            <a:ext cx="10871200" cy="0"/>
          </a:xfrm>
          <a:prstGeom prst="line">
            <a:avLst/>
          </a:prstGeom>
          <a:ln>
            <a:solidFill>
              <a:schemeClr val="tx2"/>
            </a:solidFill>
          </a:ln>
        </p:spPr>
        <p:style>
          <a:lnRef idx="3">
            <a:schemeClr val="accent5"/>
          </a:lnRef>
          <a:fillRef idx="0">
            <a:schemeClr val="accent5"/>
          </a:fillRef>
          <a:effectRef idx="2">
            <a:schemeClr val="accent5"/>
          </a:effectRef>
          <a:fontRef idx="minor">
            <a:schemeClr val="tx1"/>
          </a:fontRef>
        </p:style>
      </p:cxnSp>
      <p:grpSp>
        <p:nvGrpSpPr>
          <p:cNvPr id="8" name="Group 7">
            <a:extLst>
              <a:ext uri="{FF2B5EF4-FFF2-40B4-BE49-F238E27FC236}">
                <a16:creationId xmlns:a16="http://schemas.microsoft.com/office/drawing/2014/main" id="{DB1C708A-5D7F-40FD-A537-22A304A30FDA}"/>
              </a:ext>
            </a:extLst>
          </p:cNvPr>
          <p:cNvGrpSpPr/>
          <p:nvPr/>
        </p:nvGrpSpPr>
        <p:grpSpPr>
          <a:xfrm>
            <a:off x="636305" y="3337680"/>
            <a:ext cx="5106467" cy="2290235"/>
            <a:chOff x="636305" y="3337680"/>
            <a:chExt cx="5106467" cy="2290235"/>
          </a:xfrm>
        </p:grpSpPr>
        <p:pic>
          <p:nvPicPr>
            <p:cNvPr id="198" name="Picture 6" descr="VR and AR in Surgery and Medicine | SUSS">
              <a:extLst>
                <a:ext uri="{FF2B5EF4-FFF2-40B4-BE49-F238E27FC236}">
                  <a16:creationId xmlns:a16="http://schemas.microsoft.com/office/drawing/2014/main" id="{2A52DE50-C520-4897-9924-BA47C6F9D0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767"/>
            <a:stretch/>
          </p:blipFill>
          <p:spPr bwMode="auto">
            <a:xfrm>
              <a:off x="637537" y="3898843"/>
              <a:ext cx="2429812" cy="1260444"/>
            </a:xfrm>
            <a:prstGeom prst="rect">
              <a:avLst/>
            </a:prstGeom>
            <a:noFill/>
            <a:extLst>
              <a:ext uri="{909E8E84-426E-40DD-AFC4-6F175D3DCCD1}">
                <a14:hiddenFill xmlns:a14="http://schemas.microsoft.com/office/drawing/2010/main">
                  <a:solidFill>
                    <a:srgbClr val="FFFFFF"/>
                  </a:solidFill>
                </a14:hiddenFill>
              </a:ext>
            </a:extLst>
          </p:spPr>
        </p:pic>
        <p:sp>
          <p:nvSpPr>
            <p:cNvPr id="199" name="TextBox 198">
              <a:extLst>
                <a:ext uri="{FF2B5EF4-FFF2-40B4-BE49-F238E27FC236}">
                  <a16:creationId xmlns:a16="http://schemas.microsoft.com/office/drawing/2014/main" id="{E5D69A7C-B1AE-440F-8269-BE392159301B}"/>
                </a:ext>
              </a:extLst>
            </p:cNvPr>
            <p:cNvSpPr txBox="1"/>
            <p:nvPr/>
          </p:nvSpPr>
          <p:spPr>
            <a:xfrm>
              <a:off x="636305" y="5227805"/>
              <a:ext cx="2431044" cy="400110"/>
            </a:xfrm>
            <a:prstGeom prst="rect">
              <a:avLst/>
            </a:prstGeom>
            <a:solidFill>
              <a:schemeClr val="bg1"/>
            </a:solidFill>
          </p:spPr>
          <p:txBody>
            <a:bodyPr wrap="square" rtlCol="0">
              <a:spAutoFit/>
            </a:bodyPr>
            <a:lstStyle/>
            <a:p>
              <a:pPr algn="ctr"/>
              <a:r>
                <a:rPr lang="en-US" sz="2000" dirty="0">
                  <a:latin typeface="Calibri"/>
                  <a:ea typeface="MS PGothic" charset="0"/>
                  <a:cs typeface="Calibri"/>
                </a:rPr>
                <a:t>AR/VR in Surgery</a:t>
              </a:r>
            </a:p>
          </p:txBody>
        </p:sp>
        <p:sp>
          <p:nvSpPr>
            <p:cNvPr id="200" name="Title 5">
              <a:extLst>
                <a:ext uri="{FF2B5EF4-FFF2-40B4-BE49-F238E27FC236}">
                  <a16:creationId xmlns:a16="http://schemas.microsoft.com/office/drawing/2014/main" id="{D91ADAED-12F9-493A-ACC6-DB999006B729}"/>
                </a:ext>
              </a:extLst>
            </p:cNvPr>
            <p:cNvSpPr txBox="1">
              <a:spLocks/>
            </p:cNvSpPr>
            <p:nvPr/>
          </p:nvSpPr>
          <p:spPr>
            <a:xfrm>
              <a:off x="1635071" y="3337680"/>
              <a:ext cx="3243653" cy="431140"/>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sz="2400" dirty="0">
                  <a:solidFill>
                    <a:schemeClr val="tx1"/>
                  </a:solidFill>
                </a:rPr>
                <a:t>Medical AI Scenario</a:t>
              </a:r>
            </a:p>
          </p:txBody>
        </p:sp>
        <p:pic>
          <p:nvPicPr>
            <p:cNvPr id="201" name="Picture 200">
              <a:extLst>
                <a:ext uri="{FF2B5EF4-FFF2-40B4-BE49-F238E27FC236}">
                  <a16:creationId xmlns:a16="http://schemas.microsoft.com/office/drawing/2014/main" id="{5EA00333-4C7B-4B8A-99EA-24B0B4C5E2B5}"/>
                </a:ext>
              </a:extLst>
            </p:cNvPr>
            <p:cNvPicPr>
              <a:picLocks noChangeAspect="1"/>
            </p:cNvPicPr>
            <p:nvPr/>
          </p:nvPicPr>
          <p:blipFill>
            <a:blip r:embed="rId5"/>
            <a:stretch>
              <a:fillRect/>
            </a:stretch>
          </p:blipFill>
          <p:spPr>
            <a:xfrm>
              <a:off x="3581644" y="3898843"/>
              <a:ext cx="1891211" cy="1256741"/>
            </a:xfrm>
            <a:prstGeom prst="rect">
              <a:avLst/>
            </a:prstGeom>
          </p:spPr>
        </p:pic>
        <p:sp>
          <p:nvSpPr>
            <p:cNvPr id="202" name="TextBox 8">
              <a:extLst>
                <a:ext uri="{FF2B5EF4-FFF2-40B4-BE49-F238E27FC236}">
                  <a16:creationId xmlns:a16="http://schemas.microsoft.com/office/drawing/2014/main" id="{1F661C14-C815-4CA1-9044-BE26DB0CCCA4}"/>
                </a:ext>
              </a:extLst>
            </p:cNvPr>
            <p:cNvSpPr txBox="1">
              <a:spLocks noChangeArrowheads="1"/>
            </p:cNvSpPr>
            <p:nvPr/>
          </p:nvSpPr>
          <p:spPr bwMode="auto">
            <a:xfrm>
              <a:off x="3311728" y="5219334"/>
              <a:ext cx="243104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eaLnBrk="1" hangingPunct="1">
                <a:buFont typeface="Arial" charset="0"/>
                <a:buNone/>
              </a:pPr>
              <a:r>
                <a:rPr lang="en-US" altLang="zh-CN" sz="2000" dirty="0">
                  <a:latin typeface="Calibri"/>
                  <a:cs typeface="Calibri"/>
                </a:rPr>
                <a:t>Medical Diagnosis</a:t>
              </a:r>
              <a:endParaRPr lang="zh-CN" altLang="en-US" sz="2000" dirty="0">
                <a:latin typeface="Calibri"/>
                <a:cs typeface="Calibri"/>
              </a:endParaRPr>
            </a:p>
          </p:txBody>
        </p:sp>
      </p:grpSp>
      <p:grpSp>
        <p:nvGrpSpPr>
          <p:cNvPr id="9" name="Group 8">
            <a:extLst>
              <a:ext uri="{FF2B5EF4-FFF2-40B4-BE49-F238E27FC236}">
                <a16:creationId xmlns:a16="http://schemas.microsoft.com/office/drawing/2014/main" id="{C059FEEF-F529-4AB9-9DBF-F04A9FEBC24D}"/>
              </a:ext>
            </a:extLst>
          </p:cNvPr>
          <p:cNvGrpSpPr/>
          <p:nvPr/>
        </p:nvGrpSpPr>
        <p:grpSpPr>
          <a:xfrm>
            <a:off x="5987151" y="3343816"/>
            <a:ext cx="6036065" cy="2275628"/>
            <a:chOff x="5987151" y="3343816"/>
            <a:chExt cx="6036065" cy="2275628"/>
          </a:xfrm>
        </p:grpSpPr>
        <p:pic>
          <p:nvPicPr>
            <p:cNvPr id="210" name="Picture 2" descr="example">
              <a:extLst>
                <a:ext uri="{FF2B5EF4-FFF2-40B4-BE49-F238E27FC236}">
                  <a16:creationId xmlns:a16="http://schemas.microsoft.com/office/drawing/2014/main" id="{A636AD1A-38B2-4988-970F-2B7AE830DC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174" y="3911114"/>
              <a:ext cx="2389520" cy="1194760"/>
            </a:xfrm>
            <a:prstGeom prst="rect">
              <a:avLst/>
            </a:prstGeom>
            <a:noFill/>
            <a:extLst>
              <a:ext uri="{909E8E84-426E-40DD-AFC4-6F175D3DCCD1}">
                <a14:hiddenFill xmlns:a14="http://schemas.microsoft.com/office/drawing/2010/main">
                  <a:solidFill>
                    <a:srgbClr val="FFFFFF"/>
                  </a:solidFill>
                </a14:hiddenFill>
              </a:ext>
            </a:extLst>
          </p:spPr>
        </p:pic>
        <p:sp>
          <p:nvSpPr>
            <p:cNvPr id="211" name="TextBox 210">
              <a:extLst>
                <a:ext uri="{FF2B5EF4-FFF2-40B4-BE49-F238E27FC236}">
                  <a16:creationId xmlns:a16="http://schemas.microsoft.com/office/drawing/2014/main" id="{6C9644BD-B067-4FB4-B81A-E1B49DADB8DF}"/>
                </a:ext>
              </a:extLst>
            </p:cNvPr>
            <p:cNvSpPr txBox="1"/>
            <p:nvPr/>
          </p:nvSpPr>
          <p:spPr>
            <a:xfrm>
              <a:off x="5987151" y="5219334"/>
              <a:ext cx="2683566" cy="400110"/>
            </a:xfrm>
            <a:prstGeom prst="rect">
              <a:avLst/>
            </a:prstGeom>
            <a:solidFill>
              <a:schemeClr val="bg1"/>
            </a:solidFill>
          </p:spPr>
          <p:txBody>
            <a:bodyPr wrap="square" rtlCol="0">
              <a:spAutoFit/>
            </a:bodyPr>
            <a:lstStyle/>
            <a:p>
              <a:pPr algn="ctr"/>
              <a:r>
                <a:rPr lang="en-US" sz="2000" dirty="0">
                  <a:latin typeface="Calibri"/>
                  <a:ea typeface="MS PGothic" charset="0"/>
                  <a:cs typeface="Calibri"/>
                </a:rPr>
                <a:t>COVID CT Segmentation</a:t>
              </a:r>
            </a:p>
          </p:txBody>
        </p:sp>
        <p:pic>
          <p:nvPicPr>
            <p:cNvPr id="212" name="Picture 211">
              <a:extLst>
                <a:ext uri="{FF2B5EF4-FFF2-40B4-BE49-F238E27FC236}">
                  <a16:creationId xmlns:a16="http://schemas.microsoft.com/office/drawing/2014/main" id="{305AE327-9DF8-41B5-BD91-6012219EA1B8}"/>
                </a:ext>
              </a:extLst>
            </p:cNvPr>
            <p:cNvPicPr>
              <a:picLocks noChangeAspect="1"/>
            </p:cNvPicPr>
            <p:nvPr/>
          </p:nvPicPr>
          <p:blipFill rotWithShape="1">
            <a:blip r:embed="rId7"/>
            <a:srcRect b="6383"/>
            <a:stretch/>
          </p:blipFill>
          <p:spPr>
            <a:xfrm>
              <a:off x="10431499" y="3898843"/>
              <a:ext cx="1416298" cy="1178003"/>
            </a:xfrm>
            <a:prstGeom prst="rect">
              <a:avLst/>
            </a:prstGeom>
          </p:spPr>
        </p:pic>
        <p:pic>
          <p:nvPicPr>
            <p:cNvPr id="213" name="Picture 212">
              <a:extLst>
                <a:ext uri="{FF2B5EF4-FFF2-40B4-BE49-F238E27FC236}">
                  <a16:creationId xmlns:a16="http://schemas.microsoft.com/office/drawing/2014/main" id="{8C77C96B-A501-43A6-A29F-AECF1542E6E2}"/>
                </a:ext>
              </a:extLst>
            </p:cNvPr>
            <p:cNvPicPr>
              <a:picLocks noChangeAspect="1"/>
            </p:cNvPicPr>
            <p:nvPr/>
          </p:nvPicPr>
          <p:blipFill rotWithShape="1">
            <a:blip r:embed="rId8"/>
            <a:srcRect b="5051"/>
            <a:stretch/>
          </p:blipFill>
          <p:spPr>
            <a:xfrm>
              <a:off x="9001553" y="3903964"/>
              <a:ext cx="1416298" cy="1194759"/>
            </a:xfrm>
            <a:prstGeom prst="rect">
              <a:avLst/>
            </a:prstGeom>
          </p:spPr>
        </p:pic>
        <p:sp>
          <p:nvSpPr>
            <p:cNvPr id="214" name="TextBox 213">
              <a:extLst>
                <a:ext uri="{FF2B5EF4-FFF2-40B4-BE49-F238E27FC236}">
                  <a16:creationId xmlns:a16="http://schemas.microsoft.com/office/drawing/2014/main" id="{E2D6AB44-6E32-4ABB-AECD-B3CFB8F290E8}"/>
                </a:ext>
              </a:extLst>
            </p:cNvPr>
            <p:cNvSpPr txBox="1"/>
            <p:nvPr/>
          </p:nvSpPr>
          <p:spPr>
            <a:xfrm>
              <a:off x="8812486" y="5218799"/>
              <a:ext cx="3210730" cy="400110"/>
            </a:xfrm>
            <a:prstGeom prst="rect">
              <a:avLst/>
            </a:prstGeom>
            <a:solidFill>
              <a:schemeClr val="bg1"/>
            </a:solidFill>
          </p:spPr>
          <p:txBody>
            <a:bodyPr wrap="square" rtlCol="0">
              <a:spAutoFit/>
            </a:bodyPr>
            <a:lstStyle/>
            <a:p>
              <a:pPr algn="ctr"/>
              <a:r>
                <a:rPr lang="en-US" sz="2000" dirty="0">
                  <a:latin typeface="Calibri"/>
                  <a:ea typeface="MS PGothic" charset="0"/>
                  <a:cs typeface="Calibri"/>
                </a:rPr>
                <a:t>R</a:t>
              </a:r>
              <a:r>
                <a:rPr lang="en-US" altLang="zh-CN" sz="2000" dirty="0">
                  <a:latin typeface="Calibri"/>
                  <a:ea typeface="MS PGothic" charset="0"/>
                  <a:cs typeface="Calibri"/>
                </a:rPr>
                <a:t>eal-Time MRI </a:t>
              </a:r>
              <a:r>
                <a:rPr lang="en-US" sz="2000" dirty="0">
                  <a:latin typeface="Calibri"/>
                  <a:ea typeface="MS PGothic" charset="0"/>
                  <a:cs typeface="Calibri"/>
                </a:rPr>
                <a:t>Segmentation</a:t>
              </a:r>
            </a:p>
          </p:txBody>
        </p:sp>
        <p:sp>
          <p:nvSpPr>
            <p:cNvPr id="215" name="Title 5">
              <a:extLst>
                <a:ext uri="{FF2B5EF4-FFF2-40B4-BE49-F238E27FC236}">
                  <a16:creationId xmlns:a16="http://schemas.microsoft.com/office/drawing/2014/main" id="{E116784E-65D9-4C03-A2D5-CFD24753CDD2}"/>
                </a:ext>
              </a:extLst>
            </p:cNvPr>
            <p:cNvSpPr txBox="1">
              <a:spLocks/>
            </p:cNvSpPr>
            <p:nvPr/>
          </p:nvSpPr>
          <p:spPr>
            <a:xfrm>
              <a:off x="6362871" y="3343816"/>
              <a:ext cx="4776777" cy="431140"/>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algn="ctr"/>
              <a:r>
                <a:rPr lang="en-US" sz="2400" dirty="0">
                  <a:solidFill>
                    <a:schemeClr val="tx1"/>
                  </a:solidFill>
                </a:rPr>
                <a:t>AI Can Perform Medical Tasks</a:t>
              </a:r>
            </a:p>
          </p:txBody>
        </p:sp>
      </p:grpSp>
      <p:sp>
        <p:nvSpPr>
          <p:cNvPr id="11" name="TextBox 10">
            <a:extLst>
              <a:ext uri="{FF2B5EF4-FFF2-40B4-BE49-F238E27FC236}">
                <a16:creationId xmlns:a16="http://schemas.microsoft.com/office/drawing/2014/main" id="{2B323AE4-91BD-442F-8F6E-0E9791A31BE7}"/>
              </a:ext>
            </a:extLst>
          </p:cNvPr>
          <p:cNvSpPr txBox="1"/>
          <p:nvPr/>
        </p:nvSpPr>
        <p:spPr>
          <a:xfrm>
            <a:off x="1635071" y="5859040"/>
            <a:ext cx="5708614" cy="461665"/>
          </a:xfrm>
          <a:prstGeom prst="rect">
            <a:avLst/>
          </a:prstGeom>
          <a:noFill/>
        </p:spPr>
        <p:txBody>
          <a:bodyPr wrap="none" rtlCol="0">
            <a:spAutoFit/>
          </a:bodyPr>
          <a:lstStyle/>
          <a:p>
            <a:r>
              <a:rPr lang="en-US" sz="2400" b="1" dirty="0">
                <a:solidFill>
                  <a:srgbClr val="F04C48"/>
                </a:solidFill>
                <a:effectLst>
                  <a:outerShdw blurRad="38100" dist="38100" dir="2700000" algn="tl">
                    <a:srgbClr val="000000">
                      <a:alpha val="43137"/>
                    </a:srgbClr>
                  </a:outerShdw>
                </a:effectLst>
              </a:rPr>
              <a:t>Let Doctors Design Neural Networks?</a:t>
            </a:r>
          </a:p>
        </p:txBody>
      </p:sp>
      <p:pic>
        <p:nvPicPr>
          <p:cNvPr id="2052" name="Picture 4" descr="Doctor who says NO - Stock Illustration [59725136] - PIXTA">
            <a:extLst>
              <a:ext uri="{FF2B5EF4-FFF2-40B4-BE49-F238E27FC236}">
                <a16:creationId xmlns:a16="http://schemas.microsoft.com/office/drawing/2014/main" id="{173301BC-EB91-43F2-A32A-C234D881340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7055"/>
          <a:stretch/>
        </p:blipFill>
        <p:spPr bwMode="auto">
          <a:xfrm>
            <a:off x="7397205" y="5624077"/>
            <a:ext cx="1354054" cy="118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8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lstStyle/>
          <a:p>
            <a:r>
              <a:rPr lang="en-US" dirty="0"/>
              <a:t>Progress of C</a:t>
            </a:r>
            <a:r>
              <a:rPr lang="en-US" altLang="zh-CN" dirty="0"/>
              <a:t>lassical </a:t>
            </a:r>
            <a:r>
              <a:rPr lang="en-US" dirty="0"/>
              <a:t>AI </a:t>
            </a:r>
            <a:r>
              <a:rPr lang="en-US" sz="2800" dirty="0"/>
              <a:t>Democratization</a:t>
            </a:r>
            <a:endParaRPr lang="en-US" dirty="0"/>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6</a:t>
            </a:fld>
            <a:r>
              <a:rPr lang="en-US"/>
              <a:t>  |  George Mason University</a:t>
            </a:r>
            <a:endParaRPr lang="en-US" dirty="0"/>
          </a:p>
        </p:txBody>
      </p:sp>
      <p:cxnSp>
        <p:nvCxnSpPr>
          <p:cNvPr id="22" name="Straight Connector 21">
            <a:extLst>
              <a:ext uri="{FF2B5EF4-FFF2-40B4-BE49-F238E27FC236}">
                <a16:creationId xmlns:a16="http://schemas.microsoft.com/office/drawing/2014/main" id="{917E0E5D-A2F8-4942-9DCC-AE4877637BEE}"/>
              </a:ext>
            </a:extLst>
          </p:cNvPr>
          <p:cNvCxnSpPr>
            <a:cxnSpLocks/>
          </p:cNvCxnSpPr>
          <p:nvPr/>
        </p:nvCxnSpPr>
        <p:spPr>
          <a:xfrm>
            <a:off x="6096000" y="1008743"/>
            <a:ext cx="0" cy="5145314"/>
          </a:xfrm>
          <a:prstGeom prst="line">
            <a:avLst/>
          </a:prstGeom>
          <a:ln>
            <a:solidFill>
              <a:schemeClr val="tx2"/>
            </a:solidFill>
          </a:ln>
        </p:spPr>
        <p:style>
          <a:lnRef idx="3">
            <a:schemeClr val="accent5"/>
          </a:lnRef>
          <a:fillRef idx="0">
            <a:schemeClr val="accent5"/>
          </a:fillRef>
          <a:effectRef idx="2">
            <a:schemeClr val="accent5"/>
          </a:effectRef>
          <a:fontRef idx="minor">
            <a:schemeClr val="tx1"/>
          </a:fontRef>
        </p:style>
      </p:cxnSp>
      <p:sp>
        <p:nvSpPr>
          <p:cNvPr id="25" name="Title 5">
            <a:extLst>
              <a:ext uri="{FF2B5EF4-FFF2-40B4-BE49-F238E27FC236}">
                <a16:creationId xmlns:a16="http://schemas.microsoft.com/office/drawing/2014/main" id="{BE37BEAC-8B73-4FD9-B495-6A9CA4F028DA}"/>
              </a:ext>
            </a:extLst>
          </p:cNvPr>
          <p:cNvSpPr txBox="1">
            <a:spLocks/>
          </p:cNvSpPr>
          <p:nvPr/>
        </p:nvSpPr>
        <p:spPr>
          <a:xfrm>
            <a:off x="644242" y="1008742"/>
            <a:ext cx="4776777" cy="894211"/>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algn="ctr">
              <a:lnSpc>
                <a:spcPct val="110000"/>
              </a:lnSpc>
            </a:pPr>
            <a:r>
              <a:rPr lang="en-US" sz="2400" dirty="0">
                <a:solidFill>
                  <a:schemeClr val="tx1"/>
                </a:solidFill>
              </a:rPr>
              <a:t>Google’s Initial Contributions</a:t>
            </a:r>
          </a:p>
          <a:p>
            <a:pPr algn="ctr">
              <a:lnSpc>
                <a:spcPct val="110000"/>
              </a:lnSpc>
            </a:pPr>
            <a:r>
              <a:rPr lang="en-US" sz="2400" b="0" dirty="0">
                <a:solidFill>
                  <a:schemeClr val="tx1"/>
                </a:solidFill>
              </a:rPr>
              <a:t>(Neural Architecture Search)</a:t>
            </a:r>
          </a:p>
        </p:txBody>
      </p:sp>
      <p:grpSp>
        <p:nvGrpSpPr>
          <p:cNvPr id="51" name="组合 7">
            <a:extLst>
              <a:ext uri="{FF2B5EF4-FFF2-40B4-BE49-F238E27FC236}">
                <a16:creationId xmlns:a16="http://schemas.microsoft.com/office/drawing/2014/main" id="{3C7E09B8-A320-4D68-8DCD-F482F06355FD}"/>
              </a:ext>
            </a:extLst>
          </p:cNvPr>
          <p:cNvGrpSpPr/>
          <p:nvPr/>
        </p:nvGrpSpPr>
        <p:grpSpPr>
          <a:xfrm>
            <a:off x="6393044" y="3844436"/>
            <a:ext cx="5527748" cy="2139992"/>
            <a:chOff x="395858" y="1671595"/>
            <a:chExt cx="5498061" cy="2128499"/>
          </a:xfrm>
        </p:grpSpPr>
        <p:sp>
          <p:nvSpPr>
            <p:cNvPr id="52" name="矩形 5">
              <a:extLst>
                <a:ext uri="{FF2B5EF4-FFF2-40B4-BE49-F238E27FC236}">
                  <a16:creationId xmlns:a16="http://schemas.microsoft.com/office/drawing/2014/main" id="{032FE1B6-0C18-4529-8521-07656C3FC039}"/>
                </a:ext>
              </a:extLst>
            </p:cNvPr>
            <p:cNvSpPr/>
            <p:nvPr/>
          </p:nvSpPr>
          <p:spPr>
            <a:xfrm>
              <a:off x="395858" y="1671595"/>
              <a:ext cx="5498061" cy="2128499"/>
            </a:xfrm>
            <a:prstGeom prst="rect">
              <a:avLst/>
            </a:prstGeom>
            <a:solidFill>
              <a:sysClr val="window" lastClr="FFFFFF"/>
            </a:solidFill>
            <a:ln w="28575"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53" name="组合 40">
              <a:extLst>
                <a:ext uri="{FF2B5EF4-FFF2-40B4-BE49-F238E27FC236}">
                  <a16:creationId xmlns:a16="http://schemas.microsoft.com/office/drawing/2014/main" id="{15DB420B-F87A-481B-800B-250130A4F53C}"/>
                </a:ext>
              </a:extLst>
            </p:cNvPr>
            <p:cNvGrpSpPr/>
            <p:nvPr/>
          </p:nvGrpSpPr>
          <p:grpSpPr>
            <a:xfrm>
              <a:off x="467727" y="1776158"/>
              <a:ext cx="5364300" cy="1780947"/>
              <a:chOff x="2210885" y="2307331"/>
              <a:chExt cx="5929131" cy="1968471"/>
            </a:xfrm>
          </p:grpSpPr>
          <p:pic>
            <p:nvPicPr>
              <p:cNvPr id="54" name="Picture 10">
                <a:extLst>
                  <a:ext uri="{FF2B5EF4-FFF2-40B4-BE49-F238E27FC236}">
                    <a16:creationId xmlns:a16="http://schemas.microsoft.com/office/drawing/2014/main" id="{58910251-5505-408F-B8A0-FA324D8A2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885" y="2307331"/>
                <a:ext cx="5929131" cy="1968471"/>
              </a:xfrm>
              <a:prstGeom prst="rect">
                <a:avLst/>
              </a:prstGeom>
            </p:spPr>
          </p:pic>
          <p:sp>
            <p:nvSpPr>
              <p:cNvPr id="55" name="矩形 46">
                <a:extLst>
                  <a:ext uri="{FF2B5EF4-FFF2-40B4-BE49-F238E27FC236}">
                    <a16:creationId xmlns:a16="http://schemas.microsoft.com/office/drawing/2014/main" id="{FF005CE5-F1CD-4487-9338-96A566B25688}"/>
                  </a:ext>
                </a:extLst>
              </p:cNvPr>
              <p:cNvSpPr/>
              <p:nvPr/>
            </p:nvSpPr>
            <p:spPr>
              <a:xfrm>
                <a:off x="4660074" y="3084979"/>
                <a:ext cx="1425928" cy="316611"/>
              </a:xfrm>
              <a:prstGeom prst="rect">
                <a:avLst/>
              </a:prstGeom>
              <a:solidFill>
                <a:sysClr val="window" lastClr="FFFFFF"/>
              </a:solidFill>
              <a:ln w="38100" cap="flat" cmpd="sng" algn="ctr">
                <a:solidFill>
                  <a:srgbClr val="5B432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5F4731"/>
                    </a:solidFill>
                    <a:effectLst/>
                    <a:uLnTx/>
                    <a:uFillTx/>
                    <a:latin typeface="Calibri" panose="020F0502020204030204"/>
                    <a:ea typeface="等线" panose="02010600030101010101" pitchFamily="2" charset="-122"/>
                    <a:cs typeface="+mn-cs"/>
                  </a:rPr>
                  <a:t>FNAS</a:t>
                </a:r>
                <a:endParaRPr kumimoji="0" lang="zh-CN" altLang="en-US" sz="1800" b="1" i="0" u="none" strike="noStrike" kern="0" cap="none" spc="0" normalizeH="0" baseline="0" noProof="0" dirty="0">
                  <a:ln>
                    <a:noFill/>
                  </a:ln>
                  <a:solidFill>
                    <a:srgbClr val="5F4731"/>
                  </a:solidFill>
                  <a:effectLst/>
                  <a:uLnTx/>
                  <a:uFillTx/>
                  <a:latin typeface="Calibri" panose="020F0502020204030204"/>
                  <a:ea typeface="等线" panose="02010600030101010101" pitchFamily="2" charset="-122"/>
                  <a:cs typeface="+mn-cs"/>
                </a:endParaRPr>
              </a:p>
            </p:txBody>
          </p:sp>
        </p:grpSp>
      </p:grpSp>
      <p:sp>
        <p:nvSpPr>
          <p:cNvPr id="56" name="Freeform: Shape 55">
            <a:extLst>
              <a:ext uri="{FF2B5EF4-FFF2-40B4-BE49-F238E27FC236}">
                <a16:creationId xmlns:a16="http://schemas.microsoft.com/office/drawing/2014/main" id="{7AD24386-0287-449E-A5FC-09AC7FF4E260}"/>
              </a:ext>
            </a:extLst>
          </p:cNvPr>
          <p:cNvSpPr/>
          <p:nvPr/>
        </p:nvSpPr>
        <p:spPr>
          <a:xfrm>
            <a:off x="8058213" y="4510822"/>
            <a:ext cx="2211178" cy="975772"/>
          </a:xfrm>
          <a:custGeom>
            <a:avLst/>
            <a:gdLst>
              <a:gd name="connsiteX0" fmla="*/ 16669 w 1845469"/>
              <a:gd name="connsiteY0" fmla="*/ 171450 h 814388"/>
              <a:gd name="connsiteX1" fmla="*/ 64294 w 1845469"/>
              <a:gd name="connsiteY1" fmla="*/ 164307 h 814388"/>
              <a:gd name="connsiteX2" fmla="*/ 95250 w 1845469"/>
              <a:gd name="connsiteY2" fmla="*/ 159544 h 814388"/>
              <a:gd name="connsiteX3" fmla="*/ 102394 w 1845469"/>
              <a:gd name="connsiteY3" fmla="*/ 154782 h 814388"/>
              <a:gd name="connsiteX4" fmla="*/ 154781 w 1845469"/>
              <a:gd name="connsiteY4" fmla="*/ 140494 h 814388"/>
              <a:gd name="connsiteX5" fmla="*/ 202406 w 1845469"/>
              <a:gd name="connsiteY5" fmla="*/ 130969 h 814388"/>
              <a:gd name="connsiteX6" fmla="*/ 257175 w 1845469"/>
              <a:gd name="connsiteY6" fmla="*/ 123825 h 814388"/>
              <a:gd name="connsiteX7" fmla="*/ 302419 w 1845469"/>
              <a:gd name="connsiteY7" fmla="*/ 121444 h 814388"/>
              <a:gd name="connsiteX8" fmla="*/ 371475 w 1845469"/>
              <a:gd name="connsiteY8" fmla="*/ 109538 h 814388"/>
              <a:gd name="connsiteX9" fmla="*/ 397669 w 1845469"/>
              <a:gd name="connsiteY9" fmla="*/ 104775 h 814388"/>
              <a:gd name="connsiteX10" fmla="*/ 447675 w 1845469"/>
              <a:gd name="connsiteY10" fmla="*/ 97632 h 814388"/>
              <a:gd name="connsiteX11" fmla="*/ 469106 w 1845469"/>
              <a:gd name="connsiteY11" fmla="*/ 92869 h 814388"/>
              <a:gd name="connsiteX12" fmla="*/ 507206 w 1845469"/>
              <a:gd name="connsiteY12" fmla="*/ 90488 h 814388"/>
              <a:gd name="connsiteX13" fmla="*/ 540544 w 1845469"/>
              <a:gd name="connsiteY13" fmla="*/ 80963 h 814388"/>
              <a:gd name="connsiteX14" fmla="*/ 573881 w 1845469"/>
              <a:gd name="connsiteY14" fmla="*/ 73819 h 814388"/>
              <a:gd name="connsiteX15" fmla="*/ 585788 w 1845469"/>
              <a:gd name="connsiteY15" fmla="*/ 66675 h 814388"/>
              <a:gd name="connsiteX16" fmla="*/ 590550 w 1845469"/>
              <a:gd name="connsiteY16" fmla="*/ 59532 h 814388"/>
              <a:gd name="connsiteX17" fmla="*/ 611981 w 1845469"/>
              <a:gd name="connsiteY17" fmla="*/ 52388 h 814388"/>
              <a:gd name="connsiteX18" fmla="*/ 628650 w 1845469"/>
              <a:gd name="connsiteY18" fmla="*/ 45244 h 814388"/>
              <a:gd name="connsiteX19" fmla="*/ 659606 w 1845469"/>
              <a:gd name="connsiteY19" fmla="*/ 30957 h 814388"/>
              <a:gd name="connsiteX20" fmla="*/ 697706 w 1845469"/>
              <a:gd name="connsiteY20" fmla="*/ 23813 h 814388"/>
              <a:gd name="connsiteX21" fmla="*/ 721519 w 1845469"/>
              <a:gd name="connsiteY21" fmla="*/ 16669 h 814388"/>
              <a:gd name="connsiteX22" fmla="*/ 728663 w 1845469"/>
              <a:gd name="connsiteY22" fmla="*/ 14288 h 814388"/>
              <a:gd name="connsiteX23" fmla="*/ 773906 w 1845469"/>
              <a:gd name="connsiteY23" fmla="*/ 7144 h 814388"/>
              <a:gd name="connsiteX24" fmla="*/ 809625 w 1845469"/>
              <a:gd name="connsiteY24" fmla="*/ 0 h 814388"/>
              <a:gd name="connsiteX25" fmla="*/ 1100138 w 1845469"/>
              <a:gd name="connsiteY25" fmla="*/ 2382 h 814388"/>
              <a:gd name="connsiteX26" fmla="*/ 1238250 w 1845469"/>
              <a:gd name="connsiteY26" fmla="*/ 23813 h 814388"/>
              <a:gd name="connsiteX27" fmla="*/ 1278731 w 1845469"/>
              <a:gd name="connsiteY27" fmla="*/ 28575 h 814388"/>
              <a:gd name="connsiteX28" fmla="*/ 1352550 w 1845469"/>
              <a:gd name="connsiteY28" fmla="*/ 42863 h 814388"/>
              <a:gd name="connsiteX29" fmla="*/ 1414463 w 1845469"/>
              <a:gd name="connsiteY29" fmla="*/ 61913 h 814388"/>
              <a:gd name="connsiteX30" fmla="*/ 1462088 w 1845469"/>
              <a:gd name="connsiteY30" fmla="*/ 64294 h 814388"/>
              <a:gd name="connsiteX31" fmla="*/ 1538288 w 1845469"/>
              <a:gd name="connsiteY31" fmla="*/ 78582 h 814388"/>
              <a:gd name="connsiteX32" fmla="*/ 1593056 w 1845469"/>
              <a:gd name="connsiteY32" fmla="*/ 88107 h 814388"/>
              <a:gd name="connsiteX33" fmla="*/ 1614488 w 1845469"/>
              <a:gd name="connsiteY33" fmla="*/ 90488 h 814388"/>
              <a:gd name="connsiteX34" fmla="*/ 1643063 w 1845469"/>
              <a:gd name="connsiteY34" fmla="*/ 95250 h 814388"/>
              <a:gd name="connsiteX35" fmla="*/ 1700213 w 1845469"/>
              <a:gd name="connsiteY35" fmla="*/ 128588 h 814388"/>
              <a:gd name="connsiteX36" fmla="*/ 1716881 w 1845469"/>
              <a:gd name="connsiteY36" fmla="*/ 145257 h 814388"/>
              <a:gd name="connsiteX37" fmla="*/ 1752600 w 1845469"/>
              <a:gd name="connsiteY37" fmla="*/ 166688 h 814388"/>
              <a:gd name="connsiteX38" fmla="*/ 1795463 w 1845469"/>
              <a:gd name="connsiteY38" fmla="*/ 197644 h 814388"/>
              <a:gd name="connsiteX39" fmla="*/ 1807369 w 1845469"/>
              <a:gd name="connsiteY39" fmla="*/ 209550 h 814388"/>
              <a:gd name="connsiteX40" fmla="*/ 1840706 w 1845469"/>
              <a:gd name="connsiteY40" fmla="*/ 240507 h 814388"/>
              <a:gd name="connsiteX41" fmla="*/ 1845469 w 1845469"/>
              <a:gd name="connsiteY41" fmla="*/ 259557 h 814388"/>
              <a:gd name="connsiteX42" fmla="*/ 1843088 w 1845469"/>
              <a:gd name="connsiteY42" fmla="*/ 285750 h 814388"/>
              <a:gd name="connsiteX43" fmla="*/ 1835944 w 1845469"/>
              <a:gd name="connsiteY43" fmla="*/ 304800 h 814388"/>
              <a:gd name="connsiteX44" fmla="*/ 1833563 w 1845469"/>
              <a:gd name="connsiteY44" fmla="*/ 314325 h 814388"/>
              <a:gd name="connsiteX45" fmla="*/ 1824038 w 1845469"/>
              <a:gd name="connsiteY45" fmla="*/ 350044 h 814388"/>
              <a:gd name="connsiteX46" fmla="*/ 1819275 w 1845469"/>
              <a:gd name="connsiteY46" fmla="*/ 395288 h 814388"/>
              <a:gd name="connsiteX47" fmla="*/ 1814513 w 1845469"/>
              <a:gd name="connsiteY47" fmla="*/ 404813 h 814388"/>
              <a:gd name="connsiteX48" fmla="*/ 1797844 w 1845469"/>
              <a:gd name="connsiteY48" fmla="*/ 445294 h 814388"/>
              <a:gd name="connsiteX49" fmla="*/ 1790700 w 1845469"/>
              <a:gd name="connsiteY49" fmla="*/ 464344 h 814388"/>
              <a:gd name="connsiteX50" fmla="*/ 1778794 w 1845469"/>
              <a:gd name="connsiteY50" fmla="*/ 478632 h 814388"/>
              <a:gd name="connsiteX51" fmla="*/ 1766888 w 1845469"/>
              <a:gd name="connsiteY51" fmla="*/ 500063 h 814388"/>
              <a:gd name="connsiteX52" fmla="*/ 1762125 w 1845469"/>
              <a:gd name="connsiteY52" fmla="*/ 523875 h 814388"/>
              <a:gd name="connsiteX53" fmla="*/ 1759744 w 1845469"/>
              <a:gd name="connsiteY53" fmla="*/ 545307 h 814388"/>
              <a:gd name="connsiteX54" fmla="*/ 1752600 w 1845469"/>
              <a:gd name="connsiteY54" fmla="*/ 552450 h 814388"/>
              <a:gd name="connsiteX55" fmla="*/ 1750219 w 1845469"/>
              <a:gd name="connsiteY55" fmla="*/ 585788 h 814388"/>
              <a:gd name="connsiteX56" fmla="*/ 1728788 w 1845469"/>
              <a:gd name="connsiteY56" fmla="*/ 597694 h 814388"/>
              <a:gd name="connsiteX57" fmla="*/ 1719263 w 1845469"/>
              <a:gd name="connsiteY57" fmla="*/ 600075 h 814388"/>
              <a:gd name="connsiteX58" fmla="*/ 1712119 w 1845469"/>
              <a:gd name="connsiteY58" fmla="*/ 602457 h 814388"/>
              <a:gd name="connsiteX59" fmla="*/ 1693069 w 1845469"/>
              <a:gd name="connsiteY59" fmla="*/ 611982 h 814388"/>
              <a:gd name="connsiteX60" fmla="*/ 1669256 w 1845469"/>
              <a:gd name="connsiteY60" fmla="*/ 614363 h 814388"/>
              <a:gd name="connsiteX61" fmla="*/ 1512094 w 1845469"/>
              <a:gd name="connsiteY61" fmla="*/ 614363 h 814388"/>
              <a:gd name="connsiteX62" fmla="*/ 1507331 w 1845469"/>
              <a:gd name="connsiteY62" fmla="*/ 621507 h 814388"/>
              <a:gd name="connsiteX63" fmla="*/ 1497806 w 1845469"/>
              <a:gd name="connsiteY63" fmla="*/ 626269 h 814388"/>
              <a:gd name="connsiteX64" fmla="*/ 1495425 w 1845469"/>
              <a:gd name="connsiteY64" fmla="*/ 633413 h 814388"/>
              <a:gd name="connsiteX65" fmla="*/ 1485900 w 1845469"/>
              <a:gd name="connsiteY65" fmla="*/ 652463 h 814388"/>
              <a:gd name="connsiteX66" fmla="*/ 1483519 w 1845469"/>
              <a:gd name="connsiteY66" fmla="*/ 661988 h 814388"/>
              <a:gd name="connsiteX67" fmla="*/ 1478756 w 1845469"/>
              <a:gd name="connsiteY67" fmla="*/ 678657 h 814388"/>
              <a:gd name="connsiteX68" fmla="*/ 1476375 w 1845469"/>
              <a:gd name="connsiteY68" fmla="*/ 690563 h 814388"/>
              <a:gd name="connsiteX69" fmla="*/ 1469231 w 1845469"/>
              <a:gd name="connsiteY69" fmla="*/ 711994 h 814388"/>
              <a:gd name="connsiteX70" fmla="*/ 1466850 w 1845469"/>
              <a:gd name="connsiteY70" fmla="*/ 731044 h 814388"/>
              <a:gd name="connsiteX71" fmla="*/ 1464469 w 1845469"/>
              <a:gd name="connsiteY71" fmla="*/ 757238 h 814388"/>
              <a:gd name="connsiteX72" fmla="*/ 1459706 w 1845469"/>
              <a:gd name="connsiteY72" fmla="*/ 769144 h 814388"/>
              <a:gd name="connsiteX73" fmla="*/ 1457325 w 1845469"/>
              <a:gd name="connsiteY73" fmla="*/ 783432 h 814388"/>
              <a:gd name="connsiteX74" fmla="*/ 1440656 w 1845469"/>
              <a:gd name="connsiteY74" fmla="*/ 797719 h 814388"/>
              <a:gd name="connsiteX75" fmla="*/ 1428750 w 1845469"/>
              <a:gd name="connsiteY75" fmla="*/ 800100 h 814388"/>
              <a:gd name="connsiteX76" fmla="*/ 1397794 w 1845469"/>
              <a:gd name="connsiteY76" fmla="*/ 809625 h 814388"/>
              <a:gd name="connsiteX77" fmla="*/ 1350169 w 1845469"/>
              <a:gd name="connsiteY77" fmla="*/ 814388 h 814388"/>
              <a:gd name="connsiteX78" fmla="*/ 828675 w 1845469"/>
              <a:gd name="connsiteY78" fmla="*/ 809625 h 814388"/>
              <a:gd name="connsiteX79" fmla="*/ 823913 w 1845469"/>
              <a:gd name="connsiteY79" fmla="*/ 802482 h 814388"/>
              <a:gd name="connsiteX80" fmla="*/ 804863 w 1845469"/>
              <a:gd name="connsiteY80" fmla="*/ 783432 h 814388"/>
              <a:gd name="connsiteX81" fmla="*/ 797719 w 1845469"/>
              <a:gd name="connsiteY81" fmla="*/ 776288 h 814388"/>
              <a:gd name="connsiteX82" fmla="*/ 792956 w 1845469"/>
              <a:gd name="connsiteY82" fmla="*/ 769144 h 814388"/>
              <a:gd name="connsiteX83" fmla="*/ 773906 w 1845469"/>
              <a:gd name="connsiteY83" fmla="*/ 752475 h 814388"/>
              <a:gd name="connsiteX84" fmla="*/ 747713 w 1845469"/>
              <a:gd name="connsiteY84" fmla="*/ 726282 h 814388"/>
              <a:gd name="connsiteX85" fmla="*/ 740569 w 1845469"/>
              <a:gd name="connsiteY85" fmla="*/ 719138 h 814388"/>
              <a:gd name="connsiteX86" fmla="*/ 731044 w 1845469"/>
              <a:gd name="connsiteY86" fmla="*/ 711994 h 814388"/>
              <a:gd name="connsiteX87" fmla="*/ 716756 w 1845469"/>
              <a:gd name="connsiteY87" fmla="*/ 700088 h 814388"/>
              <a:gd name="connsiteX88" fmla="*/ 704850 w 1845469"/>
              <a:gd name="connsiteY88" fmla="*/ 697707 h 814388"/>
              <a:gd name="connsiteX89" fmla="*/ 697706 w 1845469"/>
              <a:gd name="connsiteY89" fmla="*/ 692944 h 814388"/>
              <a:gd name="connsiteX90" fmla="*/ 688181 w 1845469"/>
              <a:gd name="connsiteY90" fmla="*/ 688182 h 814388"/>
              <a:gd name="connsiteX91" fmla="*/ 678656 w 1845469"/>
              <a:gd name="connsiteY91" fmla="*/ 681038 h 814388"/>
              <a:gd name="connsiteX92" fmla="*/ 666750 w 1845469"/>
              <a:gd name="connsiteY92" fmla="*/ 678657 h 814388"/>
              <a:gd name="connsiteX93" fmla="*/ 628650 w 1845469"/>
              <a:gd name="connsiteY93" fmla="*/ 671513 h 814388"/>
              <a:gd name="connsiteX94" fmla="*/ 581025 w 1845469"/>
              <a:gd name="connsiteY94" fmla="*/ 661988 h 814388"/>
              <a:gd name="connsiteX95" fmla="*/ 564356 w 1845469"/>
              <a:gd name="connsiteY95" fmla="*/ 657225 h 814388"/>
              <a:gd name="connsiteX96" fmla="*/ 535781 w 1845469"/>
              <a:gd name="connsiteY96" fmla="*/ 652463 h 814388"/>
              <a:gd name="connsiteX97" fmla="*/ 521494 w 1845469"/>
              <a:gd name="connsiteY97" fmla="*/ 647700 h 814388"/>
              <a:gd name="connsiteX98" fmla="*/ 497681 w 1845469"/>
              <a:gd name="connsiteY98" fmla="*/ 645319 h 814388"/>
              <a:gd name="connsiteX99" fmla="*/ 454819 w 1845469"/>
              <a:gd name="connsiteY99" fmla="*/ 640557 h 814388"/>
              <a:gd name="connsiteX100" fmla="*/ 447675 w 1845469"/>
              <a:gd name="connsiteY100" fmla="*/ 638175 h 814388"/>
              <a:gd name="connsiteX101" fmla="*/ 438150 w 1845469"/>
              <a:gd name="connsiteY101" fmla="*/ 631032 h 814388"/>
              <a:gd name="connsiteX102" fmla="*/ 378619 w 1845469"/>
              <a:gd name="connsiteY102" fmla="*/ 623888 h 814388"/>
              <a:gd name="connsiteX103" fmla="*/ 347663 w 1845469"/>
              <a:gd name="connsiteY103" fmla="*/ 607219 h 814388"/>
              <a:gd name="connsiteX104" fmla="*/ 278606 w 1845469"/>
              <a:gd name="connsiteY104" fmla="*/ 590550 h 814388"/>
              <a:gd name="connsiteX105" fmla="*/ 261938 w 1845469"/>
              <a:gd name="connsiteY105" fmla="*/ 583407 h 814388"/>
              <a:gd name="connsiteX106" fmla="*/ 223838 w 1845469"/>
              <a:gd name="connsiteY106" fmla="*/ 571500 h 814388"/>
              <a:gd name="connsiteX107" fmla="*/ 197644 w 1845469"/>
              <a:gd name="connsiteY107" fmla="*/ 559594 h 814388"/>
              <a:gd name="connsiteX108" fmla="*/ 171450 w 1845469"/>
              <a:gd name="connsiteY108" fmla="*/ 550069 h 814388"/>
              <a:gd name="connsiteX109" fmla="*/ 138113 w 1845469"/>
              <a:gd name="connsiteY109" fmla="*/ 519113 h 814388"/>
              <a:gd name="connsiteX110" fmla="*/ 130969 w 1845469"/>
              <a:gd name="connsiteY110" fmla="*/ 511969 h 814388"/>
              <a:gd name="connsiteX111" fmla="*/ 123825 w 1845469"/>
              <a:gd name="connsiteY111" fmla="*/ 504825 h 814388"/>
              <a:gd name="connsiteX112" fmla="*/ 104775 w 1845469"/>
              <a:gd name="connsiteY112" fmla="*/ 490538 h 814388"/>
              <a:gd name="connsiteX113" fmla="*/ 90488 w 1845469"/>
              <a:gd name="connsiteY113" fmla="*/ 485775 h 814388"/>
              <a:gd name="connsiteX114" fmla="*/ 80963 w 1845469"/>
              <a:gd name="connsiteY114" fmla="*/ 476250 h 814388"/>
              <a:gd name="connsiteX115" fmla="*/ 73819 w 1845469"/>
              <a:gd name="connsiteY115" fmla="*/ 466725 h 814388"/>
              <a:gd name="connsiteX116" fmla="*/ 66675 w 1845469"/>
              <a:gd name="connsiteY116" fmla="*/ 461963 h 814388"/>
              <a:gd name="connsiteX117" fmla="*/ 59531 w 1845469"/>
              <a:gd name="connsiteY117" fmla="*/ 454819 h 814388"/>
              <a:gd name="connsiteX118" fmla="*/ 50006 w 1845469"/>
              <a:gd name="connsiteY118" fmla="*/ 442913 h 814388"/>
              <a:gd name="connsiteX119" fmla="*/ 45244 w 1845469"/>
              <a:gd name="connsiteY119" fmla="*/ 435769 h 814388"/>
              <a:gd name="connsiteX120" fmla="*/ 38100 w 1845469"/>
              <a:gd name="connsiteY120" fmla="*/ 428625 h 814388"/>
              <a:gd name="connsiteX121" fmla="*/ 33338 w 1845469"/>
              <a:gd name="connsiteY121" fmla="*/ 414338 h 814388"/>
              <a:gd name="connsiteX122" fmla="*/ 30956 w 1845469"/>
              <a:gd name="connsiteY122" fmla="*/ 407194 h 814388"/>
              <a:gd name="connsiteX123" fmla="*/ 21431 w 1845469"/>
              <a:gd name="connsiteY123" fmla="*/ 383382 h 814388"/>
              <a:gd name="connsiteX124" fmla="*/ 19050 w 1845469"/>
              <a:gd name="connsiteY124" fmla="*/ 373857 h 814388"/>
              <a:gd name="connsiteX125" fmla="*/ 16669 w 1845469"/>
              <a:gd name="connsiteY125" fmla="*/ 361950 h 814388"/>
              <a:gd name="connsiteX126" fmla="*/ 9525 w 1845469"/>
              <a:gd name="connsiteY126" fmla="*/ 354807 h 814388"/>
              <a:gd name="connsiteX127" fmla="*/ 4763 w 1845469"/>
              <a:gd name="connsiteY127" fmla="*/ 321469 h 814388"/>
              <a:gd name="connsiteX128" fmla="*/ 0 w 1845469"/>
              <a:gd name="connsiteY128" fmla="*/ 292894 h 814388"/>
              <a:gd name="connsiteX129" fmla="*/ 2381 w 1845469"/>
              <a:gd name="connsiteY129" fmla="*/ 207169 h 814388"/>
              <a:gd name="connsiteX130" fmla="*/ 9525 w 1845469"/>
              <a:gd name="connsiteY130" fmla="*/ 202407 h 814388"/>
              <a:gd name="connsiteX131" fmla="*/ 16669 w 1845469"/>
              <a:gd name="connsiteY131" fmla="*/ 171450 h 81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845469" h="814388">
                <a:moveTo>
                  <a:pt x="16669" y="171450"/>
                </a:moveTo>
                <a:cubicBezTo>
                  <a:pt x="25797" y="165100"/>
                  <a:pt x="48403" y="166577"/>
                  <a:pt x="64294" y="164307"/>
                </a:cubicBezTo>
                <a:cubicBezTo>
                  <a:pt x="94554" y="159984"/>
                  <a:pt x="72519" y="164090"/>
                  <a:pt x="95250" y="159544"/>
                </a:cubicBezTo>
                <a:cubicBezTo>
                  <a:pt x="97631" y="157957"/>
                  <a:pt x="99714" y="155787"/>
                  <a:pt x="102394" y="154782"/>
                </a:cubicBezTo>
                <a:cubicBezTo>
                  <a:pt x="125426" y="146145"/>
                  <a:pt x="132923" y="145538"/>
                  <a:pt x="154781" y="140494"/>
                </a:cubicBezTo>
                <a:cubicBezTo>
                  <a:pt x="177768" y="135189"/>
                  <a:pt x="157432" y="137888"/>
                  <a:pt x="202406" y="130969"/>
                </a:cubicBezTo>
                <a:cubicBezTo>
                  <a:pt x="220603" y="128169"/>
                  <a:pt x="238789" y="124793"/>
                  <a:pt x="257175" y="123825"/>
                </a:cubicBezTo>
                <a:lnTo>
                  <a:pt x="302419" y="121444"/>
                </a:lnTo>
                <a:cubicBezTo>
                  <a:pt x="359696" y="104260"/>
                  <a:pt x="283330" y="125566"/>
                  <a:pt x="371475" y="109538"/>
                </a:cubicBezTo>
                <a:cubicBezTo>
                  <a:pt x="380206" y="107950"/>
                  <a:pt x="388901" y="106145"/>
                  <a:pt x="397669" y="104775"/>
                </a:cubicBezTo>
                <a:cubicBezTo>
                  <a:pt x="414305" y="102176"/>
                  <a:pt x="431238" y="101285"/>
                  <a:pt x="447675" y="97632"/>
                </a:cubicBezTo>
                <a:cubicBezTo>
                  <a:pt x="454819" y="96044"/>
                  <a:pt x="461840" y="93741"/>
                  <a:pt x="469106" y="92869"/>
                </a:cubicBezTo>
                <a:cubicBezTo>
                  <a:pt x="481740" y="91353"/>
                  <a:pt x="494506" y="91282"/>
                  <a:pt x="507206" y="90488"/>
                </a:cubicBezTo>
                <a:cubicBezTo>
                  <a:pt x="539881" y="76484"/>
                  <a:pt x="507819" y="88515"/>
                  <a:pt x="540544" y="80963"/>
                </a:cubicBezTo>
                <a:cubicBezTo>
                  <a:pt x="580646" y="71708"/>
                  <a:pt x="524681" y="79968"/>
                  <a:pt x="573881" y="73819"/>
                </a:cubicBezTo>
                <a:cubicBezTo>
                  <a:pt x="577850" y="71438"/>
                  <a:pt x="582274" y="69687"/>
                  <a:pt x="585788" y="66675"/>
                </a:cubicBezTo>
                <a:cubicBezTo>
                  <a:pt x="587961" y="64813"/>
                  <a:pt x="588038" y="60902"/>
                  <a:pt x="590550" y="59532"/>
                </a:cubicBezTo>
                <a:cubicBezTo>
                  <a:pt x="597161" y="55926"/>
                  <a:pt x="604930" y="55032"/>
                  <a:pt x="611981" y="52388"/>
                </a:cubicBezTo>
                <a:cubicBezTo>
                  <a:pt x="617641" y="50265"/>
                  <a:pt x="623161" y="47777"/>
                  <a:pt x="628650" y="45244"/>
                </a:cubicBezTo>
                <a:cubicBezTo>
                  <a:pt x="640146" y="39938"/>
                  <a:pt x="647350" y="35042"/>
                  <a:pt x="659606" y="30957"/>
                </a:cubicBezTo>
                <a:cubicBezTo>
                  <a:pt x="674765" y="25904"/>
                  <a:pt x="682035" y="25772"/>
                  <a:pt x="697706" y="23813"/>
                </a:cubicBezTo>
                <a:lnTo>
                  <a:pt x="721519" y="16669"/>
                </a:lnTo>
                <a:cubicBezTo>
                  <a:pt x="723918" y="15931"/>
                  <a:pt x="726209" y="14814"/>
                  <a:pt x="728663" y="14288"/>
                </a:cubicBezTo>
                <a:cubicBezTo>
                  <a:pt x="781841" y="2892"/>
                  <a:pt x="731131" y="14583"/>
                  <a:pt x="773906" y="7144"/>
                </a:cubicBezTo>
                <a:cubicBezTo>
                  <a:pt x="785869" y="5064"/>
                  <a:pt x="797719" y="2381"/>
                  <a:pt x="809625" y="0"/>
                </a:cubicBezTo>
                <a:lnTo>
                  <a:pt x="1100138" y="2382"/>
                </a:lnTo>
                <a:cubicBezTo>
                  <a:pt x="1146655" y="4966"/>
                  <a:pt x="1192155" y="17053"/>
                  <a:pt x="1238250" y="23813"/>
                </a:cubicBezTo>
                <a:cubicBezTo>
                  <a:pt x="1251693" y="25785"/>
                  <a:pt x="1265237" y="26988"/>
                  <a:pt x="1278731" y="28575"/>
                </a:cubicBezTo>
                <a:cubicBezTo>
                  <a:pt x="1312219" y="45319"/>
                  <a:pt x="1282764" y="32601"/>
                  <a:pt x="1352550" y="42863"/>
                </a:cubicBezTo>
                <a:cubicBezTo>
                  <a:pt x="1418991" y="52634"/>
                  <a:pt x="1306382" y="41465"/>
                  <a:pt x="1414463" y="61913"/>
                </a:cubicBezTo>
                <a:cubicBezTo>
                  <a:pt x="1430081" y="64868"/>
                  <a:pt x="1446213" y="63500"/>
                  <a:pt x="1462088" y="64294"/>
                </a:cubicBezTo>
                <a:cubicBezTo>
                  <a:pt x="1511379" y="76617"/>
                  <a:pt x="1472546" y="67880"/>
                  <a:pt x="1538288" y="78582"/>
                </a:cubicBezTo>
                <a:cubicBezTo>
                  <a:pt x="1556577" y="81559"/>
                  <a:pt x="1574748" y="85246"/>
                  <a:pt x="1593056" y="88107"/>
                </a:cubicBezTo>
                <a:cubicBezTo>
                  <a:pt x="1600158" y="89217"/>
                  <a:pt x="1607356" y="89597"/>
                  <a:pt x="1614488" y="90488"/>
                </a:cubicBezTo>
                <a:cubicBezTo>
                  <a:pt x="1630238" y="92457"/>
                  <a:pt x="1629205" y="92479"/>
                  <a:pt x="1643063" y="95250"/>
                </a:cubicBezTo>
                <a:cubicBezTo>
                  <a:pt x="1662113" y="106363"/>
                  <a:pt x="1684619" y="112993"/>
                  <a:pt x="1700213" y="128588"/>
                </a:cubicBezTo>
                <a:cubicBezTo>
                  <a:pt x="1705769" y="134144"/>
                  <a:pt x="1710526" y="140635"/>
                  <a:pt x="1716881" y="145257"/>
                </a:cubicBezTo>
                <a:cubicBezTo>
                  <a:pt x="1728110" y="153424"/>
                  <a:pt x="1741047" y="158986"/>
                  <a:pt x="1752600" y="166688"/>
                </a:cubicBezTo>
                <a:cubicBezTo>
                  <a:pt x="1767264" y="176464"/>
                  <a:pt x="1781584" y="186782"/>
                  <a:pt x="1795463" y="197644"/>
                </a:cubicBezTo>
                <a:cubicBezTo>
                  <a:pt x="1799883" y="201103"/>
                  <a:pt x="1803197" y="205795"/>
                  <a:pt x="1807369" y="209550"/>
                </a:cubicBezTo>
                <a:cubicBezTo>
                  <a:pt x="1846950" y="245173"/>
                  <a:pt x="1776351" y="176149"/>
                  <a:pt x="1840706" y="240507"/>
                </a:cubicBezTo>
                <a:cubicBezTo>
                  <a:pt x="1842587" y="246147"/>
                  <a:pt x="1845469" y="253805"/>
                  <a:pt x="1845469" y="259557"/>
                </a:cubicBezTo>
                <a:cubicBezTo>
                  <a:pt x="1845469" y="268324"/>
                  <a:pt x="1844328" y="277071"/>
                  <a:pt x="1843088" y="285750"/>
                </a:cubicBezTo>
                <a:cubicBezTo>
                  <a:pt x="1842671" y="288670"/>
                  <a:pt x="1835990" y="304661"/>
                  <a:pt x="1835944" y="304800"/>
                </a:cubicBezTo>
                <a:cubicBezTo>
                  <a:pt x="1834909" y="307905"/>
                  <a:pt x="1834503" y="311190"/>
                  <a:pt x="1833563" y="314325"/>
                </a:cubicBezTo>
                <a:cubicBezTo>
                  <a:pt x="1824463" y="344656"/>
                  <a:pt x="1832837" y="310446"/>
                  <a:pt x="1824038" y="350044"/>
                </a:cubicBezTo>
                <a:cubicBezTo>
                  <a:pt x="1823734" y="353693"/>
                  <a:pt x="1821514" y="387079"/>
                  <a:pt x="1819275" y="395288"/>
                </a:cubicBezTo>
                <a:cubicBezTo>
                  <a:pt x="1818341" y="398713"/>
                  <a:pt x="1815694" y="401466"/>
                  <a:pt x="1814513" y="404813"/>
                </a:cubicBezTo>
                <a:cubicBezTo>
                  <a:pt x="1800852" y="443521"/>
                  <a:pt x="1812557" y="425677"/>
                  <a:pt x="1797844" y="445294"/>
                </a:cubicBezTo>
                <a:cubicBezTo>
                  <a:pt x="1796284" y="449975"/>
                  <a:pt x="1792696" y="461208"/>
                  <a:pt x="1790700" y="464344"/>
                </a:cubicBezTo>
                <a:cubicBezTo>
                  <a:pt x="1787372" y="469574"/>
                  <a:pt x="1782600" y="473738"/>
                  <a:pt x="1778794" y="478632"/>
                </a:cubicBezTo>
                <a:cubicBezTo>
                  <a:pt x="1773388" y="485582"/>
                  <a:pt x="1771011" y="491816"/>
                  <a:pt x="1766888" y="500063"/>
                </a:cubicBezTo>
                <a:cubicBezTo>
                  <a:pt x="1765300" y="508000"/>
                  <a:pt x="1763019" y="515830"/>
                  <a:pt x="1762125" y="523875"/>
                </a:cubicBezTo>
                <a:cubicBezTo>
                  <a:pt x="1761331" y="531019"/>
                  <a:pt x="1762017" y="538488"/>
                  <a:pt x="1759744" y="545307"/>
                </a:cubicBezTo>
                <a:cubicBezTo>
                  <a:pt x="1758679" y="548502"/>
                  <a:pt x="1754981" y="550069"/>
                  <a:pt x="1752600" y="552450"/>
                </a:cubicBezTo>
                <a:cubicBezTo>
                  <a:pt x="1751806" y="563563"/>
                  <a:pt x="1754257" y="575405"/>
                  <a:pt x="1750219" y="585788"/>
                </a:cubicBezTo>
                <a:cubicBezTo>
                  <a:pt x="1748087" y="591270"/>
                  <a:pt x="1735115" y="595886"/>
                  <a:pt x="1728788" y="597694"/>
                </a:cubicBezTo>
                <a:cubicBezTo>
                  <a:pt x="1725641" y="598593"/>
                  <a:pt x="1722410" y="599176"/>
                  <a:pt x="1719263" y="600075"/>
                </a:cubicBezTo>
                <a:cubicBezTo>
                  <a:pt x="1716849" y="600765"/>
                  <a:pt x="1714364" y="601334"/>
                  <a:pt x="1712119" y="602457"/>
                </a:cubicBezTo>
                <a:cubicBezTo>
                  <a:pt x="1701979" y="607527"/>
                  <a:pt x="1706795" y="609237"/>
                  <a:pt x="1693069" y="611982"/>
                </a:cubicBezTo>
                <a:cubicBezTo>
                  <a:pt x="1685247" y="613547"/>
                  <a:pt x="1677194" y="613569"/>
                  <a:pt x="1669256" y="614363"/>
                </a:cubicBezTo>
                <a:cubicBezTo>
                  <a:pt x="1618860" y="612625"/>
                  <a:pt x="1561968" y="609248"/>
                  <a:pt x="1512094" y="614363"/>
                </a:cubicBezTo>
                <a:cubicBezTo>
                  <a:pt x="1509247" y="614655"/>
                  <a:pt x="1509530" y="619675"/>
                  <a:pt x="1507331" y="621507"/>
                </a:cubicBezTo>
                <a:cubicBezTo>
                  <a:pt x="1504604" y="623779"/>
                  <a:pt x="1500981" y="624682"/>
                  <a:pt x="1497806" y="626269"/>
                </a:cubicBezTo>
                <a:cubicBezTo>
                  <a:pt x="1497012" y="628650"/>
                  <a:pt x="1496547" y="631168"/>
                  <a:pt x="1495425" y="633413"/>
                </a:cubicBezTo>
                <a:cubicBezTo>
                  <a:pt x="1486676" y="650914"/>
                  <a:pt x="1494140" y="627743"/>
                  <a:pt x="1485900" y="652463"/>
                </a:cubicBezTo>
                <a:cubicBezTo>
                  <a:pt x="1484865" y="655568"/>
                  <a:pt x="1484418" y="658841"/>
                  <a:pt x="1483519" y="661988"/>
                </a:cubicBezTo>
                <a:cubicBezTo>
                  <a:pt x="1479543" y="675904"/>
                  <a:pt x="1482477" y="661915"/>
                  <a:pt x="1478756" y="678657"/>
                </a:cubicBezTo>
                <a:cubicBezTo>
                  <a:pt x="1477878" y="682608"/>
                  <a:pt x="1477487" y="686671"/>
                  <a:pt x="1476375" y="690563"/>
                </a:cubicBezTo>
                <a:cubicBezTo>
                  <a:pt x="1474306" y="697803"/>
                  <a:pt x="1471612" y="704850"/>
                  <a:pt x="1469231" y="711994"/>
                </a:cubicBezTo>
                <a:cubicBezTo>
                  <a:pt x="1468437" y="718344"/>
                  <a:pt x="1467520" y="724680"/>
                  <a:pt x="1466850" y="731044"/>
                </a:cubicBezTo>
                <a:cubicBezTo>
                  <a:pt x="1465932" y="739763"/>
                  <a:pt x="1466085" y="748621"/>
                  <a:pt x="1464469" y="757238"/>
                </a:cubicBezTo>
                <a:cubicBezTo>
                  <a:pt x="1463681" y="761439"/>
                  <a:pt x="1461294" y="765175"/>
                  <a:pt x="1459706" y="769144"/>
                </a:cubicBezTo>
                <a:cubicBezTo>
                  <a:pt x="1458912" y="773907"/>
                  <a:pt x="1459118" y="778949"/>
                  <a:pt x="1457325" y="783432"/>
                </a:cubicBezTo>
                <a:cubicBezTo>
                  <a:pt x="1454169" y="791321"/>
                  <a:pt x="1448259" y="795185"/>
                  <a:pt x="1440656" y="797719"/>
                </a:cubicBezTo>
                <a:cubicBezTo>
                  <a:pt x="1436816" y="798999"/>
                  <a:pt x="1432719" y="799306"/>
                  <a:pt x="1428750" y="800100"/>
                </a:cubicBezTo>
                <a:cubicBezTo>
                  <a:pt x="1415219" y="805513"/>
                  <a:pt x="1414173" y="806554"/>
                  <a:pt x="1397794" y="809625"/>
                </a:cubicBezTo>
                <a:cubicBezTo>
                  <a:pt x="1386369" y="811767"/>
                  <a:pt x="1359568" y="813605"/>
                  <a:pt x="1350169" y="814388"/>
                </a:cubicBezTo>
                <a:lnTo>
                  <a:pt x="828675" y="809625"/>
                </a:lnTo>
                <a:cubicBezTo>
                  <a:pt x="825814" y="809560"/>
                  <a:pt x="825838" y="804599"/>
                  <a:pt x="823913" y="802482"/>
                </a:cubicBezTo>
                <a:cubicBezTo>
                  <a:pt x="817872" y="795837"/>
                  <a:pt x="811213" y="789782"/>
                  <a:pt x="804863" y="783432"/>
                </a:cubicBezTo>
                <a:cubicBezTo>
                  <a:pt x="802482" y="781051"/>
                  <a:pt x="799587" y="779090"/>
                  <a:pt x="797719" y="776288"/>
                </a:cubicBezTo>
                <a:cubicBezTo>
                  <a:pt x="796131" y="773907"/>
                  <a:pt x="794819" y="771317"/>
                  <a:pt x="792956" y="769144"/>
                </a:cubicBezTo>
                <a:cubicBezTo>
                  <a:pt x="777772" y="751430"/>
                  <a:pt x="789544" y="767071"/>
                  <a:pt x="773906" y="752475"/>
                </a:cubicBezTo>
                <a:cubicBezTo>
                  <a:pt x="764879" y="744050"/>
                  <a:pt x="756444" y="735013"/>
                  <a:pt x="747713" y="726282"/>
                </a:cubicBezTo>
                <a:cubicBezTo>
                  <a:pt x="745332" y="723901"/>
                  <a:pt x="743263" y="721159"/>
                  <a:pt x="740569" y="719138"/>
                </a:cubicBezTo>
                <a:cubicBezTo>
                  <a:pt x="737394" y="716757"/>
                  <a:pt x="734143" y="714473"/>
                  <a:pt x="731044" y="711994"/>
                </a:cubicBezTo>
                <a:cubicBezTo>
                  <a:pt x="726203" y="708121"/>
                  <a:pt x="722199" y="703057"/>
                  <a:pt x="716756" y="700088"/>
                </a:cubicBezTo>
                <a:cubicBezTo>
                  <a:pt x="713203" y="698150"/>
                  <a:pt x="708819" y="698501"/>
                  <a:pt x="704850" y="697707"/>
                </a:cubicBezTo>
                <a:cubicBezTo>
                  <a:pt x="702469" y="696119"/>
                  <a:pt x="700191" y="694364"/>
                  <a:pt x="697706" y="692944"/>
                </a:cubicBezTo>
                <a:cubicBezTo>
                  <a:pt x="694624" y="691183"/>
                  <a:pt x="691191" y="690063"/>
                  <a:pt x="688181" y="688182"/>
                </a:cubicBezTo>
                <a:cubicBezTo>
                  <a:pt x="684815" y="686079"/>
                  <a:pt x="682283" y="682650"/>
                  <a:pt x="678656" y="681038"/>
                </a:cubicBezTo>
                <a:cubicBezTo>
                  <a:pt x="674958" y="679394"/>
                  <a:pt x="670676" y="679639"/>
                  <a:pt x="666750" y="678657"/>
                </a:cubicBezTo>
                <a:cubicBezTo>
                  <a:pt x="637104" y="671245"/>
                  <a:pt x="663369" y="675370"/>
                  <a:pt x="628650" y="671513"/>
                </a:cubicBezTo>
                <a:cubicBezTo>
                  <a:pt x="600704" y="657539"/>
                  <a:pt x="627404" y="668614"/>
                  <a:pt x="581025" y="661988"/>
                </a:cubicBezTo>
                <a:cubicBezTo>
                  <a:pt x="575304" y="661171"/>
                  <a:pt x="570011" y="658415"/>
                  <a:pt x="564356" y="657225"/>
                </a:cubicBezTo>
                <a:cubicBezTo>
                  <a:pt x="554907" y="655236"/>
                  <a:pt x="545306" y="654050"/>
                  <a:pt x="535781" y="652463"/>
                </a:cubicBezTo>
                <a:cubicBezTo>
                  <a:pt x="531019" y="650875"/>
                  <a:pt x="526428" y="648625"/>
                  <a:pt x="521494" y="647700"/>
                </a:cubicBezTo>
                <a:cubicBezTo>
                  <a:pt x="513653" y="646230"/>
                  <a:pt x="505613" y="646169"/>
                  <a:pt x="497681" y="645319"/>
                </a:cubicBezTo>
                <a:lnTo>
                  <a:pt x="454819" y="640557"/>
                </a:lnTo>
                <a:cubicBezTo>
                  <a:pt x="452438" y="639763"/>
                  <a:pt x="449854" y="639420"/>
                  <a:pt x="447675" y="638175"/>
                </a:cubicBezTo>
                <a:cubicBezTo>
                  <a:pt x="444229" y="636206"/>
                  <a:pt x="441957" y="632152"/>
                  <a:pt x="438150" y="631032"/>
                </a:cubicBezTo>
                <a:cubicBezTo>
                  <a:pt x="424629" y="627055"/>
                  <a:pt x="392987" y="625085"/>
                  <a:pt x="378619" y="623888"/>
                </a:cubicBezTo>
                <a:cubicBezTo>
                  <a:pt x="373699" y="621077"/>
                  <a:pt x="354052" y="609441"/>
                  <a:pt x="347663" y="607219"/>
                </a:cubicBezTo>
                <a:cubicBezTo>
                  <a:pt x="312669" y="595047"/>
                  <a:pt x="310927" y="595937"/>
                  <a:pt x="278606" y="590550"/>
                </a:cubicBezTo>
                <a:cubicBezTo>
                  <a:pt x="273050" y="588169"/>
                  <a:pt x="267610" y="585497"/>
                  <a:pt x="261938" y="583407"/>
                </a:cubicBezTo>
                <a:cubicBezTo>
                  <a:pt x="239649" y="575196"/>
                  <a:pt x="240042" y="575552"/>
                  <a:pt x="223838" y="571500"/>
                </a:cubicBezTo>
                <a:cubicBezTo>
                  <a:pt x="192801" y="550809"/>
                  <a:pt x="224624" y="569405"/>
                  <a:pt x="197644" y="559594"/>
                </a:cubicBezTo>
                <a:cubicBezTo>
                  <a:pt x="164814" y="547656"/>
                  <a:pt x="199920" y="555762"/>
                  <a:pt x="171450" y="550069"/>
                </a:cubicBezTo>
                <a:cubicBezTo>
                  <a:pt x="150264" y="532414"/>
                  <a:pt x="161546" y="542546"/>
                  <a:pt x="138113" y="519113"/>
                </a:cubicBezTo>
                <a:lnTo>
                  <a:pt x="130969" y="511969"/>
                </a:lnTo>
                <a:cubicBezTo>
                  <a:pt x="128588" y="509588"/>
                  <a:pt x="126455" y="506929"/>
                  <a:pt x="123825" y="504825"/>
                </a:cubicBezTo>
                <a:cubicBezTo>
                  <a:pt x="122302" y="503606"/>
                  <a:pt x="109043" y="492435"/>
                  <a:pt x="104775" y="490538"/>
                </a:cubicBezTo>
                <a:cubicBezTo>
                  <a:pt x="100188" y="488499"/>
                  <a:pt x="90488" y="485775"/>
                  <a:pt x="90488" y="485775"/>
                </a:cubicBezTo>
                <a:cubicBezTo>
                  <a:pt x="87313" y="482600"/>
                  <a:pt x="83920" y="479629"/>
                  <a:pt x="80963" y="476250"/>
                </a:cubicBezTo>
                <a:cubicBezTo>
                  <a:pt x="78350" y="473263"/>
                  <a:pt x="76625" y="469531"/>
                  <a:pt x="73819" y="466725"/>
                </a:cubicBezTo>
                <a:cubicBezTo>
                  <a:pt x="71795" y="464701"/>
                  <a:pt x="68874" y="463795"/>
                  <a:pt x="66675" y="461963"/>
                </a:cubicBezTo>
                <a:cubicBezTo>
                  <a:pt x="64088" y="459807"/>
                  <a:pt x="61912" y="457200"/>
                  <a:pt x="59531" y="454819"/>
                </a:cubicBezTo>
                <a:cubicBezTo>
                  <a:pt x="54895" y="440910"/>
                  <a:pt x="60778" y="453685"/>
                  <a:pt x="50006" y="442913"/>
                </a:cubicBezTo>
                <a:cubicBezTo>
                  <a:pt x="47982" y="440889"/>
                  <a:pt x="47076" y="437968"/>
                  <a:pt x="45244" y="435769"/>
                </a:cubicBezTo>
                <a:cubicBezTo>
                  <a:pt x="43088" y="433182"/>
                  <a:pt x="40481" y="431006"/>
                  <a:pt x="38100" y="428625"/>
                </a:cubicBezTo>
                <a:lnTo>
                  <a:pt x="33338" y="414338"/>
                </a:lnTo>
                <a:cubicBezTo>
                  <a:pt x="32544" y="411957"/>
                  <a:pt x="31888" y="409525"/>
                  <a:pt x="30956" y="407194"/>
                </a:cubicBezTo>
                <a:cubicBezTo>
                  <a:pt x="27781" y="399257"/>
                  <a:pt x="23504" y="391676"/>
                  <a:pt x="21431" y="383382"/>
                </a:cubicBezTo>
                <a:cubicBezTo>
                  <a:pt x="20637" y="380207"/>
                  <a:pt x="19760" y="377052"/>
                  <a:pt x="19050" y="373857"/>
                </a:cubicBezTo>
                <a:cubicBezTo>
                  <a:pt x="18172" y="369906"/>
                  <a:pt x="18479" y="365570"/>
                  <a:pt x="16669" y="361950"/>
                </a:cubicBezTo>
                <a:cubicBezTo>
                  <a:pt x="15163" y="358938"/>
                  <a:pt x="11906" y="357188"/>
                  <a:pt x="9525" y="354807"/>
                </a:cubicBezTo>
                <a:cubicBezTo>
                  <a:pt x="3838" y="337744"/>
                  <a:pt x="9235" y="355756"/>
                  <a:pt x="4763" y="321469"/>
                </a:cubicBezTo>
                <a:cubicBezTo>
                  <a:pt x="3514" y="311894"/>
                  <a:pt x="1588" y="302419"/>
                  <a:pt x="0" y="292894"/>
                </a:cubicBezTo>
                <a:cubicBezTo>
                  <a:pt x="794" y="264319"/>
                  <a:pt x="-612" y="235598"/>
                  <a:pt x="2381" y="207169"/>
                </a:cubicBezTo>
                <a:cubicBezTo>
                  <a:pt x="2681" y="204323"/>
                  <a:pt x="8245" y="204967"/>
                  <a:pt x="9525" y="202407"/>
                </a:cubicBezTo>
                <a:cubicBezTo>
                  <a:pt x="24636" y="172188"/>
                  <a:pt x="7541" y="177800"/>
                  <a:pt x="16669" y="171450"/>
                </a:cubicBezTo>
                <a:close/>
              </a:path>
            </a:pathLst>
          </a:cu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Title 5">
            <a:extLst>
              <a:ext uri="{FF2B5EF4-FFF2-40B4-BE49-F238E27FC236}">
                <a16:creationId xmlns:a16="http://schemas.microsoft.com/office/drawing/2014/main" id="{D297ABCF-21D9-4E37-B90A-58C9F4C5B9A4}"/>
              </a:ext>
            </a:extLst>
          </p:cNvPr>
          <p:cNvSpPr txBox="1">
            <a:spLocks/>
          </p:cNvSpPr>
          <p:nvPr/>
        </p:nvSpPr>
        <p:spPr>
          <a:xfrm>
            <a:off x="6754740" y="1008742"/>
            <a:ext cx="4776777" cy="894211"/>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algn="ctr">
              <a:lnSpc>
                <a:spcPct val="110000"/>
              </a:lnSpc>
            </a:pPr>
            <a:r>
              <a:rPr lang="en-US" sz="2400" dirty="0">
                <a:solidFill>
                  <a:schemeClr val="tx1"/>
                </a:solidFill>
              </a:rPr>
              <a:t>Our Contributions</a:t>
            </a:r>
          </a:p>
          <a:p>
            <a:pPr algn="ctr">
              <a:lnSpc>
                <a:spcPct val="110000"/>
              </a:lnSpc>
            </a:pPr>
            <a:r>
              <a:rPr lang="en-US" sz="2400" b="0" dirty="0">
                <a:solidFill>
                  <a:schemeClr val="tx1"/>
                </a:solidFill>
              </a:rPr>
              <a:t>(Network-Accelerator Co-Design)</a:t>
            </a:r>
          </a:p>
        </p:txBody>
      </p:sp>
      <p:grpSp>
        <p:nvGrpSpPr>
          <p:cNvPr id="65" name="组合 25">
            <a:extLst>
              <a:ext uri="{FF2B5EF4-FFF2-40B4-BE49-F238E27FC236}">
                <a16:creationId xmlns:a16="http://schemas.microsoft.com/office/drawing/2014/main" id="{B599D252-726B-42F8-AA39-D5B4CC52B2CB}"/>
              </a:ext>
            </a:extLst>
          </p:cNvPr>
          <p:cNvGrpSpPr/>
          <p:nvPr/>
        </p:nvGrpSpPr>
        <p:grpSpPr>
          <a:xfrm>
            <a:off x="1243850" y="3721701"/>
            <a:ext cx="3956797" cy="2262727"/>
            <a:chOff x="212594" y="2183758"/>
            <a:chExt cx="4796307" cy="2308052"/>
          </a:xfrm>
        </p:grpSpPr>
        <p:sp>
          <p:nvSpPr>
            <p:cNvPr id="66" name="圆角矩形 1">
              <a:extLst>
                <a:ext uri="{FF2B5EF4-FFF2-40B4-BE49-F238E27FC236}">
                  <a16:creationId xmlns:a16="http://schemas.microsoft.com/office/drawing/2014/main" id="{F897668A-5CE3-41F0-A030-8D3ECF34B286}"/>
                </a:ext>
              </a:extLst>
            </p:cNvPr>
            <p:cNvSpPr/>
            <p:nvPr/>
          </p:nvSpPr>
          <p:spPr bwMode="auto">
            <a:xfrm>
              <a:off x="212594" y="2944323"/>
              <a:ext cx="1622740" cy="760566"/>
            </a:xfrm>
            <a:prstGeom prst="roundRect">
              <a:avLst/>
            </a:prstGeom>
            <a:solidFill>
              <a:srgbClr val="FEBABA"/>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Controller (RNN)</a:t>
              </a:r>
              <a:endPar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endParaRPr>
            </a:p>
          </p:txBody>
        </p:sp>
        <p:sp>
          <p:nvSpPr>
            <p:cNvPr id="67" name="圆角矩形 5">
              <a:extLst>
                <a:ext uri="{FF2B5EF4-FFF2-40B4-BE49-F238E27FC236}">
                  <a16:creationId xmlns:a16="http://schemas.microsoft.com/office/drawing/2014/main" id="{DE4D7D8A-E914-4BB5-916C-9FA9D8D32F09}"/>
                </a:ext>
              </a:extLst>
            </p:cNvPr>
            <p:cNvSpPr/>
            <p:nvPr/>
          </p:nvSpPr>
          <p:spPr bwMode="auto">
            <a:xfrm>
              <a:off x="2558048" y="2944323"/>
              <a:ext cx="2450853" cy="760564"/>
            </a:xfrm>
            <a:prstGeom prst="roundRect">
              <a:avLst/>
            </a:prstGeom>
            <a:solidFill>
              <a:srgbClr val="4F81BD">
                <a:lumMod val="40000"/>
                <a:lumOff val="60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T</a:t>
              </a:r>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rain NN </a:t>
              </a:r>
              <a:r>
                <a:rPr lang="en-US" altLang="zh-CN" sz="1600" kern="0" dirty="0">
                  <a:solidFill>
                    <a:prstClr val="black"/>
                  </a:solidFill>
                  <a:latin typeface="Times New Roman" panose="02020603050405020304" pitchFamily="18" charset="0"/>
                  <a:ea typeface="ＭＳ Ｐゴシック" pitchFamily="-108" charset="-128"/>
                  <a:cs typeface="Times New Roman" panose="02020603050405020304" pitchFamily="18" charset="0"/>
                </a:rPr>
                <a:t>t</a:t>
              </a: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o </a:t>
              </a:r>
              <a:r>
                <a:rPr lang="en-US" sz="1600" kern="0" dirty="0">
                  <a:solidFill>
                    <a:prstClr val="black"/>
                  </a:solidFill>
                  <a:latin typeface="Times New Roman" panose="02020603050405020304" pitchFamily="18" charset="0"/>
                  <a:ea typeface="ＭＳ Ｐゴシック" pitchFamily="-108" charset="-128"/>
                  <a:cs typeface="Times New Roman" panose="02020603050405020304" pitchFamily="18" charset="0"/>
                </a:rPr>
                <a:t>o</a:t>
              </a:r>
              <a:r>
                <a:rPr kumimoji="0" lang="en-US" sz="1600" b="0" i="0" u="none" strike="noStrike" kern="0" cap="none" spc="0" normalizeH="0" baseline="0" noProof="0" dirty="0" err="1">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btain</a:t>
              </a: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 accuracy A</a:t>
              </a:r>
            </a:p>
          </p:txBody>
        </p:sp>
        <p:cxnSp>
          <p:nvCxnSpPr>
            <p:cNvPr id="68" name="肘形连接符 6">
              <a:extLst>
                <a:ext uri="{FF2B5EF4-FFF2-40B4-BE49-F238E27FC236}">
                  <a16:creationId xmlns:a16="http://schemas.microsoft.com/office/drawing/2014/main" id="{E1F94523-91F8-4A34-85C7-0A29D78DD712}"/>
                </a:ext>
              </a:extLst>
            </p:cNvPr>
            <p:cNvCxnSpPr>
              <a:cxnSpLocks/>
              <a:stCxn id="66" idx="0"/>
              <a:endCxn id="67" idx="0"/>
            </p:cNvCxnSpPr>
            <p:nvPr/>
          </p:nvCxnSpPr>
          <p:spPr bwMode="auto">
            <a:xfrm rot="5400000" flipH="1" flipV="1">
              <a:off x="2404939" y="1564568"/>
              <a:ext cx="12954" cy="2759510"/>
            </a:xfrm>
            <a:prstGeom prst="bentConnector3">
              <a:avLst>
                <a:gd name="adj1" fmla="val 1800000"/>
              </a:avLst>
            </a:prstGeom>
            <a:solidFill>
              <a:srgbClr val="4F81BD"/>
            </a:solidFill>
            <a:ln w="12700" cap="flat" cmpd="sng" algn="ctr">
              <a:solidFill>
                <a:sysClr val="windowText" lastClr="000000"/>
              </a:solidFill>
              <a:prstDash val="solid"/>
              <a:round/>
              <a:headEnd type="none" w="med" len="med"/>
              <a:tailEnd type="triangle" w="lg" len="lg"/>
            </a:ln>
            <a:effectLst/>
          </p:spPr>
        </p:cxnSp>
        <p:cxnSp>
          <p:nvCxnSpPr>
            <p:cNvPr id="69" name="肘形连接符 13">
              <a:extLst>
                <a:ext uri="{FF2B5EF4-FFF2-40B4-BE49-F238E27FC236}">
                  <a16:creationId xmlns:a16="http://schemas.microsoft.com/office/drawing/2014/main" id="{E1C8684D-0DE3-4F54-BF9E-643D7B8C3C82}"/>
                </a:ext>
              </a:extLst>
            </p:cNvPr>
            <p:cNvCxnSpPr>
              <a:cxnSpLocks/>
              <a:stCxn id="67" idx="2"/>
              <a:endCxn id="66" idx="2"/>
            </p:cNvCxnSpPr>
            <p:nvPr/>
          </p:nvCxnSpPr>
          <p:spPr bwMode="auto">
            <a:xfrm rot="5400000">
              <a:off x="2403719" y="2325132"/>
              <a:ext cx="1" cy="2759510"/>
            </a:xfrm>
            <a:prstGeom prst="bentConnector3">
              <a:avLst>
                <a:gd name="adj1" fmla="val 22860100000"/>
              </a:avLst>
            </a:prstGeom>
            <a:solidFill>
              <a:srgbClr val="4F81BD"/>
            </a:solidFill>
            <a:ln w="12700" cap="flat" cmpd="sng" algn="ctr">
              <a:solidFill>
                <a:sysClr val="windowText" lastClr="000000"/>
              </a:solidFill>
              <a:prstDash val="solid"/>
              <a:round/>
              <a:headEnd type="none" w="med" len="med"/>
              <a:tailEnd type="triangle" w="lg" len="lg"/>
            </a:ln>
            <a:effectLst/>
          </p:spPr>
        </p:cxnSp>
        <p:sp>
          <p:nvSpPr>
            <p:cNvPr id="70" name="矩形 30">
              <a:extLst>
                <a:ext uri="{FF2B5EF4-FFF2-40B4-BE49-F238E27FC236}">
                  <a16:creationId xmlns:a16="http://schemas.microsoft.com/office/drawing/2014/main" id="{249815E8-03DE-4CE1-B2F6-2F0CDD12FD70}"/>
                </a:ext>
              </a:extLst>
            </p:cNvPr>
            <p:cNvSpPr/>
            <p:nvPr/>
          </p:nvSpPr>
          <p:spPr>
            <a:xfrm>
              <a:off x="1150743" y="2183758"/>
              <a:ext cx="2551889" cy="462706"/>
            </a:xfrm>
            <a:prstGeom prst="rect">
              <a:avLst/>
            </a:prstGeom>
            <a:ln w="12700">
              <a:no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Sample architecture NN with probability p</a:t>
              </a:r>
            </a:p>
          </p:txBody>
        </p:sp>
        <p:sp>
          <p:nvSpPr>
            <p:cNvPr id="71" name="矩形 31">
              <a:extLst>
                <a:ext uri="{FF2B5EF4-FFF2-40B4-BE49-F238E27FC236}">
                  <a16:creationId xmlns:a16="http://schemas.microsoft.com/office/drawing/2014/main" id="{B674FE83-4615-43DF-A03F-6DD15924D656}"/>
                </a:ext>
              </a:extLst>
            </p:cNvPr>
            <p:cNvSpPr/>
            <p:nvPr/>
          </p:nvSpPr>
          <p:spPr>
            <a:xfrm>
              <a:off x="838787" y="3958109"/>
              <a:ext cx="3129863" cy="533701"/>
            </a:xfrm>
            <a:prstGeom prst="rect">
              <a:avLst/>
            </a:prstGeom>
            <a:ln w="12700">
              <a:noFill/>
            </a:ln>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Compute gradient of p and scale it by A to update the controller </a:t>
              </a:r>
            </a:p>
          </p:txBody>
        </p:sp>
      </p:grpSp>
      <p:grpSp>
        <p:nvGrpSpPr>
          <p:cNvPr id="2" name="Group 1">
            <a:extLst>
              <a:ext uri="{FF2B5EF4-FFF2-40B4-BE49-F238E27FC236}">
                <a16:creationId xmlns:a16="http://schemas.microsoft.com/office/drawing/2014/main" id="{FE4AE53E-D390-4FD3-8AAE-A41C90CDEBA6}"/>
              </a:ext>
            </a:extLst>
          </p:cNvPr>
          <p:cNvGrpSpPr/>
          <p:nvPr/>
        </p:nvGrpSpPr>
        <p:grpSpPr>
          <a:xfrm>
            <a:off x="-8805" y="1986795"/>
            <a:ext cx="6042736" cy="1586524"/>
            <a:chOff x="-8805" y="2164768"/>
            <a:chExt cx="6042736" cy="1586524"/>
          </a:xfrm>
        </p:grpSpPr>
        <p:sp>
          <p:nvSpPr>
            <p:cNvPr id="15" name="TextBox 14">
              <a:extLst>
                <a:ext uri="{FF2B5EF4-FFF2-40B4-BE49-F238E27FC236}">
                  <a16:creationId xmlns:a16="http://schemas.microsoft.com/office/drawing/2014/main" id="{58A8D369-B513-4C21-AC5C-A6C232E0F258}"/>
                </a:ext>
              </a:extLst>
            </p:cNvPr>
            <p:cNvSpPr txBox="1"/>
            <p:nvPr/>
          </p:nvSpPr>
          <p:spPr>
            <a:xfrm>
              <a:off x="-8804" y="2168942"/>
              <a:ext cx="851515" cy="369332"/>
            </a:xfrm>
            <a:prstGeom prst="rect">
              <a:avLst/>
            </a:prstGeom>
            <a:noFill/>
          </p:spPr>
          <p:txBody>
            <a:bodyPr wrap="square" rtlCol="0">
              <a:spAutoFit/>
            </a:bodyPr>
            <a:lstStyle/>
            <a:p>
              <a:r>
                <a:rPr lang="en-US" dirty="0">
                  <a:solidFill>
                    <a:schemeClr val="tx2"/>
                  </a:solidFill>
                </a:rPr>
                <a:t>Given:</a:t>
              </a:r>
              <a:endParaRPr lang="en-US" dirty="0"/>
            </a:p>
          </p:txBody>
        </p:sp>
        <p:sp>
          <p:nvSpPr>
            <p:cNvPr id="78" name="TextBox 77">
              <a:extLst>
                <a:ext uri="{FF2B5EF4-FFF2-40B4-BE49-F238E27FC236}">
                  <a16:creationId xmlns:a16="http://schemas.microsoft.com/office/drawing/2014/main" id="{A4BA8BB2-A837-404F-A4E5-6A66BD7DD04A}"/>
                </a:ext>
              </a:extLst>
            </p:cNvPr>
            <p:cNvSpPr txBox="1"/>
            <p:nvPr/>
          </p:nvSpPr>
          <p:spPr>
            <a:xfrm>
              <a:off x="-8805" y="2633925"/>
              <a:ext cx="1337245" cy="369332"/>
            </a:xfrm>
            <a:prstGeom prst="rect">
              <a:avLst/>
            </a:prstGeom>
            <a:noFill/>
          </p:spPr>
          <p:txBody>
            <a:bodyPr wrap="square" rtlCol="0">
              <a:spAutoFit/>
            </a:bodyPr>
            <a:lstStyle/>
            <a:p>
              <a:r>
                <a:rPr lang="en-US" dirty="0">
                  <a:solidFill>
                    <a:schemeClr val="tx2"/>
                  </a:solidFill>
                </a:rPr>
                <a:t>Objective:</a:t>
              </a:r>
              <a:endParaRPr lang="en-US" dirty="0"/>
            </a:p>
          </p:txBody>
        </p:sp>
        <p:sp>
          <p:nvSpPr>
            <p:cNvPr id="80" name="TextBox 79">
              <a:extLst>
                <a:ext uri="{FF2B5EF4-FFF2-40B4-BE49-F238E27FC236}">
                  <a16:creationId xmlns:a16="http://schemas.microsoft.com/office/drawing/2014/main" id="{839BC12A-B12B-44E9-ADDF-A345B96CBF92}"/>
                </a:ext>
              </a:extLst>
            </p:cNvPr>
            <p:cNvSpPr txBox="1"/>
            <p:nvPr/>
          </p:nvSpPr>
          <p:spPr>
            <a:xfrm>
              <a:off x="1112259" y="2625581"/>
              <a:ext cx="4848562" cy="646331"/>
            </a:xfrm>
            <a:prstGeom prst="rect">
              <a:avLst/>
            </a:prstGeom>
            <a:noFill/>
          </p:spPr>
          <p:txBody>
            <a:bodyPr wrap="square">
              <a:spAutoFit/>
            </a:bodyPr>
            <a:lstStyle/>
            <a:p>
              <a:pPr marL="285750" indent="-285750">
                <a:buFont typeface="Arial" panose="020B0604020202020204" pitchFamily="34" charset="0"/>
                <a:buChar char="•"/>
              </a:pPr>
              <a:r>
                <a:rPr lang="en-US" dirty="0"/>
                <a:t>Automated search for NN </a:t>
              </a:r>
              <a:r>
                <a:rPr lang="en-US" b="1" dirty="0"/>
                <a:t>(w/o human)</a:t>
              </a:r>
            </a:p>
            <a:p>
              <a:pPr marL="285750" indent="-285750">
                <a:buFont typeface="Arial" panose="020B0604020202020204" pitchFamily="34" charset="0"/>
                <a:buChar char="•"/>
              </a:pPr>
              <a:r>
                <a:rPr lang="en-US" dirty="0"/>
                <a:t>Maximize accuracy on the given dataset</a:t>
              </a:r>
            </a:p>
          </p:txBody>
        </p:sp>
        <p:sp>
          <p:nvSpPr>
            <p:cNvPr id="82" name="TextBox 81">
              <a:extLst>
                <a:ext uri="{FF2B5EF4-FFF2-40B4-BE49-F238E27FC236}">
                  <a16:creationId xmlns:a16="http://schemas.microsoft.com/office/drawing/2014/main" id="{58D2FA08-F255-41BE-A884-88CA61D924E3}"/>
                </a:ext>
              </a:extLst>
            </p:cNvPr>
            <p:cNvSpPr txBox="1"/>
            <p:nvPr/>
          </p:nvSpPr>
          <p:spPr>
            <a:xfrm>
              <a:off x="1112259" y="2164768"/>
              <a:ext cx="1811065" cy="369332"/>
            </a:xfrm>
            <a:prstGeom prst="rect">
              <a:avLst/>
            </a:prstGeom>
            <a:noFill/>
          </p:spPr>
          <p:txBody>
            <a:bodyPr wrap="square">
              <a:spAutoFit/>
            </a:bodyPr>
            <a:lstStyle/>
            <a:p>
              <a:r>
                <a:rPr lang="en-US" dirty="0"/>
                <a:t>Dataset</a:t>
              </a:r>
            </a:p>
          </p:txBody>
        </p:sp>
        <p:sp>
          <p:nvSpPr>
            <p:cNvPr id="83" name="TextBox 82">
              <a:extLst>
                <a:ext uri="{FF2B5EF4-FFF2-40B4-BE49-F238E27FC236}">
                  <a16:creationId xmlns:a16="http://schemas.microsoft.com/office/drawing/2014/main" id="{79BDA07F-179E-4F8D-A208-062B93EA0458}"/>
                </a:ext>
              </a:extLst>
            </p:cNvPr>
            <p:cNvSpPr txBox="1"/>
            <p:nvPr/>
          </p:nvSpPr>
          <p:spPr>
            <a:xfrm>
              <a:off x="-8805" y="3367563"/>
              <a:ext cx="1021313" cy="369332"/>
            </a:xfrm>
            <a:prstGeom prst="rect">
              <a:avLst/>
            </a:prstGeom>
            <a:noFill/>
          </p:spPr>
          <p:txBody>
            <a:bodyPr wrap="square" rtlCol="0">
              <a:spAutoFit/>
            </a:bodyPr>
            <a:lstStyle/>
            <a:p>
              <a:r>
                <a:rPr lang="en-US" dirty="0">
                  <a:solidFill>
                    <a:schemeClr val="tx2"/>
                  </a:solidFill>
                </a:rPr>
                <a:t>Output:</a:t>
              </a:r>
              <a:endParaRPr lang="en-US" dirty="0"/>
            </a:p>
          </p:txBody>
        </p:sp>
        <p:sp>
          <p:nvSpPr>
            <p:cNvPr id="84" name="TextBox 83">
              <a:extLst>
                <a:ext uri="{FF2B5EF4-FFF2-40B4-BE49-F238E27FC236}">
                  <a16:creationId xmlns:a16="http://schemas.microsoft.com/office/drawing/2014/main" id="{2F8F0CD9-2D4F-491A-9B1B-972E321EC955}"/>
                </a:ext>
              </a:extLst>
            </p:cNvPr>
            <p:cNvSpPr txBox="1"/>
            <p:nvPr/>
          </p:nvSpPr>
          <p:spPr>
            <a:xfrm>
              <a:off x="1112259" y="3381960"/>
              <a:ext cx="4921672" cy="369332"/>
            </a:xfrm>
            <a:prstGeom prst="rect">
              <a:avLst/>
            </a:prstGeom>
            <a:noFill/>
          </p:spPr>
          <p:txBody>
            <a:bodyPr wrap="square">
              <a:spAutoFit/>
            </a:bodyPr>
            <a:lstStyle/>
            <a:p>
              <a:r>
                <a:rPr lang="en-US" dirty="0"/>
                <a:t>A neural network architecture</a:t>
              </a:r>
            </a:p>
          </p:txBody>
        </p:sp>
      </p:grpSp>
      <p:grpSp>
        <p:nvGrpSpPr>
          <p:cNvPr id="3" name="Group 2">
            <a:extLst>
              <a:ext uri="{FF2B5EF4-FFF2-40B4-BE49-F238E27FC236}">
                <a16:creationId xmlns:a16="http://schemas.microsoft.com/office/drawing/2014/main" id="{B8D2C69D-92EF-4239-8C2C-6525B843BF49}"/>
              </a:ext>
            </a:extLst>
          </p:cNvPr>
          <p:cNvGrpSpPr/>
          <p:nvPr/>
        </p:nvGrpSpPr>
        <p:grpSpPr>
          <a:xfrm>
            <a:off x="6256015" y="1939620"/>
            <a:ext cx="6042736" cy="1778549"/>
            <a:chOff x="6256015" y="2117593"/>
            <a:chExt cx="6042736" cy="1778549"/>
          </a:xfrm>
        </p:grpSpPr>
        <p:sp>
          <p:nvSpPr>
            <p:cNvPr id="85" name="TextBox 84">
              <a:extLst>
                <a:ext uri="{FF2B5EF4-FFF2-40B4-BE49-F238E27FC236}">
                  <a16:creationId xmlns:a16="http://schemas.microsoft.com/office/drawing/2014/main" id="{5E8C7EF2-266E-4C1F-91C4-48BE85EBC7E3}"/>
                </a:ext>
              </a:extLst>
            </p:cNvPr>
            <p:cNvSpPr txBox="1"/>
            <p:nvPr/>
          </p:nvSpPr>
          <p:spPr>
            <a:xfrm>
              <a:off x="6256015" y="2117595"/>
              <a:ext cx="851515" cy="369332"/>
            </a:xfrm>
            <a:prstGeom prst="rect">
              <a:avLst/>
            </a:prstGeom>
            <a:noFill/>
          </p:spPr>
          <p:txBody>
            <a:bodyPr wrap="none" rtlCol="0">
              <a:spAutoFit/>
            </a:bodyPr>
            <a:lstStyle/>
            <a:p>
              <a:r>
                <a:rPr lang="en-US" dirty="0">
                  <a:solidFill>
                    <a:schemeClr val="tx2"/>
                  </a:solidFill>
                </a:rPr>
                <a:t>Given:</a:t>
              </a:r>
              <a:endParaRPr lang="en-US" dirty="0"/>
            </a:p>
          </p:txBody>
        </p:sp>
        <p:sp>
          <p:nvSpPr>
            <p:cNvPr id="88" name="TextBox 87">
              <a:extLst>
                <a:ext uri="{FF2B5EF4-FFF2-40B4-BE49-F238E27FC236}">
                  <a16:creationId xmlns:a16="http://schemas.microsoft.com/office/drawing/2014/main" id="{CDA06EAD-9418-4071-AB9B-713DA339B3B7}"/>
                </a:ext>
              </a:extLst>
            </p:cNvPr>
            <p:cNvSpPr txBox="1"/>
            <p:nvPr/>
          </p:nvSpPr>
          <p:spPr>
            <a:xfrm>
              <a:off x="7377079" y="2117593"/>
              <a:ext cx="4814921" cy="369332"/>
            </a:xfrm>
            <a:prstGeom prst="rect">
              <a:avLst/>
            </a:prstGeom>
            <a:noFill/>
          </p:spPr>
          <p:txBody>
            <a:bodyPr wrap="square">
              <a:spAutoFit/>
            </a:bodyPr>
            <a:lstStyle/>
            <a:p>
              <a:r>
                <a:rPr lang="en-US" dirty="0"/>
                <a:t>(1) Dataset; (2) Target hardware, e.g., FPGA. </a:t>
              </a:r>
            </a:p>
          </p:txBody>
        </p:sp>
        <p:sp>
          <p:nvSpPr>
            <p:cNvPr id="91" name="TextBox 90">
              <a:extLst>
                <a:ext uri="{FF2B5EF4-FFF2-40B4-BE49-F238E27FC236}">
                  <a16:creationId xmlns:a16="http://schemas.microsoft.com/office/drawing/2014/main" id="{ABF3FCB5-6272-4441-A32D-FA83833C4B21}"/>
                </a:ext>
              </a:extLst>
            </p:cNvPr>
            <p:cNvSpPr txBox="1"/>
            <p:nvPr/>
          </p:nvSpPr>
          <p:spPr>
            <a:xfrm>
              <a:off x="6256015" y="2590988"/>
              <a:ext cx="1337245" cy="369332"/>
            </a:xfrm>
            <a:prstGeom prst="rect">
              <a:avLst/>
            </a:prstGeom>
            <a:noFill/>
          </p:spPr>
          <p:txBody>
            <a:bodyPr wrap="square" rtlCol="0">
              <a:spAutoFit/>
            </a:bodyPr>
            <a:lstStyle/>
            <a:p>
              <a:r>
                <a:rPr lang="en-US" dirty="0">
                  <a:solidFill>
                    <a:schemeClr val="tx2"/>
                  </a:solidFill>
                </a:rPr>
                <a:t>Objective:</a:t>
              </a:r>
              <a:endParaRPr lang="en-US" dirty="0"/>
            </a:p>
          </p:txBody>
        </p:sp>
        <p:sp>
          <p:nvSpPr>
            <p:cNvPr id="92" name="TextBox 91">
              <a:extLst>
                <a:ext uri="{FF2B5EF4-FFF2-40B4-BE49-F238E27FC236}">
                  <a16:creationId xmlns:a16="http://schemas.microsoft.com/office/drawing/2014/main" id="{2C4296FB-54F2-4181-96F6-878510B3D9EF}"/>
                </a:ext>
              </a:extLst>
            </p:cNvPr>
            <p:cNvSpPr txBox="1"/>
            <p:nvPr/>
          </p:nvSpPr>
          <p:spPr>
            <a:xfrm>
              <a:off x="7377079" y="2582644"/>
              <a:ext cx="4848562" cy="923330"/>
            </a:xfrm>
            <a:prstGeom prst="rect">
              <a:avLst/>
            </a:prstGeom>
            <a:noFill/>
          </p:spPr>
          <p:txBody>
            <a:bodyPr wrap="square">
              <a:spAutoFit/>
            </a:bodyPr>
            <a:lstStyle/>
            <a:p>
              <a:pPr marL="285750" indent="-285750">
                <a:buFont typeface="Arial" panose="020B0604020202020204" pitchFamily="34" charset="0"/>
                <a:buChar char="•"/>
              </a:pPr>
              <a:r>
                <a:rPr lang="en-US" dirty="0"/>
                <a:t>Automated search for NN and HW design</a:t>
              </a:r>
            </a:p>
            <a:p>
              <a:pPr marL="285750" indent="-285750">
                <a:buFont typeface="Arial" panose="020B0604020202020204" pitchFamily="34" charset="0"/>
                <a:buChar char="•"/>
              </a:pPr>
              <a:r>
                <a:rPr lang="en-US" dirty="0"/>
                <a:t>Maximize accuracy on the given dataset</a:t>
              </a:r>
            </a:p>
            <a:p>
              <a:pPr marL="285750" indent="-285750">
                <a:buFont typeface="Arial" panose="020B0604020202020204" pitchFamily="34" charset="0"/>
                <a:buChar char="•"/>
              </a:pPr>
              <a:r>
                <a:rPr lang="en-US" dirty="0"/>
                <a:t>Maximize hardware efficiency</a:t>
              </a:r>
            </a:p>
          </p:txBody>
        </p:sp>
        <p:sp>
          <p:nvSpPr>
            <p:cNvPr id="93" name="TextBox 92">
              <a:extLst>
                <a:ext uri="{FF2B5EF4-FFF2-40B4-BE49-F238E27FC236}">
                  <a16:creationId xmlns:a16="http://schemas.microsoft.com/office/drawing/2014/main" id="{BAEDD6B1-4695-4FEF-A9A0-FB5C93D01D0B}"/>
                </a:ext>
              </a:extLst>
            </p:cNvPr>
            <p:cNvSpPr txBox="1"/>
            <p:nvPr/>
          </p:nvSpPr>
          <p:spPr>
            <a:xfrm>
              <a:off x="6256015" y="3512413"/>
              <a:ext cx="1021313" cy="369332"/>
            </a:xfrm>
            <a:prstGeom prst="rect">
              <a:avLst/>
            </a:prstGeom>
            <a:noFill/>
          </p:spPr>
          <p:txBody>
            <a:bodyPr wrap="square" rtlCol="0">
              <a:spAutoFit/>
            </a:bodyPr>
            <a:lstStyle/>
            <a:p>
              <a:r>
                <a:rPr lang="en-US" dirty="0">
                  <a:solidFill>
                    <a:schemeClr val="tx2"/>
                  </a:solidFill>
                </a:rPr>
                <a:t>Output:</a:t>
              </a:r>
              <a:endParaRPr lang="en-US" dirty="0"/>
            </a:p>
          </p:txBody>
        </p:sp>
        <p:sp>
          <p:nvSpPr>
            <p:cNvPr id="94" name="TextBox 93">
              <a:extLst>
                <a:ext uri="{FF2B5EF4-FFF2-40B4-BE49-F238E27FC236}">
                  <a16:creationId xmlns:a16="http://schemas.microsoft.com/office/drawing/2014/main" id="{A6F28254-3B9B-4522-8935-D8FACEFB6A25}"/>
                </a:ext>
              </a:extLst>
            </p:cNvPr>
            <p:cNvSpPr txBox="1"/>
            <p:nvPr/>
          </p:nvSpPr>
          <p:spPr>
            <a:xfrm>
              <a:off x="7377079" y="3526810"/>
              <a:ext cx="4921672" cy="369332"/>
            </a:xfrm>
            <a:prstGeom prst="rect">
              <a:avLst/>
            </a:prstGeom>
            <a:noFill/>
          </p:spPr>
          <p:txBody>
            <a:bodyPr wrap="square">
              <a:spAutoFit/>
            </a:bodyPr>
            <a:lstStyle/>
            <a:p>
              <a:r>
                <a:rPr lang="en-US" dirty="0"/>
                <a:t>A pair of neural network and hardware design</a:t>
              </a:r>
            </a:p>
          </p:txBody>
        </p:sp>
      </p:grpSp>
      <p:sp>
        <p:nvSpPr>
          <p:cNvPr id="18" name="Oval 17">
            <a:extLst>
              <a:ext uri="{FF2B5EF4-FFF2-40B4-BE49-F238E27FC236}">
                <a16:creationId xmlns:a16="http://schemas.microsoft.com/office/drawing/2014/main" id="{5B719523-7288-4863-95FC-07D1A3CAAF03}"/>
              </a:ext>
            </a:extLst>
          </p:cNvPr>
          <p:cNvSpPr/>
          <p:nvPr/>
        </p:nvSpPr>
        <p:spPr>
          <a:xfrm>
            <a:off x="1328439" y="2413015"/>
            <a:ext cx="1458300" cy="420613"/>
          </a:xfrm>
          <a:prstGeom prst="ellipse">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6" name="Oval 95">
            <a:extLst>
              <a:ext uri="{FF2B5EF4-FFF2-40B4-BE49-F238E27FC236}">
                <a16:creationId xmlns:a16="http://schemas.microsoft.com/office/drawing/2014/main" id="{7F9C9984-EE08-40C5-A592-24192A43EFB5}"/>
              </a:ext>
            </a:extLst>
          </p:cNvPr>
          <p:cNvSpPr/>
          <p:nvPr/>
        </p:nvSpPr>
        <p:spPr>
          <a:xfrm>
            <a:off x="7566638" y="2380117"/>
            <a:ext cx="1458300" cy="420613"/>
          </a:xfrm>
          <a:prstGeom prst="ellipse">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24ED391E-ED98-4158-8D1E-7327E45E0111}"/>
              </a:ext>
            </a:extLst>
          </p:cNvPr>
          <p:cNvSpPr txBox="1"/>
          <p:nvPr/>
        </p:nvSpPr>
        <p:spPr>
          <a:xfrm>
            <a:off x="121698" y="6095341"/>
            <a:ext cx="5814288"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[ref] </a:t>
            </a:r>
            <a:r>
              <a:rPr lang="en-US" sz="1200" b="0" i="0" dirty="0" err="1">
                <a:solidFill>
                  <a:srgbClr val="222222"/>
                </a:solidFill>
                <a:effectLst/>
                <a:latin typeface="Arial" panose="020B0604020202020204" pitchFamily="34" charset="0"/>
              </a:rPr>
              <a:t>Zoph</a:t>
            </a:r>
            <a:r>
              <a:rPr lang="en-US" sz="1200" b="0" i="0" dirty="0">
                <a:solidFill>
                  <a:srgbClr val="222222"/>
                </a:solidFill>
                <a:effectLst/>
                <a:latin typeface="Arial" panose="020B0604020202020204" pitchFamily="34" charset="0"/>
              </a:rPr>
              <a:t>, Barret, and Quoc V. Le. "Neural architecture search with reinforcement learning." </a:t>
            </a:r>
            <a:r>
              <a:rPr lang="en-US" sz="1200" b="0" i="1" dirty="0">
                <a:solidFill>
                  <a:srgbClr val="222222"/>
                </a:solidFill>
                <a:effectLst/>
                <a:latin typeface="Arial" panose="020B0604020202020204" pitchFamily="34" charset="0"/>
              </a:rPr>
              <a:t>ICLR 2017</a:t>
            </a:r>
            <a:endParaRPr lang="en-US" sz="1200" dirty="0"/>
          </a:p>
        </p:txBody>
      </p:sp>
      <p:sp>
        <p:nvSpPr>
          <p:cNvPr id="44" name="TextBox 43">
            <a:extLst>
              <a:ext uri="{FF2B5EF4-FFF2-40B4-BE49-F238E27FC236}">
                <a16:creationId xmlns:a16="http://schemas.microsoft.com/office/drawing/2014/main" id="{F7F38F49-2F81-4CA6-968C-D6932EF28AED}"/>
              </a:ext>
            </a:extLst>
          </p:cNvPr>
          <p:cNvSpPr txBox="1"/>
          <p:nvPr/>
        </p:nvSpPr>
        <p:spPr>
          <a:xfrm>
            <a:off x="6315457" y="5841194"/>
            <a:ext cx="5657952" cy="1015663"/>
          </a:xfrm>
          <a:prstGeom prst="rect">
            <a:avLst/>
          </a:prstGeom>
          <a:solidFill>
            <a:schemeClr val="bg1"/>
          </a:solidFill>
        </p:spPr>
        <p:txBody>
          <a:bodyPr wrap="square">
            <a:spAutoFit/>
          </a:bodyPr>
          <a:lstStyle/>
          <a:p>
            <a:r>
              <a:rPr lang="en-US" sz="1200" b="0" i="0" dirty="0">
                <a:solidFill>
                  <a:srgbClr val="222222"/>
                </a:solidFill>
                <a:effectLst/>
                <a:latin typeface="Arial" panose="020B0604020202020204" pitchFamily="34" charset="0"/>
              </a:rPr>
              <a:t>[ref] Jiang, Weiwen, et al. "Accuracy vs. efficiency: Achieving both through </a:t>
            </a:r>
            <a:r>
              <a:rPr lang="en-US" sz="1200" b="0" i="0" dirty="0" err="1">
                <a:solidFill>
                  <a:srgbClr val="222222"/>
                </a:solidFill>
                <a:effectLst/>
                <a:latin typeface="Arial" panose="020B0604020202020204" pitchFamily="34" charset="0"/>
              </a:rPr>
              <a:t>fpga</a:t>
            </a:r>
            <a:r>
              <a:rPr lang="en-US" sz="1200" b="0" i="0" dirty="0">
                <a:solidFill>
                  <a:srgbClr val="222222"/>
                </a:solidFill>
                <a:effectLst/>
                <a:latin typeface="Arial" panose="020B0604020202020204" pitchFamily="34" charset="0"/>
              </a:rPr>
              <a:t>-implementation aware neural architecture search." </a:t>
            </a:r>
            <a:r>
              <a:rPr lang="en-US" sz="1200" b="0" i="1" dirty="0">
                <a:solidFill>
                  <a:srgbClr val="222222"/>
                </a:solidFill>
                <a:effectLst/>
                <a:latin typeface="Arial" panose="020B0604020202020204" pitchFamily="34" charset="0"/>
              </a:rPr>
              <a:t>DAC</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2019</a:t>
            </a:r>
            <a:r>
              <a:rPr lang="en-US" sz="1200" b="0" i="0" dirty="0">
                <a:solidFill>
                  <a:srgbClr val="222222"/>
                </a:solidFill>
                <a:effectLst/>
                <a:latin typeface="Arial" panose="020B0604020202020204" pitchFamily="34" charset="0"/>
              </a:rPr>
              <a:t>. (BEST PAPER NOMINATION)</a:t>
            </a:r>
          </a:p>
          <a:p>
            <a:r>
              <a:rPr lang="en-US" sz="1200" dirty="0">
                <a:solidFill>
                  <a:srgbClr val="222222"/>
                </a:solidFill>
                <a:latin typeface="Arial" panose="020B0604020202020204" pitchFamily="34" charset="0"/>
              </a:rPr>
              <a:t>[ref] Jiang, Weiwen, et al. “Hardware/software co-exploration of neural architectures”, TCAD 2020 (BEST PAPER AWARD)</a:t>
            </a:r>
            <a:endParaRPr lang="en-US" sz="1200" dirty="0"/>
          </a:p>
        </p:txBody>
      </p:sp>
    </p:spTree>
    <p:extLst>
      <p:ext uri="{BB962C8B-B14F-4D97-AF65-F5344CB8AC3E}">
        <p14:creationId xmlns:p14="http://schemas.microsoft.com/office/powerpoint/2010/main" val="25831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p:bldP spid="18" grpId="0" animBg="1"/>
      <p:bldP spid="96"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8098A-6691-D589-1C09-389EE63A7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BFABE-1418-BDF4-A527-8FA2B16ED367}"/>
              </a:ext>
            </a:extLst>
          </p:cNvPr>
          <p:cNvSpPr>
            <a:spLocks noGrp="1"/>
          </p:cNvSpPr>
          <p:nvPr>
            <p:ph type="title"/>
          </p:nvPr>
        </p:nvSpPr>
        <p:spPr/>
        <p:txBody>
          <a:bodyPr>
            <a:normAutofit/>
          </a:bodyPr>
          <a:lstStyle/>
          <a:p>
            <a:r>
              <a:rPr lang="en-US" dirty="0">
                <a:latin typeface="+mn-lt"/>
                <a:ea typeface="+mn-ea"/>
                <a:cs typeface="+mn-cs"/>
              </a:rPr>
              <a:t>On-Going Research: System-Support AI for Science</a:t>
            </a:r>
            <a:endParaRPr lang="en-US" sz="4400" i="1" dirty="0">
              <a:latin typeface="+mn-lt"/>
              <a:ea typeface="+mn-ea"/>
              <a:cs typeface="+mn-cs"/>
            </a:endParaRPr>
          </a:p>
        </p:txBody>
      </p:sp>
      <p:pic>
        <p:nvPicPr>
          <p:cNvPr id="26" name="Picture 25">
            <a:extLst>
              <a:ext uri="{FF2B5EF4-FFF2-40B4-BE49-F238E27FC236}">
                <a16:creationId xmlns:a16="http://schemas.microsoft.com/office/drawing/2014/main" id="{CDCE047B-A633-4CFE-3997-4929A71BD98C}"/>
              </a:ext>
            </a:extLst>
          </p:cNvPr>
          <p:cNvPicPr>
            <a:picLocks noChangeAspect="1"/>
          </p:cNvPicPr>
          <p:nvPr/>
        </p:nvPicPr>
        <p:blipFill>
          <a:blip r:embed="rId3"/>
          <a:stretch>
            <a:fillRect/>
          </a:stretch>
        </p:blipFill>
        <p:spPr>
          <a:xfrm>
            <a:off x="417227" y="806409"/>
            <a:ext cx="512430" cy="519309"/>
          </a:xfrm>
          <a:prstGeom prst="rect">
            <a:avLst/>
          </a:prstGeom>
        </p:spPr>
      </p:pic>
      <p:sp>
        <p:nvSpPr>
          <p:cNvPr id="27" name="TextBox 26">
            <a:extLst>
              <a:ext uri="{FF2B5EF4-FFF2-40B4-BE49-F238E27FC236}">
                <a16:creationId xmlns:a16="http://schemas.microsoft.com/office/drawing/2014/main" id="{43C8DC29-9C50-4BC5-5A76-FCF66BD517B9}"/>
              </a:ext>
            </a:extLst>
          </p:cNvPr>
          <p:cNvSpPr txBox="1"/>
          <p:nvPr/>
        </p:nvSpPr>
        <p:spPr>
          <a:xfrm>
            <a:off x="972964" y="784272"/>
            <a:ext cx="10589977" cy="430887"/>
          </a:xfrm>
          <a:prstGeom prst="rect">
            <a:avLst/>
          </a:prstGeom>
          <a:noFill/>
        </p:spPr>
        <p:txBody>
          <a:bodyPr wrap="square">
            <a:spAutoFit/>
          </a:bodyPr>
          <a:lstStyle/>
          <a:p>
            <a:r>
              <a:rPr lang="en-US" sz="1100" i="0" dirty="0">
                <a:solidFill>
                  <a:srgbClr val="1B1B1B"/>
                </a:solidFill>
                <a:effectLst/>
                <a:latin typeface="Verdana" panose="020B0604030504040204" pitchFamily="34" charset="0"/>
              </a:rPr>
              <a:t>NSF 2027539</a:t>
            </a:r>
            <a:r>
              <a:rPr lang="en-US" sz="1100" dirty="0">
                <a:solidFill>
                  <a:srgbClr val="1B1B1B"/>
                </a:solidFill>
                <a:latin typeface="Verdana" panose="020B0604030504040204" pitchFamily="34" charset="0"/>
              </a:rPr>
              <a:t>:</a:t>
            </a:r>
            <a:r>
              <a:rPr lang="zh-CN" altLang="en-US" sz="1100" dirty="0">
                <a:solidFill>
                  <a:srgbClr val="1B1B1B"/>
                </a:solidFill>
                <a:latin typeface="Verdana" panose="020B0604030504040204" pitchFamily="34" charset="0"/>
              </a:rPr>
              <a:t> </a:t>
            </a:r>
            <a:r>
              <a:rPr lang="en-US" sz="1100" i="0" dirty="0">
                <a:solidFill>
                  <a:srgbClr val="1B1B1B"/>
                </a:solidFill>
                <a:effectLst/>
                <a:latin typeface="Verdana" panose="020B0604030504040204" pitchFamily="34" charset="0"/>
              </a:rPr>
              <a:t>RAPID: Collaborative Research: Independent Component Analysis Inspired Statistical Neural Networks for 3D CT Scan Based Edge Screening of COVID-19</a:t>
            </a:r>
            <a:r>
              <a:rPr lang="en-US" sz="1100" dirty="0">
                <a:solidFill>
                  <a:srgbClr val="1B1B1B"/>
                </a:solidFill>
                <a:latin typeface="Verdana" panose="020B0604030504040204" pitchFamily="34" charset="0"/>
              </a:rPr>
              <a:t>. ($</a:t>
            </a:r>
            <a:r>
              <a:rPr lang="en-US" sz="1100" b="0" i="0" dirty="0">
                <a:solidFill>
                  <a:srgbClr val="000000"/>
                </a:solidFill>
                <a:effectLst/>
                <a:latin typeface="Verdana" panose="020B0604030504040204" pitchFamily="34" charset="0"/>
              </a:rPr>
              <a:t>98,349</a:t>
            </a:r>
            <a:r>
              <a:rPr lang="en-US" sz="1100" dirty="0">
                <a:solidFill>
                  <a:srgbClr val="1B1B1B"/>
                </a:solidFill>
                <a:latin typeface="Verdana" panose="020B0604030504040204" pitchFamily="34" charset="0"/>
              </a:rPr>
              <a:t> in total, </a:t>
            </a:r>
            <a:r>
              <a:rPr lang="en-US" sz="1100" b="1" dirty="0">
                <a:solidFill>
                  <a:srgbClr val="1B1B1B"/>
                </a:solidFill>
                <a:latin typeface="Verdana" panose="020B0604030504040204" pitchFamily="34" charset="0"/>
              </a:rPr>
              <a:t>Co-PI </a:t>
            </a:r>
            <a:r>
              <a:rPr lang="en-US" sz="1100" dirty="0">
                <a:solidFill>
                  <a:srgbClr val="1B1B1B"/>
                </a:solidFill>
                <a:latin typeface="Verdana" panose="020B0604030504040204" pitchFamily="34" charset="0"/>
              </a:rPr>
              <a:t>with share $49,174)</a:t>
            </a:r>
            <a:endParaRPr lang="en-US" sz="1100" dirty="0"/>
          </a:p>
        </p:txBody>
      </p:sp>
      <p:cxnSp>
        <p:nvCxnSpPr>
          <p:cNvPr id="30" name="Straight Connector 29">
            <a:extLst>
              <a:ext uri="{FF2B5EF4-FFF2-40B4-BE49-F238E27FC236}">
                <a16:creationId xmlns:a16="http://schemas.microsoft.com/office/drawing/2014/main" id="{F53A03EC-4385-6EF2-6B2D-21B7B5D1FCF8}"/>
              </a:ext>
            </a:extLst>
          </p:cNvPr>
          <p:cNvCxnSpPr>
            <a:cxnSpLocks/>
          </p:cNvCxnSpPr>
          <p:nvPr/>
        </p:nvCxnSpPr>
        <p:spPr>
          <a:xfrm>
            <a:off x="6167020" y="1552616"/>
            <a:ext cx="0" cy="4978562"/>
          </a:xfrm>
          <a:prstGeom prst="line">
            <a:avLst/>
          </a:prstGeom>
          <a:ln>
            <a:solidFill>
              <a:srgbClr val="006633"/>
            </a:solidFill>
            <a:prstDash val="lgDashDotDot"/>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9D53EFE-494A-C5FA-045A-B9E798903772}"/>
              </a:ext>
            </a:extLst>
          </p:cNvPr>
          <p:cNvGrpSpPr/>
          <p:nvPr/>
        </p:nvGrpSpPr>
        <p:grpSpPr>
          <a:xfrm>
            <a:off x="261147" y="1403445"/>
            <a:ext cx="5425054" cy="1713751"/>
            <a:chOff x="261147" y="1403445"/>
            <a:chExt cx="5425054" cy="1713751"/>
          </a:xfrm>
        </p:grpSpPr>
        <p:grpSp>
          <p:nvGrpSpPr>
            <p:cNvPr id="1031" name="Group 1030">
              <a:extLst>
                <a:ext uri="{FF2B5EF4-FFF2-40B4-BE49-F238E27FC236}">
                  <a16:creationId xmlns:a16="http://schemas.microsoft.com/office/drawing/2014/main" id="{4D4F10FF-1D32-7EDF-C727-DE3F3B9C37F7}"/>
                </a:ext>
              </a:extLst>
            </p:cNvPr>
            <p:cNvGrpSpPr/>
            <p:nvPr/>
          </p:nvGrpSpPr>
          <p:grpSpPr>
            <a:xfrm>
              <a:off x="929657" y="1607598"/>
              <a:ext cx="4756544" cy="1509598"/>
              <a:chOff x="257833" y="3725825"/>
              <a:chExt cx="7494603" cy="2378583"/>
            </a:xfrm>
          </p:grpSpPr>
          <p:pic>
            <p:nvPicPr>
              <p:cNvPr id="1038" name="Picture 1037">
                <a:extLst>
                  <a:ext uri="{FF2B5EF4-FFF2-40B4-BE49-F238E27FC236}">
                    <a16:creationId xmlns:a16="http://schemas.microsoft.com/office/drawing/2014/main" id="{697A2314-D49F-50CA-201A-AECA7444B90A}"/>
                  </a:ext>
                </a:extLst>
              </p:cNvPr>
              <p:cNvPicPr>
                <a:picLocks noChangeAspect="1"/>
              </p:cNvPicPr>
              <p:nvPr/>
            </p:nvPicPr>
            <p:blipFill>
              <a:blip r:embed="rId4"/>
              <a:srcRect/>
              <a:stretch/>
            </p:blipFill>
            <p:spPr>
              <a:xfrm>
                <a:off x="697442" y="4277978"/>
                <a:ext cx="565004" cy="968895"/>
              </a:xfrm>
              <a:prstGeom prst="rect">
                <a:avLst/>
              </a:prstGeom>
            </p:spPr>
          </p:pic>
          <p:pic>
            <p:nvPicPr>
              <p:cNvPr id="1040" name="Picture 1039">
                <a:extLst>
                  <a:ext uri="{FF2B5EF4-FFF2-40B4-BE49-F238E27FC236}">
                    <a16:creationId xmlns:a16="http://schemas.microsoft.com/office/drawing/2014/main" id="{21493FA8-8916-ED22-6E9B-0429086CA4E8}"/>
                  </a:ext>
                </a:extLst>
              </p:cNvPr>
              <p:cNvPicPr>
                <a:picLocks noChangeAspect="1"/>
              </p:cNvPicPr>
              <p:nvPr/>
            </p:nvPicPr>
            <p:blipFill>
              <a:blip r:embed="rId5"/>
              <a:stretch>
                <a:fillRect/>
              </a:stretch>
            </p:blipFill>
            <p:spPr>
              <a:xfrm>
                <a:off x="1332366" y="4301559"/>
                <a:ext cx="675290" cy="968895"/>
              </a:xfrm>
              <a:prstGeom prst="rect">
                <a:avLst/>
              </a:prstGeom>
            </p:spPr>
          </p:pic>
          <p:sp>
            <p:nvSpPr>
              <p:cNvPr id="1041" name="矩形: 圆角 48">
                <a:extLst>
                  <a:ext uri="{FF2B5EF4-FFF2-40B4-BE49-F238E27FC236}">
                    <a16:creationId xmlns:a16="http://schemas.microsoft.com/office/drawing/2014/main" id="{4AC9AFE1-446C-63A1-C8C3-06F44F8C1893}"/>
                  </a:ext>
                </a:extLst>
              </p:cNvPr>
              <p:cNvSpPr/>
              <p:nvPr/>
            </p:nvSpPr>
            <p:spPr>
              <a:xfrm>
                <a:off x="524313" y="4205570"/>
                <a:ext cx="1653474" cy="11478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a:p>
            </p:txBody>
          </p:sp>
          <p:sp>
            <p:nvSpPr>
              <p:cNvPr id="1042" name="文本框 55">
                <a:extLst>
                  <a:ext uri="{FF2B5EF4-FFF2-40B4-BE49-F238E27FC236}">
                    <a16:creationId xmlns:a16="http://schemas.microsoft.com/office/drawing/2014/main" id="{7120FA80-1FE0-543E-C8A4-E58CF7304E85}"/>
                  </a:ext>
                </a:extLst>
              </p:cNvPr>
              <p:cNvSpPr txBox="1"/>
              <p:nvPr/>
            </p:nvSpPr>
            <p:spPr>
              <a:xfrm>
                <a:off x="257833" y="5467844"/>
                <a:ext cx="2254825" cy="40673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dirty="0">
                    <a:solidFill>
                      <a:srgbClr val="111111"/>
                    </a:solidFill>
                    <a:latin typeface="Roboto" panose="02000000000000000000" pitchFamily="2" charset="0"/>
                  </a:rPr>
                  <a:t>D</a:t>
                </a:r>
                <a:r>
                  <a:rPr lang="en-US" altLang="zh-CN" sz="1000" b="0" i="0" dirty="0">
                    <a:solidFill>
                      <a:srgbClr val="111111"/>
                    </a:solidFill>
                    <a:effectLst/>
                    <a:latin typeface="Roboto" panose="02000000000000000000" pitchFamily="2" charset="0"/>
                  </a:rPr>
                  <a:t>ifferent skin </a:t>
                </a:r>
                <a:r>
                  <a:rPr lang="en-US" altLang="zh-CN" sz="1000" dirty="0">
                    <a:solidFill>
                      <a:srgbClr val="111111"/>
                    </a:solidFill>
                    <a:latin typeface="Roboto" panose="02000000000000000000" pitchFamily="2" charset="0"/>
                  </a:rPr>
                  <a:t>Tones</a:t>
                </a:r>
                <a:endParaRPr lang="en-US" altLang="zh-CN" sz="1000" b="0" i="0" dirty="0">
                  <a:solidFill>
                    <a:srgbClr val="111111"/>
                  </a:solidFill>
                  <a:effectLst/>
                  <a:latin typeface="Roboto" panose="02000000000000000000" pitchFamily="2" charset="0"/>
                </a:endParaRPr>
              </a:p>
            </p:txBody>
          </p:sp>
          <p:pic>
            <p:nvPicPr>
              <p:cNvPr id="1044" name="Picture 1043" descr="Figure, Basal Cell Carcinoma, Superficial. Contributed by DermNetNZ] -  StatPearls - NCBI Bookshelf">
                <a:extLst>
                  <a:ext uri="{FF2B5EF4-FFF2-40B4-BE49-F238E27FC236}">
                    <a16:creationId xmlns:a16="http://schemas.microsoft.com/office/drawing/2014/main" id="{EE838999-A18A-1A95-AABD-8F3E5BC9D7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906" b="6746"/>
              <a:stretch/>
            </p:blipFill>
            <p:spPr bwMode="auto">
              <a:xfrm>
                <a:off x="3238045" y="3965699"/>
                <a:ext cx="1070047" cy="709022"/>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044" descr="Pigmented BCC">
                <a:extLst>
                  <a:ext uri="{FF2B5EF4-FFF2-40B4-BE49-F238E27FC236}">
                    <a16:creationId xmlns:a16="http://schemas.microsoft.com/office/drawing/2014/main" id="{98D3D337-B97E-2B8B-7D73-397F5326790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982"/>
              <a:stretch/>
            </p:blipFill>
            <p:spPr bwMode="auto">
              <a:xfrm>
                <a:off x="3238044" y="4980833"/>
                <a:ext cx="1070047" cy="75532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E03F9080-D317-B634-1879-6AB95068BBD8}"/>
                  </a:ext>
                </a:extLst>
              </p:cNvPr>
              <p:cNvPicPr>
                <a:picLocks noChangeAspect="1"/>
              </p:cNvPicPr>
              <p:nvPr/>
            </p:nvPicPr>
            <p:blipFill>
              <a:blip r:embed="rId4"/>
              <a:srcRect/>
              <a:stretch/>
            </p:blipFill>
            <p:spPr>
              <a:xfrm>
                <a:off x="4477553" y="3769169"/>
                <a:ext cx="565004" cy="968895"/>
              </a:xfrm>
              <a:prstGeom prst="rect">
                <a:avLst/>
              </a:prstGeom>
            </p:spPr>
          </p:pic>
          <p:pic>
            <p:nvPicPr>
              <p:cNvPr id="1047" name="Picture 1046">
                <a:extLst>
                  <a:ext uri="{FF2B5EF4-FFF2-40B4-BE49-F238E27FC236}">
                    <a16:creationId xmlns:a16="http://schemas.microsoft.com/office/drawing/2014/main" id="{8851195E-6BB4-1985-626B-98FD59E63FB7}"/>
                  </a:ext>
                </a:extLst>
              </p:cNvPr>
              <p:cNvPicPr>
                <a:picLocks noChangeAspect="1"/>
              </p:cNvPicPr>
              <p:nvPr/>
            </p:nvPicPr>
            <p:blipFill>
              <a:blip r:embed="rId5"/>
              <a:stretch>
                <a:fillRect/>
              </a:stretch>
            </p:blipFill>
            <p:spPr>
              <a:xfrm>
                <a:off x="4443688" y="4793770"/>
                <a:ext cx="675290" cy="968895"/>
              </a:xfrm>
              <a:prstGeom prst="rect">
                <a:avLst/>
              </a:prstGeom>
            </p:spPr>
          </p:pic>
          <p:sp>
            <p:nvSpPr>
              <p:cNvPr id="1048" name="TextBox 177">
                <a:extLst>
                  <a:ext uri="{FF2B5EF4-FFF2-40B4-BE49-F238E27FC236}">
                    <a16:creationId xmlns:a16="http://schemas.microsoft.com/office/drawing/2014/main" id="{CFE681D0-F155-64D6-108A-512CABCB7C7F}"/>
                  </a:ext>
                </a:extLst>
              </p:cNvPr>
              <p:cNvSpPr txBox="1"/>
              <p:nvPr/>
            </p:nvSpPr>
            <p:spPr>
              <a:xfrm>
                <a:off x="5113605" y="3954813"/>
                <a:ext cx="1413375" cy="112357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Arial" panose="020B0604020202020204" pitchFamily="34" charset="0"/>
                  </a:rPr>
                  <a:t>Light Skin</a:t>
                </a:r>
              </a:p>
              <a:p>
                <a:pPr lvl="0" algn="ctr">
                  <a:defRPr/>
                </a:pPr>
                <a:r>
                  <a:rPr lang="en-US" sz="1100" b="1" dirty="0">
                    <a:solidFill>
                      <a:srgbClr val="C00000"/>
                    </a:solidFill>
                    <a:latin typeface="Arial" panose="020B0604020202020204" pitchFamily="34" charset="0"/>
                  </a:rPr>
                  <a:t>81.56%</a:t>
                </a:r>
                <a:endParaRPr kumimoji="0" lang="en-US" sz="1100" b="1" i="0" u="none" strike="noStrike" kern="1200" cap="none" spc="0" normalizeH="0" baseline="0" noProof="0" dirty="0">
                  <a:ln>
                    <a:noFill/>
                  </a:ln>
                  <a:solidFill>
                    <a:srgbClr val="C00000"/>
                  </a:solidFill>
                  <a:effectLst/>
                  <a:uLnTx/>
                  <a:uFillTx/>
                  <a:latin typeface="Calibri"/>
                </a:endParaRPr>
              </a:p>
            </p:txBody>
          </p:sp>
          <p:sp>
            <p:nvSpPr>
              <p:cNvPr id="1055" name="TextBox 178">
                <a:extLst>
                  <a:ext uri="{FF2B5EF4-FFF2-40B4-BE49-F238E27FC236}">
                    <a16:creationId xmlns:a16="http://schemas.microsoft.com/office/drawing/2014/main" id="{24B8ABE5-803B-DE31-F1A1-968D9D5FC3B4}"/>
                  </a:ext>
                </a:extLst>
              </p:cNvPr>
              <p:cNvSpPr txBox="1"/>
              <p:nvPr/>
            </p:nvSpPr>
            <p:spPr>
              <a:xfrm>
                <a:off x="5083552" y="4980832"/>
                <a:ext cx="1540359" cy="112357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rPr>
                  <a:t>D</a:t>
                </a:r>
                <a:r>
                  <a:rPr kumimoji="0" lang="en-US" altLang="zh-CN" sz="11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rPr>
                  <a:t>ark Skin</a:t>
                </a:r>
                <a:endParaRPr kumimoji="0" lang="en-US" sz="1100" b="1" i="0" u="none" strike="noStrike" kern="1200" cap="none" spc="0" normalizeH="0" baseline="0" noProof="0" dirty="0">
                  <a:ln>
                    <a:noFill/>
                  </a:ln>
                  <a:solidFill>
                    <a:prstClr val="black"/>
                  </a:solidFill>
                  <a:effectLst/>
                  <a:uLnTx/>
                  <a:uFillTx/>
                  <a:latin typeface="Arial" panose="020B0604020202020204" pitchFamily="34" charset="0"/>
                </a:endParaRPr>
              </a:p>
              <a:p>
                <a:pPr lvl="0" algn="ctr">
                  <a:defRPr/>
                </a:pPr>
                <a:r>
                  <a:rPr lang="en-US" sz="1100" b="1" dirty="0">
                    <a:solidFill>
                      <a:prstClr val="black"/>
                    </a:solidFill>
                    <a:latin typeface="Arial" panose="020B0604020202020204" pitchFamily="34" charset="0"/>
                  </a:rPr>
                  <a:t>50.62%</a:t>
                </a:r>
                <a:endParaRPr kumimoji="0" lang="en-US" sz="1100" b="1" i="0" u="none" strike="noStrike" kern="1200" cap="none" spc="0" normalizeH="0" baseline="0" noProof="0" dirty="0">
                  <a:ln>
                    <a:noFill/>
                  </a:ln>
                  <a:solidFill>
                    <a:prstClr val="black"/>
                  </a:solidFill>
                  <a:effectLst/>
                  <a:uLnTx/>
                  <a:uFillTx/>
                  <a:latin typeface="Calibri"/>
                </a:endParaRPr>
              </a:p>
            </p:txBody>
          </p:sp>
          <p:sp>
            <p:nvSpPr>
              <p:cNvPr id="1056" name="矩形: 圆角 70">
                <a:extLst>
                  <a:ext uri="{FF2B5EF4-FFF2-40B4-BE49-F238E27FC236}">
                    <a16:creationId xmlns:a16="http://schemas.microsoft.com/office/drawing/2014/main" id="{7B91EF58-F604-2464-E2C1-E6B3E7638641}"/>
                  </a:ext>
                </a:extLst>
              </p:cNvPr>
              <p:cNvSpPr/>
              <p:nvPr/>
            </p:nvSpPr>
            <p:spPr>
              <a:xfrm>
                <a:off x="2992917" y="3725825"/>
                <a:ext cx="4759519" cy="2172173"/>
              </a:xfrm>
              <a:prstGeom prst="roundRect">
                <a:avLst>
                  <a:gd name="adj" fmla="val 147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a:p>
            </p:txBody>
          </p:sp>
          <p:sp>
            <p:nvSpPr>
              <p:cNvPr id="1057" name="箭头: 右 39">
                <a:extLst>
                  <a:ext uri="{FF2B5EF4-FFF2-40B4-BE49-F238E27FC236}">
                    <a16:creationId xmlns:a16="http://schemas.microsoft.com/office/drawing/2014/main" id="{13929C51-5E51-FF7A-F7CB-7147E049E61D}"/>
                  </a:ext>
                </a:extLst>
              </p:cNvPr>
              <p:cNvSpPr/>
              <p:nvPr/>
            </p:nvSpPr>
            <p:spPr>
              <a:xfrm>
                <a:off x="2270333" y="4701437"/>
                <a:ext cx="611209" cy="1846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a:p>
            </p:txBody>
          </p:sp>
          <p:pic>
            <p:nvPicPr>
              <p:cNvPr id="1059" name="图片 10">
                <a:extLst>
                  <a:ext uri="{FF2B5EF4-FFF2-40B4-BE49-F238E27FC236}">
                    <a16:creationId xmlns:a16="http://schemas.microsoft.com/office/drawing/2014/main" id="{6CBD2399-0788-6961-F420-4CA6AB58B950}"/>
                  </a:ext>
                </a:extLst>
              </p:cNvPr>
              <p:cNvPicPr>
                <a:picLocks noChangeAspect="1"/>
              </p:cNvPicPr>
              <p:nvPr/>
            </p:nvPicPr>
            <p:blipFill>
              <a:blip r:embed="rId8"/>
              <a:stretch>
                <a:fillRect/>
              </a:stretch>
            </p:blipFill>
            <p:spPr>
              <a:xfrm>
                <a:off x="6523137" y="4159820"/>
                <a:ext cx="974572" cy="1310967"/>
              </a:xfrm>
              <a:prstGeom prst="rect">
                <a:avLst/>
              </a:prstGeom>
            </p:spPr>
          </p:pic>
        </p:grpSp>
        <p:sp>
          <p:nvSpPr>
            <p:cNvPr id="1063" name="TextBox 1062">
              <a:extLst>
                <a:ext uri="{FF2B5EF4-FFF2-40B4-BE49-F238E27FC236}">
                  <a16:creationId xmlns:a16="http://schemas.microsoft.com/office/drawing/2014/main" id="{A1CA0E4A-209C-E726-DABA-DA1925C4384F}"/>
                </a:ext>
              </a:extLst>
            </p:cNvPr>
            <p:cNvSpPr txBox="1"/>
            <p:nvPr/>
          </p:nvSpPr>
          <p:spPr>
            <a:xfrm>
              <a:off x="261147" y="1403445"/>
              <a:ext cx="2546727" cy="307777"/>
            </a:xfrm>
            <a:prstGeom prst="rect">
              <a:avLst/>
            </a:prstGeom>
            <a:noFill/>
          </p:spPr>
          <p:txBody>
            <a:bodyPr wrap="square">
              <a:spAutoFit/>
            </a:bodyPr>
            <a:lstStyle/>
            <a:p>
              <a:r>
                <a:rPr lang="en-US" sz="1400" b="1" u="sng" dirty="0"/>
                <a:t>P</a:t>
              </a:r>
              <a:r>
                <a:rPr lang="en-US" altLang="zh-CN" sz="1400" b="1" u="sng" dirty="0"/>
                <a:t>roblem and Challenge</a:t>
              </a:r>
              <a:endParaRPr lang="en-US" sz="1400" b="1" u="sng" dirty="0"/>
            </a:p>
          </p:txBody>
        </p:sp>
      </p:grpSp>
      <p:grpSp>
        <p:nvGrpSpPr>
          <p:cNvPr id="47" name="Group 46">
            <a:extLst>
              <a:ext uri="{FF2B5EF4-FFF2-40B4-BE49-F238E27FC236}">
                <a16:creationId xmlns:a16="http://schemas.microsoft.com/office/drawing/2014/main" id="{1B466A08-8E32-2DF6-2D90-FC0B7420EC7E}"/>
              </a:ext>
            </a:extLst>
          </p:cNvPr>
          <p:cNvGrpSpPr/>
          <p:nvPr/>
        </p:nvGrpSpPr>
        <p:grpSpPr>
          <a:xfrm>
            <a:off x="223625" y="2927107"/>
            <a:ext cx="5954088" cy="1389876"/>
            <a:chOff x="223625" y="2927107"/>
            <a:chExt cx="5954088" cy="1389876"/>
          </a:xfrm>
        </p:grpSpPr>
        <p:sp>
          <p:nvSpPr>
            <p:cNvPr id="1061" name="TextBox 1060">
              <a:extLst>
                <a:ext uri="{FF2B5EF4-FFF2-40B4-BE49-F238E27FC236}">
                  <a16:creationId xmlns:a16="http://schemas.microsoft.com/office/drawing/2014/main" id="{BB5D9661-E2B9-09AA-864D-93FFC2D1A7C5}"/>
                </a:ext>
              </a:extLst>
            </p:cNvPr>
            <p:cNvSpPr txBox="1"/>
            <p:nvPr/>
          </p:nvSpPr>
          <p:spPr>
            <a:xfrm>
              <a:off x="377993" y="3208987"/>
              <a:ext cx="5799720" cy="110799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Larger The Fairer? Small Neural Networks Can Achieve Fairness for Edge Devices --- </a:t>
              </a:r>
              <a:r>
                <a:rPr lang="en-US" sz="1400" b="1" dirty="0"/>
                <a:t>DAC 2022</a:t>
              </a:r>
            </a:p>
            <a:p>
              <a:pPr marL="285750" indent="-285750">
                <a:spcBef>
                  <a:spcPts val="600"/>
                </a:spcBef>
                <a:buFont typeface="Arial" panose="020B0604020202020204" pitchFamily="34" charset="0"/>
                <a:buChar char="•"/>
              </a:pPr>
              <a:r>
                <a:rPr lang="en-US" sz="1400" b="0" i="0" dirty="0">
                  <a:effectLst/>
                  <a:latin typeface="Arial" panose="020B0604020202020204" pitchFamily="34" charset="0"/>
                </a:rPr>
                <a:t>E</a:t>
              </a:r>
              <a:r>
                <a:rPr lang="en-US" altLang="zh-CN" sz="1400" b="0" i="0" dirty="0">
                  <a:effectLst/>
                  <a:latin typeface="Arial" panose="020B0604020202020204" pitchFamily="34" charset="0"/>
                </a:rPr>
                <a:t>nsemble Learning for </a:t>
              </a:r>
              <a:r>
                <a:rPr lang="en-US" sz="1400" b="0" i="0" dirty="0">
                  <a:effectLst/>
                  <a:latin typeface="Arial" panose="020B0604020202020204" pitchFamily="34" charset="0"/>
                </a:rPr>
                <a:t>Multi-Dimension AI Fairness </a:t>
              </a:r>
              <a:r>
                <a:rPr lang="en-US" sz="1400" dirty="0"/>
                <a:t>--- </a:t>
              </a:r>
              <a:r>
                <a:rPr lang="en-US" sz="1400" b="1" dirty="0"/>
                <a:t>DAC 2023</a:t>
              </a:r>
            </a:p>
            <a:p>
              <a:pPr marL="285750" indent="-285750">
                <a:spcBef>
                  <a:spcPts val="600"/>
                </a:spcBef>
                <a:buFont typeface="Arial" panose="020B0604020202020204" pitchFamily="34" charset="0"/>
                <a:buChar char="•"/>
              </a:pPr>
              <a:r>
                <a:rPr lang="en-US" sz="1400" dirty="0" err="1"/>
                <a:t>ViT</a:t>
              </a:r>
              <a:r>
                <a:rPr lang="en-US" sz="1400" dirty="0"/>
                <a:t>-CNN for</a:t>
              </a:r>
              <a:r>
                <a:rPr lang="zh-CN" altLang="en-US" sz="1400" dirty="0"/>
                <a:t> </a:t>
              </a:r>
              <a:r>
                <a:rPr lang="en-US" altLang="zh-CN" sz="1400" dirty="0"/>
                <a:t>AI</a:t>
              </a:r>
              <a:r>
                <a:rPr lang="zh-CN" altLang="en-US" sz="1400" dirty="0"/>
                <a:t> </a:t>
              </a:r>
              <a:r>
                <a:rPr lang="en-US" altLang="zh-CN" sz="1400" dirty="0"/>
                <a:t>fairness --- </a:t>
              </a:r>
              <a:r>
                <a:rPr lang="en-US" altLang="zh-CN" sz="1400" b="1" dirty="0"/>
                <a:t>ICCAD 2023</a:t>
              </a:r>
              <a:endParaRPr lang="en-US" sz="1400" b="1" dirty="0"/>
            </a:p>
          </p:txBody>
        </p:sp>
        <p:sp>
          <p:nvSpPr>
            <p:cNvPr id="1064" name="TextBox 1063">
              <a:extLst>
                <a:ext uri="{FF2B5EF4-FFF2-40B4-BE49-F238E27FC236}">
                  <a16:creationId xmlns:a16="http://schemas.microsoft.com/office/drawing/2014/main" id="{E9389CED-175A-A1E0-2A09-3FA80F204E4F}"/>
                </a:ext>
              </a:extLst>
            </p:cNvPr>
            <p:cNvSpPr txBox="1"/>
            <p:nvPr/>
          </p:nvSpPr>
          <p:spPr>
            <a:xfrm>
              <a:off x="223625" y="2927107"/>
              <a:ext cx="2546727" cy="307777"/>
            </a:xfrm>
            <a:prstGeom prst="rect">
              <a:avLst/>
            </a:prstGeom>
            <a:noFill/>
          </p:spPr>
          <p:txBody>
            <a:bodyPr wrap="square">
              <a:spAutoFit/>
            </a:bodyPr>
            <a:lstStyle/>
            <a:p>
              <a:r>
                <a:rPr lang="en-US" sz="1400" b="1" u="sng" dirty="0"/>
                <a:t>Solutions</a:t>
              </a:r>
            </a:p>
          </p:txBody>
        </p:sp>
      </p:grpSp>
      <p:grpSp>
        <p:nvGrpSpPr>
          <p:cNvPr id="49" name="Group 48">
            <a:extLst>
              <a:ext uri="{FF2B5EF4-FFF2-40B4-BE49-F238E27FC236}">
                <a16:creationId xmlns:a16="http://schemas.microsoft.com/office/drawing/2014/main" id="{B6416E00-F35E-B0B2-C5E1-273C82CC2719}"/>
              </a:ext>
            </a:extLst>
          </p:cNvPr>
          <p:cNvGrpSpPr/>
          <p:nvPr/>
        </p:nvGrpSpPr>
        <p:grpSpPr>
          <a:xfrm>
            <a:off x="6232533" y="1478399"/>
            <a:ext cx="5413254" cy="1868528"/>
            <a:chOff x="6232533" y="1478399"/>
            <a:chExt cx="5413254" cy="1868528"/>
          </a:xfrm>
        </p:grpSpPr>
        <p:pic>
          <p:nvPicPr>
            <p:cNvPr id="10" name="Picture 9">
              <a:extLst>
                <a:ext uri="{FF2B5EF4-FFF2-40B4-BE49-F238E27FC236}">
                  <a16:creationId xmlns:a16="http://schemas.microsoft.com/office/drawing/2014/main" id="{B5899697-7C9C-0E5C-604D-89C61BEC2902}"/>
                </a:ext>
              </a:extLst>
            </p:cNvPr>
            <p:cNvPicPr>
              <a:picLocks noChangeAspect="1"/>
            </p:cNvPicPr>
            <p:nvPr/>
          </p:nvPicPr>
          <p:blipFill>
            <a:blip r:embed="rId9"/>
            <a:stretch>
              <a:fillRect/>
            </a:stretch>
          </p:blipFill>
          <p:spPr>
            <a:xfrm>
              <a:off x="6572828" y="1828056"/>
              <a:ext cx="1489940" cy="1518871"/>
            </a:xfrm>
            <a:prstGeom prst="rect">
              <a:avLst/>
            </a:prstGeom>
          </p:spPr>
        </p:pic>
        <p:sp>
          <p:nvSpPr>
            <p:cNvPr id="12" name="TextBox 11">
              <a:extLst>
                <a:ext uri="{FF2B5EF4-FFF2-40B4-BE49-F238E27FC236}">
                  <a16:creationId xmlns:a16="http://schemas.microsoft.com/office/drawing/2014/main" id="{8E8234B5-AA42-2441-413E-8D4532543ED8}"/>
                </a:ext>
              </a:extLst>
            </p:cNvPr>
            <p:cNvSpPr txBox="1"/>
            <p:nvPr/>
          </p:nvSpPr>
          <p:spPr>
            <a:xfrm>
              <a:off x="6232533" y="1478399"/>
              <a:ext cx="3103704" cy="307777"/>
            </a:xfrm>
            <a:prstGeom prst="rect">
              <a:avLst/>
            </a:prstGeom>
            <a:noFill/>
          </p:spPr>
          <p:txBody>
            <a:bodyPr wrap="square">
              <a:spAutoFit/>
            </a:bodyPr>
            <a:lstStyle/>
            <a:p>
              <a:r>
                <a:rPr lang="en-US" sz="1400" b="1" u="sng" dirty="0"/>
                <a:t>P</a:t>
              </a:r>
              <a:r>
                <a:rPr lang="en-US" altLang="zh-CN" sz="1400" b="1" u="sng" dirty="0"/>
                <a:t>roblem: Ultrasound CT Scan</a:t>
              </a:r>
              <a:endParaRPr lang="en-US" sz="1400" b="1" u="sng" dirty="0"/>
            </a:p>
          </p:txBody>
        </p:sp>
        <p:pic>
          <p:nvPicPr>
            <p:cNvPr id="14" name="Picture 13">
              <a:extLst>
                <a:ext uri="{FF2B5EF4-FFF2-40B4-BE49-F238E27FC236}">
                  <a16:creationId xmlns:a16="http://schemas.microsoft.com/office/drawing/2014/main" id="{E500AD8C-B2A3-ACA0-4200-1A3CDD3EE7FA}"/>
                </a:ext>
              </a:extLst>
            </p:cNvPr>
            <p:cNvPicPr>
              <a:picLocks noChangeAspect="1"/>
            </p:cNvPicPr>
            <p:nvPr/>
          </p:nvPicPr>
          <p:blipFill>
            <a:blip r:embed="rId10"/>
            <a:stretch>
              <a:fillRect/>
            </a:stretch>
          </p:blipFill>
          <p:spPr>
            <a:xfrm>
              <a:off x="10272670" y="1857092"/>
              <a:ext cx="1373117" cy="1373117"/>
            </a:xfrm>
            <a:prstGeom prst="rect">
              <a:avLst/>
            </a:prstGeom>
          </p:spPr>
        </p:pic>
        <p:sp>
          <p:nvSpPr>
            <p:cNvPr id="17" name="Arrow: Left 16">
              <a:extLst>
                <a:ext uri="{FF2B5EF4-FFF2-40B4-BE49-F238E27FC236}">
                  <a16:creationId xmlns:a16="http://schemas.microsoft.com/office/drawing/2014/main" id="{C12B91D9-A110-48F2-E398-A01244D5EAE2}"/>
                </a:ext>
              </a:extLst>
            </p:cNvPr>
            <p:cNvSpPr/>
            <p:nvPr/>
          </p:nvSpPr>
          <p:spPr>
            <a:xfrm>
              <a:off x="8197701" y="2038730"/>
              <a:ext cx="1936750" cy="255551"/>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F5B30D-36EA-0659-C184-5DD4E900E0BE}"/>
                </a:ext>
              </a:extLst>
            </p:cNvPr>
            <p:cNvSpPr txBox="1"/>
            <p:nvPr/>
          </p:nvSpPr>
          <p:spPr>
            <a:xfrm>
              <a:off x="8390086" y="1775150"/>
              <a:ext cx="1688504" cy="738664"/>
            </a:xfrm>
            <a:prstGeom prst="rect">
              <a:avLst/>
            </a:prstGeom>
            <a:noFill/>
          </p:spPr>
          <p:txBody>
            <a:bodyPr wrap="square" rtlCol="0">
              <a:spAutoFit/>
            </a:bodyPr>
            <a:lstStyle/>
            <a:p>
              <a:pPr algn="ctr"/>
              <a:r>
                <a:rPr lang="en-US" sz="1400" dirty="0"/>
                <a:t>Forward Modeling</a:t>
              </a:r>
            </a:p>
            <a:p>
              <a:pPr algn="ctr"/>
              <a:endParaRPr lang="en-US" sz="1400" dirty="0"/>
            </a:p>
            <a:p>
              <a:pPr algn="ctr"/>
              <a:r>
                <a:rPr lang="en-US" sz="1400" dirty="0"/>
                <a:t>Physics Approach</a:t>
              </a:r>
            </a:p>
          </p:txBody>
        </p:sp>
        <p:sp>
          <p:nvSpPr>
            <p:cNvPr id="20" name="Arrow: Left 19">
              <a:extLst>
                <a:ext uri="{FF2B5EF4-FFF2-40B4-BE49-F238E27FC236}">
                  <a16:creationId xmlns:a16="http://schemas.microsoft.com/office/drawing/2014/main" id="{EE877EE7-B34A-6815-AA81-8D9EE5A242DE}"/>
                </a:ext>
              </a:extLst>
            </p:cNvPr>
            <p:cNvSpPr/>
            <p:nvPr/>
          </p:nvSpPr>
          <p:spPr>
            <a:xfrm rot="10800000">
              <a:off x="8269399" y="2779535"/>
              <a:ext cx="1936750" cy="255551"/>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AB5A11B-256B-EF4B-AEAF-5CCB1526C27C}"/>
                </a:ext>
              </a:extLst>
            </p:cNvPr>
            <p:cNvSpPr txBox="1"/>
            <p:nvPr/>
          </p:nvSpPr>
          <p:spPr>
            <a:xfrm>
              <a:off x="8387615" y="2562246"/>
              <a:ext cx="1688504" cy="738664"/>
            </a:xfrm>
            <a:prstGeom prst="rect">
              <a:avLst/>
            </a:prstGeom>
            <a:noFill/>
          </p:spPr>
          <p:txBody>
            <a:bodyPr wrap="square" rtlCol="0">
              <a:spAutoFit/>
            </a:bodyPr>
            <a:lstStyle/>
            <a:p>
              <a:pPr algn="ctr"/>
              <a:r>
                <a:rPr lang="en-US" sz="1400" dirty="0"/>
                <a:t>D</a:t>
              </a:r>
              <a:r>
                <a:rPr lang="en-US" altLang="zh-CN" sz="1400" dirty="0"/>
                <a:t>ata Driven</a:t>
              </a:r>
            </a:p>
            <a:p>
              <a:pPr algn="ctr"/>
              <a:endParaRPr lang="en-US" sz="1400" dirty="0"/>
            </a:p>
            <a:p>
              <a:pPr algn="ctr"/>
              <a:r>
                <a:rPr lang="en-US" sz="1400" dirty="0"/>
                <a:t>Neural Network</a:t>
              </a:r>
            </a:p>
          </p:txBody>
        </p:sp>
      </p:grpSp>
      <p:pic>
        <p:nvPicPr>
          <p:cNvPr id="41" name="Picture 40" descr="Yi Sheng">
            <a:extLst>
              <a:ext uri="{FF2B5EF4-FFF2-40B4-BE49-F238E27FC236}">
                <a16:creationId xmlns:a16="http://schemas.microsoft.com/office/drawing/2014/main" id="{13A71B46-DF13-CB17-6F9B-664D46C6F5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99506" y="5439454"/>
            <a:ext cx="858271" cy="858271"/>
          </a:xfrm>
          <a:custGeom>
            <a:avLst/>
            <a:gdLst>
              <a:gd name="connsiteX0" fmla="*/ 544648 w 1089296"/>
              <a:gd name="connsiteY0" fmla="*/ 0 h 1089296"/>
              <a:gd name="connsiteX1" fmla="*/ 1089296 w 1089296"/>
              <a:gd name="connsiteY1" fmla="*/ 544648 h 1089296"/>
              <a:gd name="connsiteX2" fmla="*/ 544648 w 1089296"/>
              <a:gd name="connsiteY2" fmla="*/ 1089296 h 1089296"/>
              <a:gd name="connsiteX3" fmla="*/ 0 w 1089296"/>
              <a:gd name="connsiteY3" fmla="*/ 544648 h 1089296"/>
              <a:gd name="connsiteX4" fmla="*/ 544648 w 1089296"/>
              <a:gd name="connsiteY4" fmla="*/ 0 h 10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9296" h="1089296">
                <a:moveTo>
                  <a:pt x="544648" y="0"/>
                </a:moveTo>
                <a:cubicBezTo>
                  <a:pt x="845449" y="0"/>
                  <a:pt x="1089296" y="243847"/>
                  <a:pt x="1089296" y="544648"/>
                </a:cubicBezTo>
                <a:cubicBezTo>
                  <a:pt x="1089296" y="845449"/>
                  <a:pt x="845449" y="1089296"/>
                  <a:pt x="544648" y="1089296"/>
                </a:cubicBezTo>
                <a:cubicBezTo>
                  <a:pt x="243847" y="1089296"/>
                  <a:pt x="0" y="845449"/>
                  <a:pt x="0" y="544648"/>
                </a:cubicBezTo>
                <a:cubicBezTo>
                  <a:pt x="0" y="243847"/>
                  <a:pt x="243847" y="0"/>
                  <a:pt x="544648" y="0"/>
                </a:cubicBezTo>
                <a:close/>
              </a:path>
            </a:pathLst>
          </a:custGeom>
          <a:noFill/>
          <a:ln w="28575">
            <a:solidFill>
              <a:srgbClr val="006633"/>
            </a:solidFill>
          </a:ln>
          <a:extLst>
            <a:ext uri="{909E8E84-426E-40DD-AFC4-6F175D3DCCD1}">
              <a14:hiddenFill xmlns:a14="http://schemas.microsoft.com/office/drawing/2010/main">
                <a:solidFill>
                  <a:srgbClr val="FFFFFF"/>
                </a:solidFill>
              </a14:hiddenFill>
            </a:ext>
          </a:extLst>
        </p:spPr>
      </p:pic>
      <p:sp>
        <p:nvSpPr>
          <p:cNvPr id="33" name="TextBox 41">
            <a:extLst>
              <a:ext uri="{FF2B5EF4-FFF2-40B4-BE49-F238E27FC236}">
                <a16:creationId xmlns:a16="http://schemas.microsoft.com/office/drawing/2014/main" id="{758B096B-1E36-7C94-317F-0C1191F1DEB1}"/>
              </a:ext>
            </a:extLst>
          </p:cNvPr>
          <p:cNvSpPr txBox="1"/>
          <p:nvPr/>
        </p:nvSpPr>
        <p:spPr>
          <a:xfrm>
            <a:off x="9581204" y="6396335"/>
            <a:ext cx="2663006"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My</a:t>
            </a:r>
            <a:r>
              <a:rPr lang="zh-CN" altLang="en-US" sz="1200" b="1" dirty="0"/>
              <a:t> </a:t>
            </a:r>
            <a:r>
              <a:rPr lang="en-US" altLang="zh-CN" sz="1200" b="1" dirty="0"/>
              <a:t>first</a:t>
            </a:r>
            <a:r>
              <a:rPr lang="zh-CN" altLang="en-US" sz="1200" b="1" dirty="0"/>
              <a:t> </a:t>
            </a:r>
            <a:r>
              <a:rPr lang="en-US" altLang="zh-CN" sz="1200" b="1" dirty="0"/>
              <a:t>Ph.D.</a:t>
            </a:r>
            <a:r>
              <a:rPr lang="zh-CN" altLang="en-US" sz="1200" b="1" dirty="0"/>
              <a:t> </a:t>
            </a:r>
            <a:r>
              <a:rPr lang="en-US" altLang="zh-CN" sz="1200" b="1" dirty="0"/>
              <a:t>student, </a:t>
            </a:r>
            <a:r>
              <a:rPr lang="en-US" sz="1200" b="1" dirty="0"/>
              <a:t>Yi Sheng.</a:t>
            </a:r>
          </a:p>
          <a:p>
            <a:r>
              <a:rPr lang="en-US" sz="1200" b="1" dirty="0"/>
              <a:t>Estimate graduation: Spring 2025</a:t>
            </a:r>
          </a:p>
        </p:txBody>
      </p:sp>
      <p:sp>
        <p:nvSpPr>
          <p:cNvPr id="34" name="TextBox 33">
            <a:extLst>
              <a:ext uri="{FF2B5EF4-FFF2-40B4-BE49-F238E27FC236}">
                <a16:creationId xmlns:a16="http://schemas.microsoft.com/office/drawing/2014/main" id="{BCE4A979-14EC-720D-C1B8-2B7183C78744}"/>
              </a:ext>
            </a:extLst>
          </p:cNvPr>
          <p:cNvSpPr txBox="1"/>
          <p:nvPr/>
        </p:nvSpPr>
        <p:spPr>
          <a:xfrm>
            <a:off x="9752018" y="5368846"/>
            <a:ext cx="1089298" cy="307777"/>
          </a:xfrm>
          <a:prstGeom prst="rect">
            <a:avLst/>
          </a:prstGeom>
          <a:noFill/>
        </p:spPr>
        <p:txBody>
          <a:bodyPr wrap="square">
            <a:spAutoFit/>
          </a:bodyPr>
          <a:lstStyle/>
          <a:p>
            <a:r>
              <a:rPr lang="en-US" sz="1400" b="1" u="sng" dirty="0"/>
              <a:t>S</a:t>
            </a:r>
            <a:r>
              <a:rPr lang="en-US" altLang="zh-CN" sz="1400" b="1" u="sng" dirty="0"/>
              <a:t>tudent</a:t>
            </a:r>
            <a:endParaRPr lang="en-US" sz="1400" b="1" u="sng" dirty="0"/>
          </a:p>
        </p:txBody>
      </p:sp>
      <p:grpSp>
        <p:nvGrpSpPr>
          <p:cNvPr id="48" name="Group 47">
            <a:extLst>
              <a:ext uri="{FF2B5EF4-FFF2-40B4-BE49-F238E27FC236}">
                <a16:creationId xmlns:a16="http://schemas.microsoft.com/office/drawing/2014/main" id="{ED83A003-8FE8-1CE2-0355-D9D7B351E6E3}"/>
              </a:ext>
            </a:extLst>
          </p:cNvPr>
          <p:cNvGrpSpPr/>
          <p:nvPr/>
        </p:nvGrpSpPr>
        <p:grpSpPr>
          <a:xfrm>
            <a:off x="261146" y="4368413"/>
            <a:ext cx="5916981" cy="2083484"/>
            <a:chOff x="261146" y="4368413"/>
            <a:chExt cx="5916981" cy="2083484"/>
          </a:xfrm>
        </p:grpSpPr>
        <p:sp>
          <p:nvSpPr>
            <p:cNvPr id="1062" name="TextBox 1061">
              <a:extLst>
                <a:ext uri="{FF2B5EF4-FFF2-40B4-BE49-F238E27FC236}">
                  <a16:creationId xmlns:a16="http://schemas.microsoft.com/office/drawing/2014/main" id="{9157116F-3BCA-2C9B-8E36-55C8941D4AAF}"/>
                </a:ext>
              </a:extLst>
            </p:cNvPr>
            <p:cNvSpPr txBox="1"/>
            <p:nvPr/>
          </p:nvSpPr>
          <p:spPr>
            <a:xfrm>
              <a:off x="261146" y="4368413"/>
              <a:ext cx="5834849" cy="307777"/>
            </a:xfrm>
            <a:prstGeom prst="rect">
              <a:avLst/>
            </a:prstGeom>
            <a:noFill/>
          </p:spPr>
          <p:txBody>
            <a:bodyPr wrap="square">
              <a:spAutoFit/>
            </a:bodyPr>
            <a:lstStyle/>
            <a:p>
              <a:r>
                <a:rPr lang="en-US" sz="1400" b="1" u="sng" dirty="0"/>
                <a:t>C</a:t>
              </a:r>
              <a:r>
                <a:rPr lang="en-US" altLang="zh-CN" sz="1400" b="1" u="sng" dirty="0"/>
                <a:t>ommunity building: </a:t>
              </a:r>
              <a:r>
                <a:rPr lang="en-US" altLang="zh-CN" sz="1400" b="1" i="1" u="sng" dirty="0"/>
                <a:t>Chair</a:t>
              </a:r>
              <a:r>
                <a:rPr lang="en-US" altLang="zh-CN" sz="1400" b="1" u="sng" dirty="0"/>
                <a:t> and </a:t>
              </a:r>
              <a:r>
                <a:rPr lang="en-US" altLang="zh-CN" sz="1400" b="1" i="1" u="sng" dirty="0"/>
                <a:t>Create</a:t>
              </a:r>
              <a:r>
                <a:rPr lang="en-US" altLang="zh-CN" sz="1400" b="1" u="sng" dirty="0"/>
                <a:t> ML Contest at ESWEEK’23</a:t>
              </a:r>
              <a:endParaRPr lang="en-US" sz="1400" b="1" u="sng" dirty="0"/>
            </a:p>
          </p:txBody>
        </p:sp>
        <p:pic>
          <p:nvPicPr>
            <p:cNvPr id="1066" name="Picture 1065">
              <a:extLst>
                <a:ext uri="{FF2B5EF4-FFF2-40B4-BE49-F238E27FC236}">
                  <a16:creationId xmlns:a16="http://schemas.microsoft.com/office/drawing/2014/main" id="{DBD3558B-8D3E-B6C5-2694-1DC19BAA639B}"/>
                </a:ext>
              </a:extLst>
            </p:cNvPr>
            <p:cNvPicPr>
              <a:picLocks noChangeAspect="1"/>
            </p:cNvPicPr>
            <p:nvPr/>
          </p:nvPicPr>
          <p:blipFill>
            <a:blip r:embed="rId12"/>
            <a:srcRect/>
            <a:stretch/>
          </p:blipFill>
          <p:spPr>
            <a:xfrm>
              <a:off x="307441" y="4708035"/>
              <a:ext cx="3484736" cy="1743862"/>
            </a:xfrm>
            <a:prstGeom prst="rect">
              <a:avLst/>
            </a:prstGeom>
          </p:spPr>
        </p:pic>
        <p:sp>
          <p:nvSpPr>
            <p:cNvPr id="35" name="TextBox 34">
              <a:extLst>
                <a:ext uri="{FF2B5EF4-FFF2-40B4-BE49-F238E27FC236}">
                  <a16:creationId xmlns:a16="http://schemas.microsoft.com/office/drawing/2014/main" id="{1BFD9124-3305-AC33-7E96-21CC5133ECC0}"/>
                </a:ext>
              </a:extLst>
            </p:cNvPr>
            <p:cNvSpPr txBox="1"/>
            <p:nvPr/>
          </p:nvSpPr>
          <p:spPr>
            <a:xfrm>
              <a:off x="3823994" y="4773567"/>
              <a:ext cx="2354133" cy="13450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t>2 Tracks</a:t>
              </a:r>
            </a:p>
            <a:p>
              <a:pPr marL="285750" indent="-285750">
                <a:lnSpc>
                  <a:spcPct val="150000"/>
                </a:lnSpc>
                <a:buFont typeface="Arial" panose="020B0604020202020204" pitchFamily="34" charset="0"/>
                <a:buChar char="•"/>
              </a:pPr>
              <a:r>
                <a:rPr lang="en-US" sz="1400" dirty="0"/>
                <a:t>72 Teams</a:t>
              </a:r>
            </a:p>
            <a:p>
              <a:pPr marL="285750" indent="-285750">
                <a:lnSpc>
                  <a:spcPct val="150000"/>
                </a:lnSpc>
                <a:buFont typeface="Arial" panose="020B0604020202020204" pitchFamily="34" charset="0"/>
                <a:buChar char="•"/>
              </a:pPr>
              <a:r>
                <a:rPr lang="en-US" sz="1400" dirty="0"/>
                <a:t>702 Submissions</a:t>
              </a:r>
            </a:p>
            <a:p>
              <a:pPr marL="285750" indent="-285750">
                <a:lnSpc>
                  <a:spcPct val="150000"/>
                </a:lnSpc>
                <a:buFont typeface="Arial" panose="020B0604020202020204" pitchFamily="34" charset="0"/>
                <a:buChar char="•"/>
              </a:pPr>
              <a:r>
                <a:rPr lang="en-US" sz="1400" dirty="0"/>
                <a:t>6 Winners</a:t>
              </a:r>
            </a:p>
          </p:txBody>
        </p:sp>
      </p:grpSp>
      <p:grpSp>
        <p:nvGrpSpPr>
          <p:cNvPr id="51" name="Group 50">
            <a:extLst>
              <a:ext uri="{FF2B5EF4-FFF2-40B4-BE49-F238E27FC236}">
                <a16:creationId xmlns:a16="http://schemas.microsoft.com/office/drawing/2014/main" id="{06587653-F874-4875-5572-418DCEB7AAF4}"/>
              </a:ext>
            </a:extLst>
          </p:cNvPr>
          <p:cNvGrpSpPr/>
          <p:nvPr/>
        </p:nvGrpSpPr>
        <p:grpSpPr>
          <a:xfrm>
            <a:off x="6232533" y="5377323"/>
            <a:ext cx="5273667" cy="893076"/>
            <a:chOff x="6232533" y="5377323"/>
            <a:chExt cx="5273667" cy="893076"/>
          </a:xfrm>
        </p:grpSpPr>
        <p:sp>
          <p:nvSpPr>
            <p:cNvPr id="31" name="TextBox 30">
              <a:extLst>
                <a:ext uri="{FF2B5EF4-FFF2-40B4-BE49-F238E27FC236}">
                  <a16:creationId xmlns:a16="http://schemas.microsoft.com/office/drawing/2014/main" id="{7D468F0E-6323-DFE2-0C63-1914B71594F0}"/>
                </a:ext>
              </a:extLst>
            </p:cNvPr>
            <p:cNvSpPr txBox="1"/>
            <p:nvPr/>
          </p:nvSpPr>
          <p:spPr>
            <a:xfrm>
              <a:off x="6232533" y="5377323"/>
              <a:ext cx="5273667" cy="307777"/>
            </a:xfrm>
            <a:prstGeom prst="rect">
              <a:avLst/>
            </a:prstGeom>
            <a:noFill/>
          </p:spPr>
          <p:txBody>
            <a:bodyPr wrap="square">
              <a:spAutoFit/>
            </a:bodyPr>
            <a:lstStyle/>
            <a:p>
              <a:r>
                <a:rPr lang="en-US" altLang="zh-CN" sz="1400" b="1" u="sng" dirty="0"/>
                <a:t>Solution:</a:t>
              </a:r>
              <a:endParaRPr lang="en-US" sz="1400" b="1" u="sng" dirty="0"/>
            </a:p>
          </p:txBody>
        </p:sp>
        <p:sp>
          <p:nvSpPr>
            <p:cNvPr id="37" name="TextBox 36">
              <a:extLst>
                <a:ext uri="{FF2B5EF4-FFF2-40B4-BE49-F238E27FC236}">
                  <a16:creationId xmlns:a16="http://schemas.microsoft.com/office/drawing/2014/main" id="{D839D7C2-A0D8-6D20-273B-0A6575B4D051}"/>
                </a:ext>
              </a:extLst>
            </p:cNvPr>
            <p:cNvSpPr txBox="1"/>
            <p:nvPr/>
          </p:nvSpPr>
          <p:spPr>
            <a:xfrm>
              <a:off x="6394486" y="5747179"/>
              <a:ext cx="3684103" cy="523220"/>
            </a:xfrm>
            <a:prstGeom prst="rect">
              <a:avLst/>
            </a:prstGeom>
            <a:noFill/>
          </p:spPr>
          <p:txBody>
            <a:bodyPr wrap="square">
              <a:spAutoFit/>
            </a:bodyPr>
            <a:lstStyle/>
            <a:p>
              <a:pPr marL="285750" indent="-285750">
                <a:buFont typeface="Arial" panose="020B0604020202020204" pitchFamily="34" charset="0"/>
                <a:buChar char="•"/>
              </a:pPr>
              <a:r>
                <a:rPr lang="en-US" altLang="zh-CN" sz="1400" dirty="0"/>
                <a:t>Physics-guided AI for co-optimize model and data --- </a:t>
              </a:r>
              <a:r>
                <a:rPr lang="en-US" altLang="zh-CN" sz="1400" b="1" dirty="0"/>
                <a:t>Submitted to MICCAI</a:t>
              </a:r>
              <a:endParaRPr lang="en-US" sz="1400" b="1" dirty="0"/>
            </a:p>
          </p:txBody>
        </p:sp>
      </p:grpSp>
      <p:grpSp>
        <p:nvGrpSpPr>
          <p:cNvPr id="50" name="Group 49">
            <a:extLst>
              <a:ext uri="{FF2B5EF4-FFF2-40B4-BE49-F238E27FC236}">
                <a16:creationId xmlns:a16="http://schemas.microsoft.com/office/drawing/2014/main" id="{BE003BA9-4634-FD7A-1BA4-E892248019D5}"/>
              </a:ext>
            </a:extLst>
          </p:cNvPr>
          <p:cNvGrpSpPr/>
          <p:nvPr/>
        </p:nvGrpSpPr>
        <p:grpSpPr>
          <a:xfrm>
            <a:off x="6232533" y="3403202"/>
            <a:ext cx="5413252" cy="1864069"/>
            <a:chOff x="6232533" y="3403202"/>
            <a:chExt cx="5413252" cy="1864069"/>
          </a:xfrm>
        </p:grpSpPr>
        <p:pic>
          <p:nvPicPr>
            <p:cNvPr id="23" name="Picture 22">
              <a:extLst>
                <a:ext uri="{FF2B5EF4-FFF2-40B4-BE49-F238E27FC236}">
                  <a16:creationId xmlns:a16="http://schemas.microsoft.com/office/drawing/2014/main" id="{74348780-9F29-B2FD-CEA3-87B7825377CA}"/>
                </a:ext>
              </a:extLst>
            </p:cNvPr>
            <p:cNvPicPr>
              <a:picLocks noChangeAspect="1"/>
            </p:cNvPicPr>
            <p:nvPr/>
          </p:nvPicPr>
          <p:blipFill>
            <a:blip r:embed="rId13"/>
            <a:stretch>
              <a:fillRect/>
            </a:stretch>
          </p:blipFill>
          <p:spPr>
            <a:xfrm>
              <a:off x="6572828" y="3777330"/>
              <a:ext cx="1489941" cy="1489941"/>
            </a:xfrm>
            <a:prstGeom prst="rect">
              <a:avLst/>
            </a:prstGeom>
          </p:spPr>
        </p:pic>
        <p:sp>
          <p:nvSpPr>
            <p:cNvPr id="24" name="TextBox 23">
              <a:extLst>
                <a:ext uri="{FF2B5EF4-FFF2-40B4-BE49-F238E27FC236}">
                  <a16:creationId xmlns:a16="http://schemas.microsoft.com/office/drawing/2014/main" id="{D6340BE9-EE70-BF47-7B98-9B87AFC5A73E}"/>
                </a:ext>
              </a:extLst>
            </p:cNvPr>
            <p:cNvSpPr txBox="1"/>
            <p:nvPr/>
          </p:nvSpPr>
          <p:spPr>
            <a:xfrm>
              <a:off x="6232533" y="3403202"/>
              <a:ext cx="5273667" cy="307777"/>
            </a:xfrm>
            <a:prstGeom prst="rect">
              <a:avLst/>
            </a:prstGeom>
            <a:noFill/>
          </p:spPr>
          <p:txBody>
            <a:bodyPr wrap="square">
              <a:spAutoFit/>
            </a:bodyPr>
            <a:lstStyle/>
            <a:p>
              <a:r>
                <a:rPr lang="en-US" altLang="zh-CN" sz="1400" b="1" u="sng" dirty="0"/>
                <a:t>Challenge: Sparse data in USCT</a:t>
              </a:r>
              <a:endParaRPr lang="en-US" sz="1400" b="1" u="sng" dirty="0"/>
            </a:p>
          </p:txBody>
        </p:sp>
        <p:pic>
          <p:nvPicPr>
            <p:cNvPr id="43" name="Picture 42">
              <a:extLst>
                <a:ext uri="{FF2B5EF4-FFF2-40B4-BE49-F238E27FC236}">
                  <a16:creationId xmlns:a16="http://schemas.microsoft.com/office/drawing/2014/main" id="{E02D50F1-4608-9388-5BAB-EC1CDB0C4C0A}"/>
                </a:ext>
              </a:extLst>
            </p:cNvPr>
            <p:cNvPicPr>
              <a:picLocks noChangeAspect="1"/>
            </p:cNvPicPr>
            <p:nvPr/>
          </p:nvPicPr>
          <p:blipFill rotWithShape="1">
            <a:blip r:embed="rId14"/>
            <a:srcRect l="9295" t="4677" b="5122"/>
            <a:stretch/>
          </p:blipFill>
          <p:spPr>
            <a:xfrm>
              <a:off x="10272670" y="3777330"/>
              <a:ext cx="1373115" cy="1380605"/>
            </a:xfrm>
            <a:prstGeom prst="rect">
              <a:avLst/>
            </a:prstGeom>
          </p:spPr>
        </p:pic>
        <p:sp>
          <p:nvSpPr>
            <p:cNvPr id="44" name="Arrow: Left 43">
              <a:extLst>
                <a:ext uri="{FF2B5EF4-FFF2-40B4-BE49-F238E27FC236}">
                  <a16:creationId xmlns:a16="http://schemas.microsoft.com/office/drawing/2014/main" id="{B5C259D1-F5CC-2533-A468-6F86E727FE63}"/>
                </a:ext>
              </a:extLst>
            </p:cNvPr>
            <p:cNvSpPr/>
            <p:nvPr/>
          </p:nvSpPr>
          <p:spPr>
            <a:xfrm rot="10800000">
              <a:off x="8246137" y="4350790"/>
              <a:ext cx="1936750" cy="255551"/>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3D26C01-D48E-C5D2-B9A3-BA0548F7FA04}"/>
                </a:ext>
              </a:extLst>
            </p:cNvPr>
            <p:cNvSpPr txBox="1"/>
            <p:nvPr/>
          </p:nvSpPr>
          <p:spPr>
            <a:xfrm>
              <a:off x="8269399" y="4112628"/>
              <a:ext cx="1688504" cy="738664"/>
            </a:xfrm>
            <a:prstGeom prst="rect">
              <a:avLst/>
            </a:prstGeom>
            <a:noFill/>
          </p:spPr>
          <p:txBody>
            <a:bodyPr wrap="square" rtlCol="0">
              <a:spAutoFit/>
            </a:bodyPr>
            <a:lstStyle/>
            <a:p>
              <a:pPr algn="ctr"/>
              <a:r>
                <a:rPr lang="en-US" sz="1400" dirty="0"/>
                <a:t>D</a:t>
              </a:r>
              <a:r>
                <a:rPr lang="en-US" altLang="zh-CN" sz="1400" dirty="0"/>
                <a:t>ata Driven</a:t>
              </a:r>
            </a:p>
            <a:p>
              <a:pPr algn="ctr"/>
              <a:endParaRPr lang="en-US" sz="1400" dirty="0"/>
            </a:p>
            <a:p>
              <a:pPr algn="ctr"/>
              <a:r>
                <a:rPr lang="en-US" sz="1400" dirty="0"/>
                <a:t>Neural Network</a:t>
              </a:r>
            </a:p>
          </p:txBody>
        </p:sp>
      </p:grpSp>
    </p:spTree>
    <p:extLst>
      <p:ext uri="{BB962C8B-B14F-4D97-AF65-F5344CB8AC3E}">
        <p14:creationId xmlns:p14="http://schemas.microsoft.com/office/powerpoint/2010/main" val="3094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DC51A8-3BF1-4D0B-AE0E-1752BB759138}"/>
              </a:ext>
            </a:extLst>
          </p:cNvPr>
          <p:cNvSpPr>
            <a:spLocks noGrp="1"/>
          </p:cNvSpPr>
          <p:nvPr>
            <p:ph type="title"/>
          </p:nvPr>
        </p:nvSpPr>
        <p:spPr/>
        <p:txBody>
          <a:bodyPr/>
          <a:lstStyle/>
          <a:p>
            <a:r>
              <a:rPr lang="en-US" dirty="0"/>
              <a:t>Bottlenecks in Classical Computing</a:t>
            </a:r>
          </a:p>
        </p:txBody>
      </p:sp>
      <p:sp>
        <p:nvSpPr>
          <p:cNvPr id="4" name="Slide Number Placeholder 3">
            <a:extLst>
              <a:ext uri="{FF2B5EF4-FFF2-40B4-BE49-F238E27FC236}">
                <a16:creationId xmlns:a16="http://schemas.microsoft.com/office/drawing/2014/main" id="{A27BA34B-6C89-4004-8167-03A5DE4B33A1}"/>
              </a:ext>
            </a:extLst>
          </p:cNvPr>
          <p:cNvSpPr>
            <a:spLocks noGrp="1"/>
          </p:cNvSpPr>
          <p:nvPr>
            <p:ph type="sldNum" sz="quarter" idx="12"/>
          </p:nvPr>
        </p:nvSpPr>
        <p:spPr/>
        <p:txBody>
          <a:bodyPr/>
          <a:lstStyle/>
          <a:p>
            <a:fld id="{9384FF6D-5FD2-A847-8599-D7B37E65F8CD}" type="slidenum">
              <a:rPr lang="en-US" smtClean="0"/>
              <a:pPr/>
              <a:t>8</a:t>
            </a:fld>
            <a:r>
              <a:rPr lang="en-US"/>
              <a:t>  |  George Mason University</a:t>
            </a:r>
            <a:endParaRPr lang="en-US" dirty="0"/>
          </a:p>
        </p:txBody>
      </p:sp>
      <p:grpSp>
        <p:nvGrpSpPr>
          <p:cNvPr id="16" name="组合 18">
            <a:extLst>
              <a:ext uri="{FF2B5EF4-FFF2-40B4-BE49-F238E27FC236}">
                <a16:creationId xmlns:a16="http://schemas.microsoft.com/office/drawing/2014/main" id="{46D1FB07-4585-40C3-AF8A-68331ADA4F91}"/>
              </a:ext>
            </a:extLst>
          </p:cNvPr>
          <p:cNvGrpSpPr/>
          <p:nvPr/>
        </p:nvGrpSpPr>
        <p:grpSpPr>
          <a:xfrm>
            <a:off x="7158509" y="787400"/>
            <a:ext cx="4116070" cy="2384829"/>
            <a:chOff x="6525734" y="1929220"/>
            <a:chExt cx="4772933" cy="2765412"/>
          </a:xfrm>
        </p:grpSpPr>
        <p:sp>
          <p:nvSpPr>
            <p:cNvPr id="17" name="矩形 20">
              <a:extLst>
                <a:ext uri="{FF2B5EF4-FFF2-40B4-BE49-F238E27FC236}">
                  <a16:creationId xmlns:a16="http://schemas.microsoft.com/office/drawing/2014/main" id="{E4DF1A7C-2A32-4D05-9A5B-E1E7D3F87B32}"/>
                </a:ext>
              </a:extLst>
            </p:cNvPr>
            <p:cNvSpPr/>
            <p:nvPr/>
          </p:nvSpPr>
          <p:spPr>
            <a:xfrm>
              <a:off x="6525734" y="1929220"/>
              <a:ext cx="4772933" cy="276541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Rectangle 24">
              <a:extLst>
                <a:ext uri="{FF2B5EF4-FFF2-40B4-BE49-F238E27FC236}">
                  <a16:creationId xmlns:a16="http://schemas.microsoft.com/office/drawing/2014/main" id="{992691B4-9548-43DE-B01A-6D9ECA48DFC3}"/>
                </a:ext>
              </a:extLst>
            </p:cNvPr>
            <p:cNvSpPr>
              <a:spLocks noChangeArrowheads="1"/>
            </p:cNvSpPr>
            <p:nvPr/>
          </p:nvSpPr>
          <p:spPr bwMode="auto">
            <a:xfrm>
              <a:off x="6525735" y="4302050"/>
              <a:ext cx="4772932" cy="39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en-US" sz="1600" dirty="0">
                  <a:solidFill>
                    <a:schemeClr val="tx1"/>
                  </a:solidFill>
                  <a:cs typeface="Calibri" panose="020F0502020204030204" pitchFamily="34" charset="0"/>
                </a:rPr>
                <a:t>Perf. of classical computing stops increasing</a:t>
              </a:r>
              <a:endParaRPr lang="en-US" altLang="en-US" dirty="0">
                <a:solidFill>
                  <a:schemeClr val="tx1"/>
                </a:solidFill>
                <a:cs typeface="Calibri" panose="020F0502020204030204" pitchFamily="34" charset="0"/>
              </a:endParaRPr>
            </a:p>
          </p:txBody>
        </p:sp>
        <p:pic>
          <p:nvPicPr>
            <p:cNvPr id="19" name="Picture 1">
              <a:extLst>
                <a:ext uri="{FF2B5EF4-FFF2-40B4-BE49-F238E27FC236}">
                  <a16:creationId xmlns:a16="http://schemas.microsoft.com/office/drawing/2014/main" id="{E1D1D615-CA9D-4064-9AC0-7F18C0D6380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594475" y="1997188"/>
              <a:ext cx="4555452" cy="235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组合 24">
            <a:extLst>
              <a:ext uri="{FF2B5EF4-FFF2-40B4-BE49-F238E27FC236}">
                <a16:creationId xmlns:a16="http://schemas.microsoft.com/office/drawing/2014/main" id="{2EE517A3-1789-4C6C-8A91-7DFBFF737F4B}"/>
              </a:ext>
            </a:extLst>
          </p:cNvPr>
          <p:cNvGrpSpPr/>
          <p:nvPr/>
        </p:nvGrpSpPr>
        <p:grpSpPr>
          <a:xfrm>
            <a:off x="1471643" y="795057"/>
            <a:ext cx="4385318" cy="2384829"/>
            <a:chOff x="152579" y="1035391"/>
            <a:chExt cx="5067070" cy="2755580"/>
          </a:xfrm>
        </p:grpSpPr>
        <p:sp>
          <p:nvSpPr>
            <p:cNvPr id="21" name="矩形 25">
              <a:extLst>
                <a:ext uri="{FF2B5EF4-FFF2-40B4-BE49-F238E27FC236}">
                  <a16:creationId xmlns:a16="http://schemas.microsoft.com/office/drawing/2014/main" id="{28955A3F-3155-46FA-BFC0-1CEA8ED4483D}"/>
                </a:ext>
              </a:extLst>
            </p:cNvPr>
            <p:cNvSpPr/>
            <p:nvPr/>
          </p:nvSpPr>
          <p:spPr>
            <a:xfrm>
              <a:off x="152579" y="1035391"/>
              <a:ext cx="5067069" cy="2746733"/>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Rectangle 23">
              <a:extLst>
                <a:ext uri="{FF2B5EF4-FFF2-40B4-BE49-F238E27FC236}">
                  <a16:creationId xmlns:a16="http://schemas.microsoft.com/office/drawing/2014/main" id="{4EB2028C-0801-41E5-9556-3A7798223F28}"/>
                </a:ext>
              </a:extLst>
            </p:cNvPr>
            <p:cNvSpPr>
              <a:spLocks noChangeArrowheads="1"/>
            </p:cNvSpPr>
            <p:nvPr/>
          </p:nvSpPr>
          <p:spPr bwMode="auto">
            <a:xfrm>
              <a:off x="152579" y="3399785"/>
              <a:ext cx="5067070" cy="39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dirty="0">
                  <a:solidFill>
                    <a:schemeClr val="tx1"/>
                  </a:solidFill>
                  <a:cs typeface="Calibri" panose="020F0502020204030204" pitchFamily="34" charset="0"/>
                </a:rPr>
                <a:t>Deep neural network grows exponentially</a:t>
              </a:r>
              <a:endParaRPr lang="en-US" altLang="en-US" dirty="0">
                <a:solidFill>
                  <a:schemeClr val="tx1"/>
                </a:solidFill>
                <a:cs typeface="Calibri" panose="020F0502020204030204" pitchFamily="34" charset="0"/>
              </a:endParaRPr>
            </a:p>
          </p:txBody>
        </p:sp>
        <p:pic>
          <p:nvPicPr>
            <p:cNvPr id="24" name="Picture 3">
              <a:extLst>
                <a:ext uri="{FF2B5EF4-FFF2-40B4-BE49-F238E27FC236}">
                  <a16:creationId xmlns:a16="http://schemas.microsoft.com/office/drawing/2014/main" id="{57D698A1-4787-4679-B108-EDF5AB699534}"/>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602" y="1117691"/>
              <a:ext cx="4865636" cy="229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7" name="Straight Connector 26">
            <a:extLst>
              <a:ext uri="{FF2B5EF4-FFF2-40B4-BE49-F238E27FC236}">
                <a16:creationId xmlns:a16="http://schemas.microsoft.com/office/drawing/2014/main" id="{728BCF29-00C4-4C96-840A-A80C1479B770}"/>
              </a:ext>
            </a:extLst>
          </p:cNvPr>
          <p:cNvCxnSpPr/>
          <p:nvPr/>
        </p:nvCxnSpPr>
        <p:spPr>
          <a:xfrm>
            <a:off x="660400" y="3305630"/>
            <a:ext cx="10871200" cy="0"/>
          </a:xfrm>
          <a:prstGeom prst="line">
            <a:avLst/>
          </a:prstGeom>
          <a:ln>
            <a:solidFill>
              <a:schemeClr val="tx2"/>
            </a:solidFill>
          </a:ln>
        </p:spPr>
        <p:style>
          <a:lnRef idx="3">
            <a:schemeClr val="accent5"/>
          </a:lnRef>
          <a:fillRef idx="0">
            <a:schemeClr val="accent5"/>
          </a:fillRef>
          <a:effectRef idx="2">
            <a:schemeClr val="accent5"/>
          </a:effectRef>
          <a:fontRef idx="minor">
            <a:schemeClr val="tx1"/>
          </a:fontRef>
        </p:style>
      </p:cxnSp>
      <p:sp>
        <p:nvSpPr>
          <p:cNvPr id="28" name="Title 5">
            <a:extLst>
              <a:ext uri="{FF2B5EF4-FFF2-40B4-BE49-F238E27FC236}">
                <a16:creationId xmlns:a16="http://schemas.microsoft.com/office/drawing/2014/main" id="{153B3B35-DFD2-4676-85AC-301459290E03}"/>
              </a:ext>
            </a:extLst>
          </p:cNvPr>
          <p:cNvSpPr txBox="1">
            <a:spLocks/>
          </p:cNvSpPr>
          <p:nvPr/>
        </p:nvSpPr>
        <p:spPr>
          <a:xfrm>
            <a:off x="660400" y="3283860"/>
            <a:ext cx="11176000" cy="431140"/>
          </a:xfrm>
          <a:prstGeom prst="rect">
            <a:avLst/>
          </a:prstGeom>
        </p:spPr>
        <p:txBody>
          <a:bodyPr vert="horz" lIns="91440" tIns="45720" rIns="91440" bIns="45720" rtlCol="0" anchor="b" anchorCtr="0">
            <a:normAutofit fontScale="85000" lnSpcReduction="10000"/>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r>
              <a:rPr lang="en-US" sz="2400" dirty="0">
                <a:solidFill>
                  <a:schemeClr val="tx1"/>
                </a:solidFill>
              </a:rPr>
              <a:t>Medical AI Scenario: (Input size exponentially grows from Radiology to Pathology Imaging)</a:t>
            </a:r>
          </a:p>
        </p:txBody>
      </p:sp>
      <p:graphicFrame>
        <p:nvGraphicFramePr>
          <p:cNvPr id="2" name="Table 2">
            <a:extLst>
              <a:ext uri="{FF2B5EF4-FFF2-40B4-BE49-F238E27FC236}">
                <a16:creationId xmlns:a16="http://schemas.microsoft.com/office/drawing/2014/main" id="{F47D1B19-F28D-45C1-A43E-63F12A329B48}"/>
              </a:ext>
            </a:extLst>
          </p:cNvPr>
          <p:cNvGraphicFramePr>
            <a:graphicFrameLocks noGrp="1"/>
          </p:cNvGraphicFramePr>
          <p:nvPr>
            <p:extLst>
              <p:ext uri="{D42A27DB-BD31-4B8C-83A1-F6EECF244321}">
                <p14:modId xmlns:p14="http://schemas.microsoft.com/office/powerpoint/2010/main" val="1703141981"/>
              </p:ext>
            </p:extLst>
          </p:nvPr>
        </p:nvGraphicFramePr>
        <p:xfrm>
          <a:off x="302468" y="4037559"/>
          <a:ext cx="3959516" cy="2225040"/>
        </p:xfrm>
        <a:graphic>
          <a:graphicData uri="http://schemas.openxmlformats.org/drawingml/2006/table">
            <a:tbl>
              <a:tblPr firstRow="1" bandRow="1">
                <a:tableStyleId>{5A111915-BE36-4E01-A7E5-04B1672EAD32}</a:tableStyleId>
              </a:tblPr>
              <a:tblGrid>
                <a:gridCol w="2130715">
                  <a:extLst>
                    <a:ext uri="{9D8B030D-6E8A-4147-A177-3AD203B41FA5}">
                      <a16:colId xmlns:a16="http://schemas.microsoft.com/office/drawing/2014/main" val="3325662464"/>
                    </a:ext>
                  </a:extLst>
                </a:gridCol>
                <a:gridCol w="1828801">
                  <a:extLst>
                    <a:ext uri="{9D8B030D-6E8A-4147-A177-3AD203B41FA5}">
                      <a16:colId xmlns:a16="http://schemas.microsoft.com/office/drawing/2014/main" val="1188596553"/>
                    </a:ext>
                  </a:extLst>
                </a:gridCol>
              </a:tblGrid>
              <a:tr h="370840">
                <a:tc>
                  <a:txBody>
                    <a:bodyPr/>
                    <a:lstStyle/>
                    <a:p>
                      <a:pPr algn="ctr"/>
                      <a:r>
                        <a:rPr lang="en-US" sz="1600" dirty="0"/>
                        <a:t>Radiology Modality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Avg. Size (MB)</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348974798"/>
                  </a:ext>
                </a:extLst>
              </a:tr>
              <a:tr h="370840">
                <a:tc>
                  <a:txBody>
                    <a:bodyPr/>
                    <a:lstStyle/>
                    <a:p>
                      <a:pPr algn="ctr"/>
                      <a:r>
                        <a:rPr lang="en-US" sz="1600" b="1" dirty="0">
                          <a:solidFill>
                            <a:srgbClr val="C00000"/>
                          </a:solidFill>
                          <a:highlight>
                            <a:srgbClr val="FFFF00"/>
                          </a:highlight>
                        </a:rPr>
                        <a:t>CT Scan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highlight>
                            <a:srgbClr val="FFFF00"/>
                          </a:highlight>
                        </a:rPr>
                        <a:t>153.4</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94788149"/>
                  </a:ext>
                </a:extLst>
              </a:tr>
              <a:tr h="370840">
                <a:tc>
                  <a:txBody>
                    <a:bodyPr/>
                    <a:lstStyle/>
                    <a:p>
                      <a:pPr algn="ctr"/>
                      <a:r>
                        <a:rPr lang="en-US" sz="1600" dirty="0"/>
                        <a:t>MRI</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98.6</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634729856"/>
                  </a:ext>
                </a:extLst>
              </a:tr>
              <a:tr h="370840">
                <a:tc>
                  <a:txBody>
                    <a:bodyPr/>
                    <a:lstStyle/>
                    <a:p>
                      <a:pPr algn="ctr"/>
                      <a:r>
                        <a:rPr lang="en-US" sz="1600" dirty="0"/>
                        <a:t>X-ray angiography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157.5</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713141218"/>
                  </a:ext>
                </a:extLst>
              </a:tr>
              <a:tr h="370840">
                <a:tc>
                  <a:txBody>
                    <a:bodyPr/>
                    <a:lstStyle/>
                    <a:p>
                      <a:pPr algn="ctr"/>
                      <a:r>
                        <a:rPr lang="en-US" sz="1600" b="1" dirty="0">
                          <a:solidFill>
                            <a:srgbClr val="C00000"/>
                          </a:solidFill>
                          <a:highlight>
                            <a:srgbClr val="FFFF00"/>
                          </a:highlight>
                        </a:rPr>
                        <a:t>Ultrasound</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highlight>
                            <a:srgbClr val="FFFF00"/>
                          </a:highlight>
                        </a:rPr>
                        <a:t>69.2</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940679135"/>
                  </a:ext>
                </a:extLst>
              </a:tr>
              <a:tr h="370840">
                <a:tc>
                  <a:txBody>
                    <a:bodyPr/>
                    <a:lstStyle/>
                    <a:p>
                      <a:pPr algn="ctr"/>
                      <a:r>
                        <a:rPr lang="en-US" sz="1600" b="1" dirty="0">
                          <a:solidFill>
                            <a:srgbClr val="C00000"/>
                          </a:solidFill>
                          <a:highlight>
                            <a:srgbClr val="FFFF00"/>
                          </a:highlight>
                        </a:rPr>
                        <a:t>Breast imaging</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highlight>
                            <a:srgbClr val="FFFF00"/>
                          </a:highlight>
                        </a:rPr>
                        <a:t>38.8</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581862561"/>
                  </a:ext>
                </a:extLst>
              </a:tr>
            </a:tbl>
          </a:graphicData>
        </a:graphic>
      </p:graphicFrame>
      <p:graphicFrame>
        <p:nvGraphicFramePr>
          <p:cNvPr id="29" name="Table 2">
            <a:extLst>
              <a:ext uri="{FF2B5EF4-FFF2-40B4-BE49-F238E27FC236}">
                <a16:creationId xmlns:a16="http://schemas.microsoft.com/office/drawing/2014/main" id="{C2799F43-5C55-4860-AB49-D7BA2ED01C0E}"/>
              </a:ext>
            </a:extLst>
          </p:cNvPr>
          <p:cNvGraphicFramePr>
            <a:graphicFrameLocks noGrp="1"/>
          </p:cNvGraphicFramePr>
          <p:nvPr/>
        </p:nvGraphicFramePr>
        <p:xfrm>
          <a:off x="4870556" y="4037559"/>
          <a:ext cx="7133353" cy="2225040"/>
        </p:xfrm>
        <a:graphic>
          <a:graphicData uri="http://schemas.openxmlformats.org/drawingml/2006/table">
            <a:tbl>
              <a:tblPr firstRow="1" bandRow="1">
                <a:tableStyleId>{5A111915-BE36-4E01-A7E5-04B1672EAD32}</a:tableStyleId>
              </a:tblPr>
              <a:tblGrid>
                <a:gridCol w="2015875">
                  <a:extLst>
                    <a:ext uri="{9D8B030D-6E8A-4147-A177-3AD203B41FA5}">
                      <a16:colId xmlns:a16="http://schemas.microsoft.com/office/drawing/2014/main" val="3325662464"/>
                    </a:ext>
                  </a:extLst>
                </a:gridCol>
                <a:gridCol w="2975428">
                  <a:extLst>
                    <a:ext uri="{9D8B030D-6E8A-4147-A177-3AD203B41FA5}">
                      <a16:colId xmlns:a16="http://schemas.microsoft.com/office/drawing/2014/main" val="3186015112"/>
                    </a:ext>
                  </a:extLst>
                </a:gridCol>
                <a:gridCol w="2142050">
                  <a:extLst>
                    <a:ext uri="{9D8B030D-6E8A-4147-A177-3AD203B41FA5}">
                      <a16:colId xmlns:a16="http://schemas.microsoft.com/office/drawing/2014/main" val="1591969590"/>
                    </a:ext>
                  </a:extLst>
                </a:gridCol>
              </a:tblGrid>
              <a:tr h="370840">
                <a:tc>
                  <a:txBody>
                    <a:bodyPr/>
                    <a:lstStyle/>
                    <a:p>
                      <a:pPr algn="ctr"/>
                      <a:r>
                        <a:rPr lang="en-US" sz="1800" b="1" i="0" kern="1200" dirty="0">
                          <a:solidFill>
                            <a:schemeClr val="bg1"/>
                          </a:solidFill>
                          <a:effectLst/>
                          <a:latin typeface="+mn-lt"/>
                          <a:ea typeface="+mn-ea"/>
                          <a:cs typeface="+mn-cs"/>
                        </a:rPr>
                        <a:t>Biopsy </a:t>
                      </a:r>
                      <a:r>
                        <a:rPr lang="en-US" sz="1600" dirty="0"/>
                        <a:t>Type</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Compressed Size(MB)/Study </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Original Size (</a:t>
                      </a:r>
                      <a:r>
                        <a:rPr lang="en-US" sz="1600" u="sng" dirty="0">
                          <a:solidFill>
                            <a:srgbClr val="C00000"/>
                          </a:solidFill>
                        </a:rPr>
                        <a:t>GB</a:t>
                      </a:r>
                      <a:r>
                        <a:rPr lang="en-US" sz="1600" dirty="0"/>
                        <a:t>)</a:t>
                      </a:r>
                    </a:p>
                  </a:txBody>
                  <a:tcPr anchor="ct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348974798"/>
                  </a:ext>
                </a:extLst>
              </a:tr>
              <a:tr h="370840">
                <a:tc>
                  <a:txBody>
                    <a:bodyPr/>
                    <a:lstStyle/>
                    <a:p>
                      <a:pPr algn="ctr"/>
                      <a:r>
                        <a:rPr lang="en-US" sz="1600" kern="1200" dirty="0">
                          <a:solidFill>
                            <a:schemeClr val="tx1"/>
                          </a:solidFill>
                          <a:latin typeface="+mn-lt"/>
                          <a:ea typeface="+mn-ea"/>
                          <a:cs typeface="+mn-cs"/>
                        </a:rPr>
                        <a:t>Dermatopathology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1,392 (20x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rPr>
                        <a:t>27</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94788149"/>
                  </a:ext>
                </a:extLst>
              </a:tr>
              <a:tr h="370840">
                <a:tc>
                  <a:txBody>
                    <a:bodyPr/>
                    <a:lstStyle/>
                    <a:p>
                      <a:pPr algn="ctr"/>
                      <a:r>
                        <a:rPr lang="en-US" sz="1600" kern="1200" dirty="0">
                          <a:solidFill>
                            <a:schemeClr val="tx1"/>
                          </a:solidFill>
                          <a:latin typeface="+mn-lt"/>
                          <a:ea typeface="+mn-ea"/>
                          <a:cs typeface="+mn-cs"/>
                        </a:rPr>
                        <a:t>Head and neck</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1,965 (20x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kern="1200" dirty="0">
                          <a:solidFill>
                            <a:srgbClr val="C00000"/>
                          </a:solidFill>
                          <a:latin typeface="+mn-lt"/>
                          <a:ea typeface="+mn-ea"/>
                          <a:cs typeface="+mn-cs"/>
                        </a:rPr>
                        <a:t>38</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634729856"/>
                  </a:ext>
                </a:extLst>
              </a:tr>
              <a:tr h="370840">
                <a:tc>
                  <a:txBody>
                    <a:bodyPr/>
                    <a:lstStyle/>
                    <a:p>
                      <a:pPr algn="ctr"/>
                      <a:r>
                        <a:rPr lang="en-US" sz="1600" kern="1200" dirty="0">
                          <a:solidFill>
                            <a:schemeClr val="tx1"/>
                          </a:solidFill>
                          <a:latin typeface="+mn-lt"/>
                          <a:ea typeface="+mn-ea"/>
                          <a:cs typeface="+mn-cs"/>
                        </a:rPr>
                        <a:t>Hematopathology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40,300 (40x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kern="1200" dirty="0">
                          <a:solidFill>
                            <a:srgbClr val="C00000"/>
                          </a:solidFill>
                          <a:latin typeface="+mn-lt"/>
                          <a:ea typeface="+mn-ea"/>
                          <a:cs typeface="+mn-cs"/>
                        </a:rPr>
                        <a:t>1574</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3713141218"/>
                  </a:ext>
                </a:extLst>
              </a:tr>
              <a:tr h="370840">
                <a:tc>
                  <a:txBody>
                    <a:bodyPr/>
                    <a:lstStyle/>
                    <a:p>
                      <a:pPr algn="ctr"/>
                      <a:r>
                        <a:rPr lang="en-US" sz="1600" kern="1200" dirty="0">
                          <a:solidFill>
                            <a:schemeClr val="tx1"/>
                          </a:solidFill>
                          <a:latin typeface="+mn-lt"/>
                          <a:ea typeface="+mn-ea"/>
                          <a:cs typeface="+mn-cs"/>
                        </a:rPr>
                        <a:t>Neuropathology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1,872 (20x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kern="1200" dirty="0">
                          <a:solidFill>
                            <a:srgbClr val="C00000"/>
                          </a:solidFill>
                          <a:latin typeface="+mn-lt"/>
                          <a:ea typeface="+mn-ea"/>
                          <a:cs typeface="+mn-cs"/>
                        </a:rPr>
                        <a:t>37</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940679135"/>
                  </a:ext>
                </a:extLst>
              </a:tr>
              <a:tr h="370840">
                <a:tc>
                  <a:txBody>
                    <a:bodyPr/>
                    <a:lstStyle/>
                    <a:p>
                      <a:pPr algn="ctr"/>
                      <a:r>
                        <a:rPr lang="en-US" sz="1600" dirty="0"/>
                        <a:t>Thoracic pathology</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dirty="0"/>
                        <a:t>3,240 (20x compression)</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tc>
                  <a:txBody>
                    <a:bodyPr/>
                    <a:lstStyle/>
                    <a:p>
                      <a:pPr algn="ctr"/>
                      <a:r>
                        <a:rPr lang="en-US" sz="1600" b="1" dirty="0">
                          <a:solidFill>
                            <a:srgbClr val="C00000"/>
                          </a:solidFill>
                        </a:rPr>
                        <a:t>63</a:t>
                      </a:r>
                    </a:p>
                  </a:txBody>
                  <a:tcPr>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2581862561"/>
                  </a:ext>
                </a:extLst>
              </a:tr>
            </a:tbl>
          </a:graphicData>
        </a:graphic>
      </p:graphicFrame>
      <p:sp>
        <p:nvSpPr>
          <p:cNvPr id="30" name="TextBox 29">
            <a:extLst>
              <a:ext uri="{FF2B5EF4-FFF2-40B4-BE49-F238E27FC236}">
                <a16:creationId xmlns:a16="http://schemas.microsoft.com/office/drawing/2014/main" id="{4503DB2D-4073-4D1A-8E14-C05640E39F2C}"/>
              </a:ext>
            </a:extLst>
          </p:cNvPr>
          <p:cNvSpPr txBox="1"/>
          <p:nvPr/>
        </p:nvSpPr>
        <p:spPr>
          <a:xfrm>
            <a:off x="302468" y="3699825"/>
            <a:ext cx="3959516" cy="369332"/>
          </a:xfrm>
          <a:prstGeom prst="rect">
            <a:avLst/>
          </a:prstGeom>
          <a:noFill/>
        </p:spPr>
        <p:txBody>
          <a:bodyPr wrap="square">
            <a:spAutoFit/>
          </a:bodyPr>
          <a:lstStyle/>
          <a:p>
            <a:pPr algn="ctr"/>
            <a:r>
              <a:rPr lang="en-US" dirty="0"/>
              <a:t>Radiology Imaging</a:t>
            </a:r>
          </a:p>
        </p:txBody>
      </p:sp>
      <p:sp>
        <p:nvSpPr>
          <p:cNvPr id="31" name="TextBox 30">
            <a:extLst>
              <a:ext uri="{FF2B5EF4-FFF2-40B4-BE49-F238E27FC236}">
                <a16:creationId xmlns:a16="http://schemas.microsoft.com/office/drawing/2014/main" id="{4E784B35-B29D-4F8E-8E85-35A7CE305201}"/>
              </a:ext>
            </a:extLst>
          </p:cNvPr>
          <p:cNvSpPr txBox="1"/>
          <p:nvPr/>
        </p:nvSpPr>
        <p:spPr>
          <a:xfrm>
            <a:off x="4929210" y="3699825"/>
            <a:ext cx="7016044" cy="369332"/>
          </a:xfrm>
          <a:prstGeom prst="rect">
            <a:avLst/>
          </a:prstGeom>
          <a:noFill/>
        </p:spPr>
        <p:txBody>
          <a:bodyPr wrap="square">
            <a:spAutoFit/>
          </a:bodyPr>
          <a:lstStyle/>
          <a:p>
            <a:pPr algn="ctr"/>
            <a:r>
              <a:rPr lang="en-US" sz="1800" dirty="0"/>
              <a:t>Pathology</a:t>
            </a:r>
            <a:r>
              <a:rPr lang="en-US" dirty="0"/>
              <a:t> Imaging</a:t>
            </a:r>
          </a:p>
        </p:txBody>
      </p:sp>
      <p:sp>
        <p:nvSpPr>
          <p:cNvPr id="32" name="TextBox 31">
            <a:extLst>
              <a:ext uri="{FF2B5EF4-FFF2-40B4-BE49-F238E27FC236}">
                <a16:creationId xmlns:a16="http://schemas.microsoft.com/office/drawing/2014/main" id="{4D704462-1DFA-482D-83FA-657D22EAC0FC}"/>
              </a:ext>
            </a:extLst>
          </p:cNvPr>
          <p:cNvSpPr txBox="1"/>
          <p:nvPr/>
        </p:nvSpPr>
        <p:spPr>
          <a:xfrm>
            <a:off x="254290" y="6291545"/>
            <a:ext cx="11953706" cy="276999"/>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[ref] </a:t>
            </a:r>
            <a:r>
              <a:rPr lang="en-US" sz="1200" b="0" i="0" dirty="0" err="1">
                <a:solidFill>
                  <a:srgbClr val="222222"/>
                </a:solidFill>
                <a:effectLst/>
                <a:latin typeface="Arial" panose="020B0604020202020204" pitchFamily="34" charset="0"/>
              </a:rPr>
              <a:t>Lauro</a:t>
            </a:r>
            <a:r>
              <a:rPr lang="en-US" sz="1200" b="0" i="0" dirty="0">
                <a:solidFill>
                  <a:srgbClr val="222222"/>
                </a:solidFill>
                <a:effectLst/>
                <a:latin typeface="Arial" panose="020B0604020202020204" pitchFamily="34" charset="0"/>
              </a:rPr>
              <a:t>, Gonzalo Romero, et al. "Digital pathology consultations—a new era in digital imaging, challenges and practical applications." </a:t>
            </a:r>
            <a:r>
              <a:rPr lang="en-US" sz="1200" b="0" i="1" dirty="0">
                <a:solidFill>
                  <a:srgbClr val="222222"/>
                </a:solidFill>
                <a:effectLst/>
                <a:latin typeface="Arial" panose="020B0604020202020204" pitchFamily="34" charset="0"/>
              </a:rPr>
              <a:t>Journal of digital imaging</a:t>
            </a:r>
            <a:r>
              <a:rPr lang="en-US" sz="1200" b="0" i="0" dirty="0">
                <a:solidFill>
                  <a:srgbClr val="222222"/>
                </a:solidFill>
                <a:effectLst/>
                <a:latin typeface="Arial" panose="020B0604020202020204" pitchFamily="34" charset="0"/>
              </a:rPr>
              <a:t> 26.4 (2013).</a:t>
            </a:r>
            <a:endParaRPr lang="en-US" sz="1200" dirty="0"/>
          </a:p>
        </p:txBody>
      </p:sp>
    </p:spTree>
    <p:extLst>
      <p:ext uri="{BB962C8B-B14F-4D97-AF65-F5344CB8AC3E}">
        <p14:creationId xmlns:p14="http://schemas.microsoft.com/office/powerpoint/2010/main" val="210567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65150DE-75A2-8498-3A61-5E258B1E0A67}"/>
              </a:ext>
            </a:extLst>
          </p:cNvPr>
          <p:cNvGrpSpPr/>
          <p:nvPr/>
        </p:nvGrpSpPr>
        <p:grpSpPr>
          <a:xfrm>
            <a:off x="7774891" y="353641"/>
            <a:ext cx="4414618" cy="1219258"/>
            <a:chOff x="718002" y="4354540"/>
            <a:chExt cx="5581939" cy="1541657"/>
          </a:xfrm>
        </p:grpSpPr>
        <p:sp>
          <p:nvSpPr>
            <p:cNvPr id="9" name="TextBox 8">
              <a:extLst>
                <a:ext uri="{FF2B5EF4-FFF2-40B4-BE49-F238E27FC236}">
                  <a16:creationId xmlns:a16="http://schemas.microsoft.com/office/drawing/2014/main" id="{2BD30224-3436-549C-2BE1-162B391CB271}"/>
                </a:ext>
              </a:extLst>
            </p:cNvPr>
            <p:cNvSpPr txBox="1"/>
            <p:nvPr/>
          </p:nvSpPr>
          <p:spPr>
            <a:xfrm>
              <a:off x="718002" y="4354540"/>
              <a:ext cx="5581939" cy="824563"/>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nSpc>
                  <a:spcPct val="90000"/>
                </a:lnSpc>
              </a:pPr>
              <a:r>
                <a:rPr lang="en-US" sz="1400" b="1" dirty="0"/>
                <a:t>Optimization</a:t>
              </a:r>
            </a:p>
            <a:p>
              <a:pPr>
                <a:lnSpc>
                  <a:spcPct val="90000"/>
                </a:lnSpc>
              </a:pPr>
              <a:r>
                <a:rPr lang="en-US" sz="1400" b="1" dirty="0"/>
                <a:t>Research</a:t>
              </a:r>
            </a:p>
            <a:p>
              <a:pPr>
                <a:lnSpc>
                  <a:spcPct val="90000"/>
                </a:lnSpc>
              </a:pPr>
              <a:r>
                <a:rPr lang="en-US" sz="1400" i="1" dirty="0"/>
                <a:t>Task Mapping</a:t>
              </a:r>
            </a:p>
          </p:txBody>
        </p:sp>
        <p:sp>
          <p:nvSpPr>
            <p:cNvPr id="10" name="TextBox 9">
              <a:extLst>
                <a:ext uri="{FF2B5EF4-FFF2-40B4-BE49-F238E27FC236}">
                  <a16:creationId xmlns:a16="http://schemas.microsoft.com/office/drawing/2014/main" id="{C0185D95-A23C-4A87-31D2-2F547FA0E65B}"/>
                </a:ext>
              </a:extLst>
            </p:cNvPr>
            <p:cNvSpPr txBox="1"/>
            <p:nvPr/>
          </p:nvSpPr>
          <p:spPr>
            <a:xfrm>
              <a:off x="3347469" y="4607345"/>
              <a:ext cx="2952472" cy="587359"/>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nSpc>
                  <a:spcPct val="90000"/>
                </a:lnSpc>
              </a:pPr>
              <a:r>
                <a:rPr lang="en-US" sz="1400" b="1" dirty="0"/>
                <a:t>HW/SW Co-Design</a:t>
              </a:r>
            </a:p>
            <a:p>
              <a:pPr>
                <a:lnSpc>
                  <a:spcPct val="90000"/>
                </a:lnSpc>
              </a:pPr>
              <a:r>
                <a:rPr lang="en-US" sz="1400" b="1" i="1" dirty="0"/>
                <a:t>ML Accelerator</a:t>
              </a:r>
              <a:endParaRPr lang="en-US" sz="1400" i="1" dirty="0"/>
            </a:p>
          </p:txBody>
        </p:sp>
        <p:sp>
          <p:nvSpPr>
            <p:cNvPr id="11" name="Arrow: Curved Up 10">
              <a:extLst>
                <a:ext uri="{FF2B5EF4-FFF2-40B4-BE49-F238E27FC236}">
                  <a16:creationId xmlns:a16="http://schemas.microsoft.com/office/drawing/2014/main" id="{AECF3357-CD68-A659-D582-EE8F8314C49C}"/>
                </a:ext>
              </a:extLst>
            </p:cNvPr>
            <p:cNvSpPr/>
            <p:nvPr/>
          </p:nvSpPr>
          <p:spPr>
            <a:xfrm>
              <a:off x="2440384" y="5198367"/>
              <a:ext cx="1895300" cy="697830"/>
            </a:xfrm>
            <a:prstGeom prst="curved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400">
                <a:solidFill>
                  <a:schemeClr val="tx1"/>
                </a:solidFill>
              </a:endParaRPr>
            </a:p>
          </p:txBody>
        </p:sp>
      </p:grpSp>
      <p:sp>
        <p:nvSpPr>
          <p:cNvPr id="2" name="Title 1">
            <a:extLst>
              <a:ext uri="{FF2B5EF4-FFF2-40B4-BE49-F238E27FC236}">
                <a16:creationId xmlns:a16="http://schemas.microsoft.com/office/drawing/2014/main" id="{8D939625-4DF5-488F-BA5C-7EBDF7A92C08}"/>
              </a:ext>
            </a:extLst>
          </p:cNvPr>
          <p:cNvSpPr>
            <a:spLocks noGrp="1"/>
          </p:cNvSpPr>
          <p:nvPr>
            <p:ph type="title"/>
          </p:nvPr>
        </p:nvSpPr>
        <p:spPr/>
        <p:txBody>
          <a:bodyPr/>
          <a:lstStyle/>
          <a:p>
            <a:r>
              <a:rPr lang="en-US" dirty="0"/>
              <a:t>Outline</a:t>
            </a:r>
          </a:p>
        </p:txBody>
      </p:sp>
      <p:sp>
        <p:nvSpPr>
          <p:cNvPr id="3" name="Slide Number Placeholder 2">
            <a:extLst>
              <a:ext uri="{FF2B5EF4-FFF2-40B4-BE49-F238E27FC236}">
                <a16:creationId xmlns:a16="http://schemas.microsoft.com/office/drawing/2014/main" id="{B7819912-421A-4A97-A3BE-2AE2F3C2F3FE}"/>
              </a:ext>
            </a:extLst>
          </p:cNvPr>
          <p:cNvSpPr>
            <a:spLocks noGrp="1"/>
          </p:cNvSpPr>
          <p:nvPr>
            <p:ph type="sldNum" sz="quarter" idx="12"/>
          </p:nvPr>
        </p:nvSpPr>
        <p:spPr/>
        <p:txBody>
          <a:bodyPr/>
          <a:lstStyle/>
          <a:p>
            <a:fld id="{9384FF6D-5FD2-A847-8599-D7B37E65F8CD}" type="slidenum">
              <a:rPr lang="en-US" smtClean="0"/>
              <a:pPr/>
              <a:t>9</a:t>
            </a:fld>
            <a:r>
              <a:rPr lang="en-US"/>
              <a:t>  |  George Mason University</a:t>
            </a:r>
            <a:endParaRPr lang="en-US" dirty="0"/>
          </a:p>
        </p:txBody>
      </p:sp>
      <p:sp>
        <p:nvSpPr>
          <p:cNvPr id="4" name="TextBox 3">
            <a:extLst>
              <a:ext uri="{FF2B5EF4-FFF2-40B4-BE49-F238E27FC236}">
                <a16:creationId xmlns:a16="http://schemas.microsoft.com/office/drawing/2014/main" id="{7A2F9958-9125-40CE-9548-5BBBE812B39E}"/>
              </a:ext>
            </a:extLst>
          </p:cNvPr>
          <p:cNvSpPr txBox="1"/>
          <p:nvPr/>
        </p:nvSpPr>
        <p:spPr>
          <a:xfrm>
            <a:off x="2524259" y="1416676"/>
            <a:ext cx="7412607" cy="4631268"/>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en-US" sz="2400" dirty="0">
                <a:solidFill>
                  <a:schemeClr val="bg1">
                    <a:lumMod val="65000"/>
                  </a:schemeClr>
                </a:solidFill>
              </a:rPr>
              <a:t>Background and Challenge in Classical Computing</a:t>
            </a:r>
          </a:p>
          <a:p>
            <a:pPr>
              <a:lnSpc>
                <a:spcPct val="120000"/>
              </a:lnSpc>
            </a:pPr>
            <a:endParaRPr lang="en-US" sz="2400" dirty="0">
              <a:solidFill>
                <a:schemeClr val="bg1">
                  <a:lumMod val="65000"/>
                </a:schemeClr>
              </a:solidFill>
            </a:endParaRPr>
          </a:p>
          <a:p>
            <a:pPr marL="285750" indent="-285750">
              <a:lnSpc>
                <a:spcPct val="120000"/>
              </a:lnSpc>
              <a:buFont typeface="Arial" panose="020B0604020202020204" pitchFamily="34" charset="0"/>
              <a:buChar char="•"/>
            </a:pPr>
            <a:r>
              <a:rPr lang="en-US" sz="2400" b="1" dirty="0">
                <a:solidFill>
                  <a:srgbClr val="0070C0"/>
                </a:solidFill>
              </a:rPr>
              <a:t>Potential of Quantum Computing</a:t>
            </a:r>
          </a:p>
          <a:p>
            <a:pPr marL="742950" lvl="1" indent="-285750">
              <a:lnSpc>
                <a:spcPct val="120000"/>
              </a:lnSpc>
              <a:buFont typeface="Arial" panose="020B0604020202020204" pitchFamily="34" charset="0"/>
              <a:buChar char="•"/>
            </a:pPr>
            <a:r>
              <a:rPr kumimoji="0" lang="en-US" sz="2000" b="1" i="0" u="none" strike="noStrike" kern="1200" cap="none" spc="0" normalizeH="0" baseline="0" noProof="0" dirty="0">
                <a:ln>
                  <a:noFill/>
                </a:ln>
                <a:solidFill>
                  <a:srgbClr val="0070C0"/>
                </a:solidFill>
                <a:effectLst/>
                <a:uLnTx/>
                <a:uFillTx/>
                <a:latin typeface="Arial" panose="020B0604020202020204"/>
                <a:ea typeface="+mn-ea"/>
                <a:cs typeface="+mn-cs"/>
              </a:rPr>
              <a:t>Tasks Impossible for Classical Computing</a:t>
            </a:r>
            <a:endParaRPr kumimoji="0" lang="en-US" altLang="zh-CN" sz="2000" b="1" i="0" u="none" strike="noStrike" kern="1200" cap="none" spc="0" normalizeH="0" baseline="0" noProof="0" dirty="0">
              <a:ln>
                <a:noFill/>
              </a:ln>
              <a:solidFill>
                <a:srgbClr val="0070C0"/>
              </a:solidFill>
              <a:effectLst/>
              <a:uLnTx/>
              <a:uFillTx/>
              <a:latin typeface="Arial" panose="020B0604020202020204"/>
              <a:ea typeface="+mn-ea"/>
              <a:cs typeface="+mn-cs"/>
            </a:endParaRPr>
          </a:p>
          <a:p>
            <a:pPr marL="742950" lvl="1" indent="-285750">
              <a:lnSpc>
                <a:spcPct val="120000"/>
              </a:lnSpc>
              <a:buFont typeface="Arial" panose="020B0604020202020204" pitchFamily="34" charset="0"/>
              <a:buChar char="•"/>
            </a:pPr>
            <a:r>
              <a:rPr lang="en-US" sz="2000" b="1" dirty="0">
                <a:solidFill>
                  <a:srgbClr val="0070C0"/>
                </a:solidFill>
                <a:latin typeface="Arial" panose="020B0604020202020204"/>
              </a:rPr>
              <a:t>Today’s Quantum Computers</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t>Research on Quantum Computing @ </a:t>
            </a:r>
            <a:r>
              <a:rPr lang="en-US" sz="2400" dirty="0" err="1"/>
              <a:t>JQub</a:t>
            </a:r>
            <a:endParaRPr lang="en-US" sz="2400" dirty="0"/>
          </a:p>
          <a:p>
            <a:pPr marL="742950" lvl="1" indent="-285750">
              <a:lnSpc>
                <a:spcPct val="120000"/>
              </a:lnSpc>
              <a:buFont typeface="Arial" panose="020B0604020202020204" pitchFamily="34" charset="0"/>
              <a:buChar char="•"/>
            </a:pPr>
            <a:r>
              <a:rPr lang="en-US" sz="2000" dirty="0"/>
              <a:t>Performance, Stability, and Reliability</a:t>
            </a:r>
          </a:p>
          <a:p>
            <a:pPr marL="742950" lvl="1" indent="-285750">
              <a:lnSpc>
                <a:spcPct val="120000"/>
              </a:lnSpc>
              <a:buFont typeface="Arial" panose="020B0604020202020204" pitchFamily="34" charset="0"/>
              <a:buChar char="•"/>
            </a:pPr>
            <a:r>
              <a:rPr lang="en-US" sz="2000" dirty="0"/>
              <a:t>Domain-specific Quantum Computing</a:t>
            </a:r>
          </a:p>
          <a:p>
            <a:pPr marL="742950" lvl="1" indent="-285750">
              <a:lnSpc>
                <a:spcPct val="120000"/>
              </a:lnSpc>
              <a:buFont typeface="Arial" panose="020B0604020202020204" pitchFamily="34" charset="0"/>
              <a:buChar char="•"/>
            </a:pPr>
            <a:endParaRPr lang="en-US" sz="2400" dirty="0"/>
          </a:p>
          <a:p>
            <a:pPr marL="285750" indent="-285750">
              <a:lnSpc>
                <a:spcPct val="120000"/>
              </a:lnSpc>
              <a:buFont typeface="Arial" panose="020B0604020202020204" pitchFamily="34" charset="0"/>
              <a:buChar char="•"/>
            </a:pPr>
            <a:r>
              <a:rPr lang="en-US" sz="2400" dirty="0"/>
              <a:t>Messages to Send</a:t>
            </a:r>
          </a:p>
        </p:txBody>
      </p:sp>
      <p:grpSp>
        <p:nvGrpSpPr>
          <p:cNvPr id="8" name="Group 7">
            <a:extLst>
              <a:ext uri="{FF2B5EF4-FFF2-40B4-BE49-F238E27FC236}">
                <a16:creationId xmlns:a16="http://schemas.microsoft.com/office/drawing/2014/main" id="{D56AAA91-3EB9-16B5-1DFF-3F098FABF2AE}"/>
              </a:ext>
            </a:extLst>
          </p:cNvPr>
          <p:cNvGrpSpPr/>
          <p:nvPr/>
        </p:nvGrpSpPr>
        <p:grpSpPr>
          <a:xfrm>
            <a:off x="7777382" y="2323147"/>
            <a:ext cx="4414618" cy="1015442"/>
            <a:chOff x="2997856" y="2337557"/>
            <a:chExt cx="5581939" cy="1283948"/>
          </a:xfrm>
        </p:grpSpPr>
        <p:sp>
          <p:nvSpPr>
            <p:cNvPr id="5" name="TextBox 4">
              <a:extLst>
                <a:ext uri="{FF2B5EF4-FFF2-40B4-BE49-F238E27FC236}">
                  <a16:creationId xmlns:a16="http://schemas.microsoft.com/office/drawing/2014/main" id="{E71177BE-06F6-96C2-C93A-6415A902EE3A}"/>
                </a:ext>
              </a:extLst>
            </p:cNvPr>
            <p:cNvSpPr txBox="1"/>
            <p:nvPr/>
          </p:nvSpPr>
          <p:spPr>
            <a:xfrm>
              <a:off x="2997856" y="2337557"/>
              <a:ext cx="5581939" cy="58736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nSpc>
                  <a:spcPct val="90000"/>
                </a:lnSpc>
              </a:pPr>
              <a:r>
                <a:rPr lang="en-US" sz="1400" b="1" dirty="0"/>
                <a:t>HW/SW Co-Design</a:t>
              </a:r>
            </a:p>
            <a:p>
              <a:pPr>
                <a:lnSpc>
                  <a:spcPct val="90000"/>
                </a:lnSpc>
              </a:pPr>
              <a:r>
                <a:rPr lang="en-US" sz="1400" b="1" i="1" dirty="0"/>
                <a:t>ML Accelerator</a:t>
              </a:r>
              <a:endParaRPr lang="en-US" sz="1400" i="1" dirty="0"/>
            </a:p>
          </p:txBody>
        </p:sp>
        <p:sp>
          <p:nvSpPr>
            <p:cNvPr id="6" name="TextBox 5">
              <a:extLst>
                <a:ext uri="{FF2B5EF4-FFF2-40B4-BE49-F238E27FC236}">
                  <a16:creationId xmlns:a16="http://schemas.microsoft.com/office/drawing/2014/main" id="{88E27F6A-FD93-BA92-54DD-D4030F0C200F}"/>
                </a:ext>
              </a:extLst>
            </p:cNvPr>
            <p:cNvSpPr txBox="1"/>
            <p:nvPr/>
          </p:nvSpPr>
          <p:spPr>
            <a:xfrm>
              <a:off x="6096000" y="2584858"/>
              <a:ext cx="2483795" cy="35015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nSpc>
                  <a:spcPct val="90000"/>
                </a:lnSpc>
              </a:pPr>
              <a:r>
                <a:rPr lang="en-US" sz="1400" b="1" dirty="0"/>
                <a:t>Quantum</a:t>
              </a:r>
              <a:endParaRPr lang="en-US" sz="1400" i="1" dirty="0"/>
            </a:p>
          </p:txBody>
        </p:sp>
        <p:sp>
          <p:nvSpPr>
            <p:cNvPr id="7" name="Arrow: Curved Up 6">
              <a:extLst>
                <a:ext uri="{FF2B5EF4-FFF2-40B4-BE49-F238E27FC236}">
                  <a16:creationId xmlns:a16="http://schemas.microsoft.com/office/drawing/2014/main" id="{41315749-2E38-F62D-EE0D-F704CFF49FC0}"/>
                </a:ext>
              </a:extLst>
            </p:cNvPr>
            <p:cNvSpPr/>
            <p:nvPr/>
          </p:nvSpPr>
          <p:spPr>
            <a:xfrm>
              <a:off x="5200907" y="2923675"/>
              <a:ext cx="1895300" cy="697830"/>
            </a:xfrm>
            <a:prstGeom prst="curved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a:solidFill>
                  <a:schemeClr val="tx1"/>
                </a:solidFill>
              </a:endParaRPr>
            </a:p>
          </p:txBody>
        </p:sp>
      </p:grpSp>
      <p:sp>
        <p:nvSpPr>
          <p:cNvPr id="13" name="Rectangle 12">
            <a:extLst>
              <a:ext uri="{FF2B5EF4-FFF2-40B4-BE49-F238E27FC236}">
                <a16:creationId xmlns:a16="http://schemas.microsoft.com/office/drawing/2014/main" id="{0C05279C-AE5C-E0DD-0AA9-E0F6DC27BBB3}"/>
              </a:ext>
            </a:extLst>
          </p:cNvPr>
          <p:cNvSpPr/>
          <p:nvPr/>
        </p:nvSpPr>
        <p:spPr>
          <a:xfrm>
            <a:off x="7774891" y="285345"/>
            <a:ext cx="4417109" cy="1287554"/>
          </a:xfrm>
          <a:prstGeom prst="rect">
            <a:avLst/>
          </a:prstGeom>
          <a:solidFill>
            <a:schemeClr val="lt1">
              <a:alpha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6544387"/>
      </p:ext>
    </p:extLst>
  </p:cSld>
  <p:clrMapOvr>
    <a:masterClrMapping/>
  </p:clrMapOvr>
</p:sld>
</file>

<file path=ppt/theme/theme1.xml><?xml version="1.0" encoding="utf-8"?>
<a:theme xmlns:a="http://schemas.openxmlformats.org/drawingml/2006/main" name="Basic_Mason_Theme">
  <a:themeElements>
    <a:clrScheme name="Custom 8">
      <a:dk1>
        <a:srgbClr val="262626"/>
      </a:dk1>
      <a:lt1>
        <a:srgbClr val="FFFFFF"/>
      </a:lt1>
      <a:dk2>
        <a:srgbClr val="006633"/>
      </a:dk2>
      <a:lt2>
        <a:srgbClr val="E7E6E6"/>
      </a:lt2>
      <a:accent1>
        <a:srgbClr val="FFCC33"/>
      </a:accent1>
      <a:accent2>
        <a:srgbClr val="00909E"/>
      </a:accent2>
      <a:accent3>
        <a:srgbClr val="415095"/>
      </a:accent3>
      <a:accent4>
        <a:srgbClr val="AB1D36"/>
      </a:accent4>
      <a:accent5>
        <a:srgbClr val="81A32B"/>
      </a:accent5>
      <a:accent6>
        <a:srgbClr val="9D7F2C"/>
      </a:accent6>
      <a:hlink>
        <a:srgbClr val="F7941D"/>
      </a:hlink>
      <a:folHlink>
        <a:srgbClr val="A623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_Mason_Theme" id="{34EE84E4-B9D9-4144-A8C2-3A2669CBD3AF}" vid="{704AFC1E-DEA8-F145-AFFE-35F980C0FE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2F439692460F42ADC78E47BBBCE8B5" ma:contentTypeVersion="9" ma:contentTypeDescription="Create a new document." ma:contentTypeScope="" ma:versionID="23e581579c1759085dfbe18f6f279235">
  <xsd:schema xmlns:xsd="http://www.w3.org/2001/XMLSchema" xmlns:xs="http://www.w3.org/2001/XMLSchema" xmlns:p="http://schemas.microsoft.com/office/2006/metadata/properties" xmlns:ns2="8dc8f21e-1394-4a4d-b1b5-6de374207f6f" xmlns:ns3="b9ee6191-5edb-45e7-9097-faa10a8ee8be" targetNamespace="http://schemas.microsoft.com/office/2006/metadata/properties" ma:root="true" ma:fieldsID="b690d1e468424368d0a1d61e027798f4" ns2:_="" ns3:_="">
    <xsd:import namespace="8dc8f21e-1394-4a4d-b1b5-6de374207f6f"/>
    <xsd:import namespace="b9ee6191-5edb-45e7-9097-faa10a8ee8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8f21e-1394-4a4d-b1b5-6de374207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ee6191-5edb-45e7-9097-faa10a8ee8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1EFFF-295D-4AAA-8749-8AA37E5481C6}">
  <ds:schemaRefs>
    <ds:schemaRef ds:uri="http://schemas.microsoft.com/office/2006/documentManagement/types"/>
    <ds:schemaRef ds:uri="8dc8f21e-1394-4a4d-b1b5-6de374207f6f"/>
    <ds:schemaRef ds:uri="http://purl.org/dc/dcmitype/"/>
    <ds:schemaRef ds:uri="http://schemas.microsoft.com/office/infopath/2007/PartnerControls"/>
    <ds:schemaRef ds:uri="b9ee6191-5edb-45e7-9097-faa10a8ee8be"/>
    <ds:schemaRef ds:uri="http://schemas.microsoft.com/office/2006/metadata/properties"/>
    <ds:schemaRef ds:uri="http://www.w3.org/XML/1998/namespace"/>
    <ds:schemaRef ds:uri="http://purl.org/dc/elements/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2C630E21-7F75-4BD5-8179-2706BCEF2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8f21e-1394-4a4d-b1b5-6de374207f6f"/>
    <ds:schemaRef ds:uri="b9ee6191-5edb-45e7-9097-faa10a8ee8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6C1E5E-0A1D-45CD-B2E3-C38D5B9129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Basic_Mason_Theme</Template>
  <TotalTime>6539</TotalTime>
  <Words>4030</Words>
  <Application>Microsoft Office PowerPoint</Application>
  <PresentationFormat>Widescreen</PresentationFormat>
  <Paragraphs>697</Paragraphs>
  <Slides>41</Slides>
  <Notes>17</Notes>
  <HiddenSlides>8</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DengXian</vt:lpstr>
      <vt:lpstr>ＭＳ Ｐゴシック</vt:lpstr>
      <vt:lpstr>Aptos</vt:lpstr>
      <vt:lpstr>Arial</vt:lpstr>
      <vt:lpstr>ArialMT</vt:lpstr>
      <vt:lpstr>Calibri</vt:lpstr>
      <vt:lpstr>Helvetica Neue</vt:lpstr>
      <vt:lpstr>IBM Plex Sans</vt:lpstr>
      <vt:lpstr>Roboto</vt:lpstr>
      <vt:lpstr>Times New Roman</vt:lpstr>
      <vt:lpstr>Verdana</vt:lpstr>
      <vt:lpstr>Wingdings</vt:lpstr>
      <vt:lpstr>Basic_Mason_Theme</vt:lpstr>
      <vt:lpstr>Quantum Pathways: Workshop on Quantum Information Science and Engineering  April 12, 2024</vt:lpstr>
      <vt:lpstr>PowerPoint Presentation</vt:lpstr>
      <vt:lpstr>Speaker</vt:lpstr>
      <vt:lpstr>Research Path was Shifting along with the Growth of Quantum</vt:lpstr>
      <vt:lpstr>What is Classical AI Democratization &amp; What is the Challenge?</vt:lpstr>
      <vt:lpstr>Progress of Classical AI Democratization</vt:lpstr>
      <vt:lpstr>On-Going Research: System-Support AI for Science</vt:lpstr>
      <vt:lpstr>Bottlenecks in Classical Computing</vt:lpstr>
      <vt:lpstr>Outline</vt:lpstr>
      <vt:lpstr>Potential: Tasks Impossible for Classical Computing</vt:lpstr>
      <vt:lpstr>What’s the Status of Today’s Quantum Computers? Let’s See What Happen at IBM Quantum Summit 2023 (Dec 4, 2023)</vt:lpstr>
      <vt:lpstr>What’s the Status of Today’s Quantum Computers? Let’s see what Happen at IBM Quantum Summit 2023 (Dec 4, 2023)</vt:lpstr>
      <vt:lpstr>What’s the Status of Today’s Quantum Computers? What is the Meaning by Quantum Utility --- From IBM Quantum Summit</vt:lpstr>
      <vt:lpstr>Takeaway</vt:lpstr>
      <vt:lpstr>Outline</vt:lpstr>
      <vt:lpstr>PowerPoint Presentation</vt:lpstr>
      <vt:lpstr>Motivation: Parameters Affect Circuit Length through Compilation</vt:lpstr>
      <vt:lpstr>Quantum Neural Network Compression @ ICCAD’2022</vt:lpstr>
      <vt:lpstr>PowerPoint Presentation</vt:lpstr>
      <vt:lpstr>Unstable Quantum Noise Leads to Performance Changes</vt:lpstr>
      <vt:lpstr>Quantum Error Adaptation @ DAC 2023 </vt:lpstr>
      <vt:lpstr>Fluctuating Quantum Noise</vt:lpstr>
      <vt:lpstr>Battle Against Fluctuating Quantum Noise</vt:lpstr>
      <vt:lpstr>Battle Against Fluctuating Quantum Noise</vt:lpstr>
      <vt:lpstr>QuCAD: Experiment Results</vt:lpstr>
      <vt:lpstr>Outline</vt:lpstr>
      <vt:lpstr>Quantum Learning for Geophysics @ DAC 2024</vt:lpstr>
      <vt:lpstr>Outline</vt:lpstr>
      <vt:lpstr>Messages</vt:lpstr>
      <vt:lpstr>Acknowledge</vt:lpstr>
      <vt:lpstr>Reference</vt:lpstr>
      <vt:lpstr>Reference</vt:lpstr>
      <vt:lpstr>PowerPoint Presentation</vt:lpstr>
      <vt:lpstr>Co-Design Stack of Neural “Architectures”</vt:lpstr>
      <vt:lpstr>Current Research: AI-Support Quantum System Optimization</vt:lpstr>
      <vt:lpstr>What’s the Problem for NISQ Quantum?</vt:lpstr>
      <vt:lpstr>Co-Design of Neural Networks and Quantum Circuit</vt:lpstr>
      <vt:lpstr>Fundamental Similarities</vt:lpstr>
      <vt:lpstr>Neural Network Compression: Classical vs. Quantum</vt:lpstr>
      <vt:lpstr>Session 2: QuantumFlow Co-Design Framework  </vt:lpstr>
      <vt:lpstr>Session 4: VACSEN: A Visualization Tool for Noise in Quantum Computing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Brandt</dc:creator>
  <cp:lastModifiedBy>Weiwen Jiang</cp:lastModifiedBy>
  <cp:revision>210</cp:revision>
  <dcterms:created xsi:type="dcterms:W3CDTF">2021-01-15T20:10:28Z</dcterms:created>
  <dcterms:modified xsi:type="dcterms:W3CDTF">2024-04-12T16:10:04Z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0x010100DF2F439692460F42ADC78E47BBBCE8B5</vt:lpwstr>
  </property>
</Properties>
</file>